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media/image1.jpeg" ContentType="image/jpeg"/>
  <Override PartName="/ppt/theme/theme2.xml" ContentType="application/vnd.openxmlformats-officedocument.theme+xml"/>
  <Override PartName="/ppt/media/image2.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Lst>
  <p:sldSz cx="13004800" cy="9753600"/>
  <p:notesSz cx="6858000" cy="9144000"/>
  <p:defaultTextStyle>
    <a:lvl1pPr algn="ctr" defTabSz="584200">
      <a:defRPr sz="3600">
        <a:latin typeface="+mn-lt"/>
        <a:ea typeface="+mn-ea"/>
        <a:cs typeface="+mn-cs"/>
        <a:sym typeface="Helvetica Light"/>
      </a:defRPr>
    </a:lvl1pPr>
    <a:lvl2pPr indent="228600" algn="ctr" defTabSz="584200">
      <a:defRPr sz="3600">
        <a:latin typeface="+mn-lt"/>
        <a:ea typeface="+mn-ea"/>
        <a:cs typeface="+mn-cs"/>
        <a:sym typeface="Helvetica Light"/>
      </a:defRPr>
    </a:lvl2pPr>
    <a:lvl3pPr indent="457200" algn="ctr" defTabSz="584200">
      <a:defRPr sz="3600">
        <a:latin typeface="+mn-lt"/>
        <a:ea typeface="+mn-ea"/>
        <a:cs typeface="+mn-cs"/>
        <a:sym typeface="Helvetica Light"/>
      </a:defRPr>
    </a:lvl3pPr>
    <a:lvl4pPr indent="685800" algn="ctr" defTabSz="584200">
      <a:defRPr sz="3600">
        <a:latin typeface="+mn-lt"/>
        <a:ea typeface="+mn-ea"/>
        <a:cs typeface="+mn-cs"/>
        <a:sym typeface="Helvetica Light"/>
      </a:defRPr>
    </a:lvl4pPr>
    <a:lvl5pPr indent="914400" algn="ctr" defTabSz="584200">
      <a:defRPr sz="3600">
        <a:latin typeface="+mn-lt"/>
        <a:ea typeface="+mn-ea"/>
        <a:cs typeface="+mn-cs"/>
        <a:sym typeface="Helvetica Light"/>
      </a:defRPr>
    </a:lvl5pPr>
    <a:lvl6pPr indent="1143000" algn="ctr" defTabSz="584200">
      <a:defRPr sz="3600">
        <a:latin typeface="+mn-lt"/>
        <a:ea typeface="+mn-ea"/>
        <a:cs typeface="+mn-cs"/>
        <a:sym typeface="Helvetica Light"/>
      </a:defRPr>
    </a:lvl6pPr>
    <a:lvl7pPr indent="1371600" algn="ctr" defTabSz="584200">
      <a:defRPr sz="3600">
        <a:latin typeface="+mn-lt"/>
        <a:ea typeface="+mn-ea"/>
        <a:cs typeface="+mn-cs"/>
        <a:sym typeface="Helvetica Light"/>
      </a:defRPr>
    </a:lvl7pPr>
    <a:lvl8pPr indent="1600200" algn="ctr" defTabSz="584200">
      <a:defRPr sz="3600">
        <a:latin typeface="+mn-lt"/>
        <a:ea typeface="+mn-ea"/>
        <a:cs typeface="+mn-cs"/>
        <a:sym typeface="Helvetica Light"/>
      </a:defRPr>
    </a:lvl8pPr>
    <a:lvl9pPr indent="1828800" algn="ctr" defTabSz="584200">
      <a:defRPr sz="3600">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p:nvPr>
            <p:ph type="sldImg"/>
          </p:nvPr>
        </p:nvSpPr>
        <p:spPr>
          <a:xfrm>
            <a:off x="1143000" y="685800"/>
            <a:ext cx="4572000" cy="3429000"/>
          </a:xfrm>
          <a:prstGeom prst="rect">
            <a:avLst/>
          </a:prstGeom>
        </p:spPr>
        <p:txBody>
          <a:bodyPr/>
          <a:lstStyle/>
          <a:p>
            <a:pPr lvl="0"/>
          </a:p>
        </p:txBody>
      </p:sp>
      <p:sp>
        <p:nvSpPr>
          <p:cNvPr id="36" name="Shape 36"/>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Helvetica Neue"/>
        <a:ea typeface="Helvetica Neue"/>
        <a:cs typeface="Helvetica Neue"/>
        <a:sym typeface="Helvetica Neue"/>
      </a:defRPr>
    </a:lvl1pPr>
    <a:lvl2pPr indent="228600" defTabSz="457200">
      <a:lnSpc>
        <a:spcPct val="117999"/>
      </a:lnSpc>
      <a:defRPr sz="2200">
        <a:latin typeface="Helvetica Neue"/>
        <a:ea typeface="Helvetica Neue"/>
        <a:cs typeface="Helvetica Neue"/>
        <a:sym typeface="Helvetica Neue"/>
      </a:defRPr>
    </a:lvl2pPr>
    <a:lvl3pPr indent="457200" defTabSz="457200">
      <a:lnSpc>
        <a:spcPct val="117999"/>
      </a:lnSpc>
      <a:defRPr sz="2200">
        <a:latin typeface="Helvetica Neue"/>
        <a:ea typeface="Helvetica Neue"/>
        <a:cs typeface="Helvetica Neue"/>
        <a:sym typeface="Helvetica Neue"/>
      </a:defRPr>
    </a:lvl3pPr>
    <a:lvl4pPr indent="685800" defTabSz="457200">
      <a:lnSpc>
        <a:spcPct val="117999"/>
      </a:lnSpc>
      <a:defRPr sz="2200">
        <a:latin typeface="Helvetica Neue"/>
        <a:ea typeface="Helvetica Neue"/>
        <a:cs typeface="Helvetica Neue"/>
        <a:sym typeface="Helvetica Neue"/>
      </a:defRPr>
    </a:lvl4pPr>
    <a:lvl5pPr indent="914400" defTabSz="457200">
      <a:lnSpc>
        <a:spcPct val="117999"/>
      </a:lnSpc>
      <a:defRPr sz="2200">
        <a:latin typeface="Helvetica Neue"/>
        <a:ea typeface="Helvetica Neue"/>
        <a:cs typeface="Helvetica Neue"/>
        <a:sym typeface="Helvetica Neue"/>
      </a:defRPr>
    </a:lvl5pPr>
    <a:lvl6pPr indent="1143000" defTabSz="457200">
      <a:lnSpc>
        <a:spcPct val="117999"/>
      </a:lnSpc>
      <a:defRPr sz="2200">
        <a:latin typeface="Helvetica Neue"/>
        <a:ea typeface="Helvetica Neue"/>
        <a:cs typeface="Helvetica Neue"/>
        <a:sym typeface="Helvetica Neue"/>
      </a:defRPr>
    </a:lvl6pPr>
    <a:lvl7pPr indent="1371600" defTabSz="457200">
      <a:lnSpc>
        <a:spcPct val="117999"/>
      </a:lnSpc>
      <a:defRPr sz="2200">
        <a:latin typeface="Helvetica Neue"/>
        <a:ea typeface="Helvetica Neue"/>
        <a:cs typeface="Helvetica Neue"/>
        <a:sym typeface="Helvetica Neue"/>
      </a:defRPr>
    </a:lvl7pPr>
    <a:lvl8pPr indent="1600200" defTabSz="457200">
      <a:lnSpc>
        <a:spcPct val="117999"/>
      </a:lnSpc>
      <a:defRPr sz="2200">
        <a:latin typeface="Helvetica Neue"/>
        <a:ea typeface="Helvetica Neue"/>
        <a:cs typeface="Helvetica Neue"/>
        <a:sym typeface="Helvetica Neue"/>
      </a:defRPr>
    </a:lvl8pPr>
    <a:lvl9pPr indent="1828800" defTabSz="45720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pic>
        <p:nvPicPr>
          <p:cNvPr id="5" name="Candlestick_glow55.jpg"/>
          <p:cNvPicPr/>
          <p:nvPr/>
        </p:nvPicPr>
        <p:blipFill>
          <a:blip r:embed="rId2">
            <a:extLst/>
          </a:blip>
          <a:srcRect l="8045" t="6021" r="4807" b="0"/>
          <a:stretch>
            <a:fillRect/>
          </a:stretch>
        </p:blipFill>
        <p:spPr>
          <a:xfrm>
            <a:off x="0" y="431800"/>
            <a:ext cx="13004697" cy="9753600"/>
          </a:xfrm>
          <a:prstGeom prst="rect">
            <a:avLst/>
          </a:prstGeom>
          <a:ln w="12700">
            <a:miter lim="400000"/>
          </a:ln>
        </p:spPr>
      </p:pic>
      <p:grpSp>
        <p:nvGrpSpPr>
          <p:cNvPr id="9" name="Group 9"/>
          <p:cNvGrpSpPr/>
          <p:nvPr/>
        </p:nvGrpSpPr>
        <p:grpSpPr>
          <a:xfrm>
            <a:off x="-3" y="-203200"/>
            <a:ext cx="13004803" cy="939800"/>
            <a:chOff x="0" y="0"/>
            <a:chExt cx="13004801" cy="939799"/>
          </a:xfrm>
        </p:grpSpPr>
        <p:sp>
          <p:nvSpPr>
            <p:cNvPr id="6" name="Shape 6"/>
            <p:cNvSpPr/>
            <p:nvPr/>
          </p:nvSpPr>
          <p:spPr>
            <a:xfrm>
              <a:off x="0" y="114300"/>
              <a:ext cx="13004802" cy="711201"/>
            </a:xfrm>
            <a:prstGeom prst="rect">
              <a:avLst/>
            </a:prstGeom>
            <a:solidFill>
              <a:srgbClr val="020202"/>
            </a:solidFill>
            <a:ln w="12700" cap="flat">
              <a:noFill/>
              <a:miter lim="400000"/>
            </a:ln>
            <a:effectLst>
              <a:outerShdw sx="100000" sy="100000" kx="0" ky="0" algn="b" rotWithShape="0" blurRad="38100" dist="25400" dir="5400000">
                <a:srgbClr val="000000">
                  <a:alpha val="50000"/>
                </a:srgbClr>
              </a:outerShdw>
            </a:effectLst>
          </p:spPr>
          <p:txBody>
            <a:bodyPr wrap="square" lIns="0" tIns="0" rIns="0" bIns="0" numCol="1" anchor="ctr">
              <a:noAutofit/>
            </a:bodyPr>
            <a:lstStyle/>
            <a:p>
              <a:pPr lvl="0">
                <a:defRPr sz="2400">
                  <a:solidFill>
                    <a:srgbClr val="FFFFFF"/>
                  </a:solidFill>
                </a:defRPr>
              </a:pPr>
            </a:p>
          </p:txBody>
        </p:sp>
        <p:sp>
          <p:nvSpPr>
            <p:cNvPr id="7" name="Shape 7"/>
            <p:cNvSpPr/>
            <p:nvPr/>
          </p:nvSpPr>
          <p:spPr>
            <a:xfrm>
              <a:off x="5730594" y="114300"/>
              <a:ext cx="7274207" cy="7112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rmAutofit fontScale="100000" lnSpcReduction="0"/>
            </a:bodyPr>
            <a:lstStyle>
              <a:lvl1pPr>
                <a:defRPr sz="2900">
                  <a:solidFill>
                    <a:srgbClr val="A6AAA9"/>
                  </a:solidFill>
                  <a:latin typeface="Copperplate Gothic Bold"/>
                  <a:ea typeface="Copperplate Gothic Bold"/>
                  <a:cs typeface="Copperplate Gothic Bold"/>
                  <a:sym typeface="Copperplate Gothic Bold"/>
                </a:defRPr>
              </a:lvl1pPr>
            </a:lstStyle>
            <a:p>
              <a:pPr lvl="0">
                <a:defRPr sz="1800">
                  <a:solidFill>
                    <a:srgbClr val="000000"/>
                  </a:solidFill>
                </a:defRPr>
              </a:pPr>
              <a:r>
                <a:rPr sz="2900">
                  <a:solidFill>
                    <a:srgbClr val="A6AAA9"/>
                  </a:solidFill>
                </a:rPr>
                <a:t>Vision to Strengthen the Saints</a:t>
              </a:r>
            </a:p>
          </p:txBody>
        </p:sp>
        <p:sp>
          <p:nvSpPr>
            <p:cNvPr id="8" name="Shape 8"/>
            <p:cNvSpPr/>
            <p:nvPr/>
          </p:nvSpPr>
          <p:spPr>
            <a:xfrm>
              <a:off x="0" y="0"/>
              <a:ext cx="5897679" cy="9398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rmAutofit fontScale="100000" lnSpcReduction="0"/>
            </a:bodyPr>
            <a:lstStyle>
              <a:lvl1pPr>
                <a:defRPr sz="3700">
                  <a:solidFill>
                    <a:srgbClr val="A6AAA9"/>
                  </a:solidFill>
                  <a:latin typeface="Copperplate Gothic Bold"/>
                  <a:ea typeface="Copperplate Gothic Bold"/>
                  <a:cs typeface="Copperplate Gothic Bold"/>
                  <a:sym typeface="Copperplate Gothic Bold"/>
                </a:defRPr>
              </a:lvl1pPr>
            </a:lstStyle>
            <a:p>
              <a:pPr lvl="0">
                <a:defRPr sz="1800">
                  <a:solidFill>
                    <a:srgbClr val="000000"/>
                  </a:solidFill>
                </a:defRPr>
              </a:pPr>
              <a:r>
                <a:rPr sz="3700">
                  <a:solidFill>
                    <a:srgbClr val="A6AAA9"/>
                  </a:solidFill>
                </a:rPr>
                <a:t>Book of Revelation: </a:t>
              </a:r>
            </a:p>
          </p:txBody>
        </p:sp>
      </p:grpSp>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Blank bot">
    <p:spTree>
      <p:nvGrpSpPr>
        <p:cNvPr id="1" name=""/>
        <p:cNvGrpSpPr/>
        <p:nvPr/>
      </p:nvGrpSpPr>
      <p:grpSpPr>
        <a:xfrm>
          <a:off x="0" y="0"/>
          <a:ext cx="0" cy="0"/>
          <a:chOff x="0" y="0"/>
          <a:chExt cx="0" cy="0"/>
        </a:xfrm>
      </p:grpSpPr>
      <p:pic>
        <p:nvPicPr>
          <p:cNvPr id="11" name="Candlestick_glow55.jpg"/>
          <p:cNvPicPr/>
          <p:nvPr/>
        </p:nvPicPr>
        <p:blipFill>
          <a:blip r:embed="rId2">
            <a:extLst/>
          </a:blip>
          <a:srcRect l="8045" t="6021" r="4807" b="0"/>
          <a:stretch>
            <a:fillRect/>
          </a:stretch>
        </p:blipFill>
        <p:spPr>
          <a:xfrm>
            <a:off x="0" y="0"/>
            <a:ext cx="13004697" cy="9753600"/>
          </a:xfrm>
          <a:prstGeom prst="rect">
            <a:avLst/>
          </a:prstGeom>
          <a:ln w="12700">
            <a:miter lim="400000"/>
          </a:ln>
        </p:spPr>
      </p:pic>
      <p:grpSp>
        <p:nvGrpSpPr>
          <p:cNvPr id="15" name="Group 15"/>
          <p:cNvGrpSpPr/>
          <p:nvPr/>
        </p:nvGrpSpPr>
        <p:grpSpPr>
          <a:xfrm>
            <a:off x="0" y="9017000"/>
            <a:ext cx="13004802" cy="939800"/>
            <a:chOff x="0" y="0"/>
            <a:chExt cx="13004801" cy="939799"/>
          </a:xfrm>
        </p:grpSpPr>
        <p:sp>
          <p:nvSpPr>
            <p:cNvPr id="12" name="Shape 12"/>
            <p:cNvSpPr/>
            <p:nvPr/>
          </p:nvSpPr>
          <p:spPr>
            <a:xfrm>
              <a:off x="0" y="114300"/>
              <a:ext cx="13004802" cy="711201"/>
            </a:xfrm>
            <a:prstGeom prst="rect">
              <a:avLst/>
            </a:prstGeom>
            <a:solidFill>
              <a:srgbClr val="020202"/>
            </a:solidFill>
            <a:ln w="12700" cap="flat">
              <a:noFill/>
              <a:miter lim="400000"/>
            </a:ln>
            <a:effectLst>
              <a:outerShdw sx="100000" sy="100000" kx="0" ky="0" algn="b" rotWithShape="0" blurRad="38100" dist="25400" dir="5400000">
                <a:srgbClr val="000000">
                  <a:alpha val="50000"/>
                </a:srgbClr>
              </a:outerShdw>
            </a:effectLst>
          </p:spPr>
          <p:txBody>
            <a:bodyPr wrap="square" lIns="0" tIns="0" rIns="0" bIns="0" numCol="1" anchor="ctr">
              <a:noAutofit/>
            </a:bodyPr>
            <a:lstStyle/>
            <a:p>
              <a:pPr lvl="0">
                <a:defRPr sz="2400">
                  <a:solidFill>
                    <a:srgbClr val="FFFFFF"/>
                  </a:solidFill>
                </a:defRPr>
              </a:pPr>
            </a:p>
          </p:txBody>
        </p:sp>
        <p:sp>
          <p:nvSpPr>
            <p:cNvPr id="13" name="Shape 13"/>
            <p:cNvSpPr/>
            <p:nvPr/>
          </p:nvSpPr>
          <p:spPr>
            <a:xfrm>
              <a:off x="5730594" y="114300"/>
              <a:ext cx="7274207" cy="7112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rmAutofit fontScale="100000" lnSpcReduction="0"/>
            </a:bodyPr>
            <a:lstStyle>
              <a:lvl1pPr>
                <a:defRPr sz="2900">
                  <a:solidFill>
                    <a:srgbClr val="A6AAA9"/>
                  </a:solidFill>
                  <a:latin typeface="Copperplate Gothic Bold"/>
                  <a:ea typeface="Copperplate Gothic Bold"/>
                  <a:cs typeface="Copperplate Gothic Bold"/>
                  <a:sym typeface="Copperplate Gothic Bold"/>
                </a:defRPr>
              </a:lvl1pPr>
            </a:lstStyle>
            <a:p>
              <a:pPr lvl="0">
                <a:defRPr sz="1800">
                  <a:solidFill>
                    <a:srgbClr val="000000"/>
                  </a:solidFill>
                </a:defRPr>
              </a:pPr>
              <a:r>
                <a:rPr sz="2900">
                  <a:solidFill>
                    <a:srgbClr val="A6AAA9"/>
                  </a:solidFill>
                </a:rPr>
                <a:t>Vision to Strengthen the Saints</a:t>
              </a:r>
            </a:p>
          </p:txBody>
        </p:sp>
        <p:sp>
          <p:nvSpPr>
            <p:cNvPr id="14" name="Shape 14"/>
            <p:cNvSpPr/>
            <p:nvPr/>
          </p:nvSpPr>
          <p:spPr>
            <a:xfrm>
              <a:off x="0" y="0"/>
              <a:ext cx="5897679" cy="9398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rmAutofit fontScale="100000" lnSpcReduction="0"/>
            </a:bodyPr>
            <a:lstStyle>
              <a:lvl1pPr>
                <a:defRPr sz="3700">
                  <a:solidFill>
                    <a:srgbClr val="A6AAA9"/>
                  </a:solidFill>
                  <a:latin typeface="Copperplate Gothic Bold"/>
                  <a:ea typeface="Copperplate Gothic Bold"/>
                  <a:cs typeface="Copperplate Gothic Bold"/>
                  <a:sym typeface="Copperplate Gothic Bold"/>
                </a:defRPr>
              </a:lvl1pPr>
            </a:lstStyle>
            <a:p>
              <a:pPr lvl="0">
                <a:defRPr sz="1800">
                  <a:solidFill>
                    <a:srgbClr val="000000"/>
                  </a:solidFill>
                </a:defRPr>
              </a:pPr>
              <a:r>
                <a:rPr sz="3700">
                  <a:solidFill>
                    <a:srgbClr val="A6AAA9"/>
                  </a:solidFill>
                </a:rPr>
                <a:t>Book of Revelation: </a:t>
              </a:r>
            </a:p>
          </p:txBody>
        </p:sp>
      </p:gr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Blank copy">
    <p:spTree>
      <p:nvGrpSpPr>
        <p:cNvPr id="1" name=""/>
        <p:cNvGrpSpPr/>
        <p:nvPr/>
      </p:nvGrpSpPr>
      <p:grpSpPr>
        <a:xfrm>
          <a:off x="0" y="0"/>
          <a:ext cx="0" cy="0"/>
          <a:chOff x="0" y="0"/>
          <a:chExt cx="0" cy="0"/>
        </a:xfrm>
      </p:grpSpPr>
      <p:sp>
        <p:nvSpPr>
          <p:cNvPr id="17" name="Shape 17"/>
          <p:cNvSpPr/>
          <p:nvPr>
            <p:ph type="title"/>
          </p:nvPr>
        </p:nvSpPr>
        <p:spPr>
          <a:prstGeom prst="rect">
            <a:avLst/>
          </a:prstGeom>
        </p:spPr>
        <p:txBody>
          <a:bodyPr/>
          <a:lstStyle/>
          <a:p>
            <a:pPr lvl="0">
              <a:defRPr sz="1800"/>
            </a:pPr>
            <a:r>
              <a:rPr sz="5700"/>
              <a:t>Title Text</a:t>
            </a:r>
          </a:p>
        </p:txBody>
      </p:sp>
      <p:sp>
        <p:nvSpPr>
          <p:cNvPr id="18" name="Shape 18"/>
          <p:cNvSpPr/>
          <p:nvPr>
            <p:ph type="body" idx="1"/>
          </p:nvPr>
        </p:nvSpPr>
        <p:spPr>
          <a:prstGeom prst="rect">
            <a:avLst/>
          </a:prstGeom>
        </p:spPr>
        <p:txBody>
          <a:bodyPr/>
          <a:lstStyle/>
          <a:p>
            <a:pPr lvl="0">
              <a:defRPr sz="1800"/>
            </a:pPr>
            <a:r>
              <a:rPr sz="3600"/>
              <a:t>Body Level One</a:t>
            </a:r>
            <a:endParaRPr sz="3600"/>
          </a:p>
          <a:p>
            <a:pPr lvl="1">
              <a:defRPr sz="1800"/>
            </a:pPr>
            <a:r>
              <a:rPr sz="3600"/>
              <a:t>Body Level Two</a:t>
            </a:r>
            <a:endParaRPr sz="3600"/>
          </a:p>
          <a:p>
            <a:pPr lvl="2">
              <a:defRPr sz="1800"/>
            </a:pPr>
            <a:r>
              <a:rPr sz="3600"/>
              <a:t>Body Level Three</a:t>
            </a:r>
            <a:endParaRPr sz="3600"/>
          </a:p>
          <a:p>
            <a:pPr lvl="3">
              <a:defRPr sz="1800"/>
            </a:pPr>
            <a:r>
              <a:rPr sz="3600"/>
              <a:t>Body Level Four</a:t>
            </a:r>
            <a:endParaRPr sz="3600"/>
          </a:p>
          <a:p>
            <a:pPr lvl="4">
              <a:defRPr sz="1800"/>
            </a:pPr>
            <a:r>
              <a:rPr sz="3600"/>
              <a:t>Body Level Five</a:t>
            </a:r>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spTree>
      <p:nvGrpSpPr>
        <p:cNvPr id="1" name=""/>
        <p:cNvGrpSpPr/>
        <p:nvPr/>
      </p:nvGrpSpPr>
      <p:grpSpPr>
        <a:xfrm>
          <a:off x="0" y="0"/>
          <a:ext cx="0" cy="0"/>
          <a:chOff x="0" y="0"/>
          <a:chExt cx="0" cy="0"/>
        </a:xfrm>
      </p:grpSpPr>
      <p:sp>
        <p:nvSpPr>
          <p:cNvPr id="20" name="Shape 20"/>
          <p:cNvSpPr/>
          <p:nvPr/>
        </p:nvSpPr>
        <p:spPr>
          <a:xfrm>
            <a:off x="-1" y="0"/>
            <a:ext cx="1420616" cy="9753600"/>
          </a:xfrm>
          <a:prstGeom prst="rect">
            <a:avLst/>
          </a:prstGeom>
          <a:gradFill>
            <a:gsLst>
              <a:gs pos="0">
                <a:srgbClr val="0F6CBE"/>
              </a:gs>
              <a:gs pos="100000">
                <a:srgbClr val="012248"/>
              </a:gs>
            </a:gsLst>
            <a:lin ang="5400000"/>
          </a:gradFill>
          <a:ln w="12700">
            <a:miter lim="400000"/>
          </a:ln>
          <a:effectLst>
            <a:outerShdw sx="100000" sy="100000" kx="0" ky="0" algn="b" rotWithShape="0" blurRad="38100" dist="25400" dir="5400000">
              <a:srgbClr val="000000">
                <a:alpha val="50000"/>
              </a:srgbClr>
            </a:outerShdw>
          </a:effectLst>
        </p:spPr>
        <p:txBody>
          <a:bodyPr lIns="0" tIns="0" rIns="0" bIns="0" anchor="ctr"/>
          <a:lstStyle/>
          <a:p>
            <a:pPr lvl="0">
              <a:defRPr sz="2400">
                <a:solidFill>
                  <a:srgbClr val="FFFFFF"/>
                </a:solidFill>
              </a:defRPr>
            </a:pPr>
          </a:p>
        </p:txBody>
      </p:sp>
      <p:pic>
        <p:nvPicPr>
          <p:cNvPr id="21" name="Candlestick_glowSmall.png"/>
          <p:cNvPicPr/>
          <p:nvPr/>
        </p:nvPicPr>
        <p:blipFill>
          <a:blip r:embed="rId2">
            <a:extLst/>
          </a:blip>
          <a:srcRect l="8450" t="5688" r="2514" b="5688"/>
          <a:stretch>
            <a:fillRect/>
          </a:stretch>
        </p:blipFill>
        <p:spPr>
          <a:xfrm>
            <a:off x="198" y="-149"/>
            <a:ext cx="1420434" cy="982623"/>
          </a:xfrm>
          <a:prstGeom prst="rect">
            <a:avLst/>
          </a:prstGeom>
          <a:ln w="12700">
            <a:miter lim="400000"/>
          </a:ln>
        </p:spPr>
      </p:pic>
      <p:sp>
        <p:nvSpPr>
          <p:cNvPr id="22" name="Shape 22"/>
          <p:cNvSpPr/>
          <p:nvPr/>
        </p:nvSpPr>
        <p:spPr>
          <a:xfrm>
            <a:off x="0" y="1149151"/>
            <a:ext cx="1420614" cy="72150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2400">
                <a:solidFill>
                  <a:srgbClr val="FFFFFF"/>
                </a:solidFill>
                <a:latin typeface="Helvetica Condensed Medium"/>
                <a:ea typeface="Helvetica Condensed Medium"/>
                <a:cs typeface="Helvetica Condensed Medium"/>
                <a:sym typeface="Helvetica Condensed Medium"/>
              </a:defRPr>
            </a:lvl1pPr>
          </a:lstStyle>
          <a:p>
            <a:pPr lvl="0">
              <a:defRPr sz="1800">
                <a:solidFill>
                  <a:srgbClr val="000000"/>
                </a:solidFill>
              </a:defRPr>
            </a:pPr>
            <a:r>
              <a:rPr sz="2400">
                <a:solidFill>
                  <a:srgbClr val="FFFFFF"/>
                </a:solidFill>
              </a:rPr>
              <a:t>Book of Revelation</a:t>
            </a:r>
          </a:p>
        </p:txBody>
      </p:sp>
      <p:sp>
        <p:nvSpPr>
          <p:cNvPr id="23" name="Shape 23"/>
          <p:cNvSpPr/>
          <p:nvPr/>
        </p:nvSpPr>
        <p:spPr>
          <a:xfrm>
            <a:off x="-1" y="8629451"/>
            <a:ext cx="1420615" cy="890837"/>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2800">
                <a:solidFill>
                  <a:srgbClr val="FFFFFF"/>
                </a:solidFill>
                <a:latin typeface="Helvetica Condensed Medium"/>
                <a:ea typeface="Helvetica Condensed Medium"/>
                <a:cs typeface="Helvetica Condensed Medium"/>
                <a:sym typeface="Helvetica Condensed Medium"/>
              </a:defRPr>
            </a:lvl1pPr>
          </a:lstStyle>
          <a:p>
            <a:pPr lvl="0">
              <a:defRPr sz="1800">
                <a:solidFill>
                  <a:srgbClr val="000000"/>
                </a:solidFill>
              </a:defRPr>
            </a:pPr>
            <a:r>
              <a:rPr sz="2800">
                <a:solidFill>
                  <a:srgbClr val="FFFFFF"/>
                </a:solidFill>
              </a:rPr>
              <a:t>Scene 2</a:t>
            </a:r>
          </a:p>
        </p:txBody>
      </p:sp>
      <p:sp>
        <p:nvSpPr>
          <p:cNvPr id="24" name="Shape 24"/>
          <p:cNvSpPr/>
          <p:nvPr/>
        </p:nvSpPr>
        <p:spPr>
          <a:xfrm>
            <a:off x="0" y="1834091"/>
            <a:ext cx="1420614" cy="721504"/>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2200">
                <a:solidFill>
                  <a:srgbClr val="FFFFFF"/>
                </a:solidFill>
                <a:latin typeface="Helvetica Condensed Medium"/>
                <a:ea typeface="Helvetica Condensed Medium"/>
                <a:cs typeface="Helvetica Condensed Medium"/>
                <a:sym typeface="Helvetica Condensed Medium"/>
              </a:defRPr>
            </a:lvl1pPr>
          </a:lstStyle>
          <a:p>
            <a:pPr lvl="0">
              <a:defRPr sz="1800">
                <a:solidFill>
                  <a:srgbClr val="000000"/>
                </a:solidFill>
              </a:defRPr>
            </a:pPr>
            <a:r>
              <a:rPr sz="2200">
                <a:solidFill>
                  <a:srgbClr val="FFFFFF"/>
                </a:solidFill>
              </a:rPr>
              <a:t>6:1-8:1</a:t>
            </a:r>
          </a:p>
        </p:txBody>
      </p:sp>
      <p:sp>
        <p:nvSpPr>
          <p:cNvPr id="25" name="Shape 25"/>
          <p:cNvSpPr/>
          <p:nvPr/>
        </p:nvSpPr>
        <p:spPr>
          <a:xfrm>
            <a:off x="0" y="2864071"/>
            <a:ext cx="1420615" cy="152162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20000"/>
              </a:lnSpc>
              <a:defRPr sz="2400">
                <a:solidFill>
                  <a:srgbClr val="FFFFFF"/>
                </a:solidFill>
                <a:latin typeface="Helvetica Condensed Medium"/>
                <a:ea typeface="Helvetica Condensed Medium"/>
                <a:cs typeface="Helvetica Condensed Medium"/>
                <a:sym typeface="Helvetica Condensed Medium"/>
              </a:defRPr>
            </a:lvl1pPr>
          </a:lstStyle>
          <a:p>
            <a:pPr lvl="0">
              <a:defRPr sz="1800">
                <a:solidFill>
                  <a:srgbClr val="000000"/>
                </a:solidFill>
              </a:defRPr>
            </a:pPr>
            <a:r>
              <a:rPr sz="2400">
                <a:solidFill>
                  <a:srgbClr val="FFFFFF"/>
                </a:solidFill>
              </a:rPr>
              <a:t>The Sufferings of the Church</a:t>
            </a:r>
          </a:p>
        </p:txBody>
      </p:sp>
      <p:sp>
        <p:nvSpPr>
          <p:cNvPr id="26" name="Shape 26"/>
          <p:cNvSpPr/>
          <p:nvPr>
            <p:ph type="body" idx="1"/>
          </p:nvPr>
        </p:nvSpPr>
        <p:spPr>
          <a:xfrm>
            <a:off x="2890981" y="1064542"/>
            <a:ext cx="8282530" cy="2436056"/>
          </a:xfrm>
          <a:prstGeom prst="rect">
            <a:avLst/>
          </a:prstGeom>
        </p:spPr>
        <p:txBody>
          <a:bodyPr anchor="t"/>
          <a:lstStyle>
            <a:lvl1pPr marL="0" indent="0">
              <a:spcBef>
                <a:spcPts val="0"/>
              </a:spcBef>
              <a:buSzTx/>
              <a:buNone/>
              <a:defRPr>
                <a:latin typeface="Gill Sans"/>
                <a:ea typeface="Gill Sans"/>
                <a:cs typeface="Gill Sans"/>
                <a:sym typeface="Gill Sans"/>
              </a:defRPr>
            </a:lvl1pPr>
            <a:lvl2pPr marL="0" indent="228600">
              <a:spcBef>
                <a:spcPts val="0"/>
              </a:spcBef>
              <a:buSzTx/>
              <a:buNone/>
              <a:defRPr>
                <a:latin typeface="Gill Sans"/>
                <a:ea typeface="Gill Sans"/>
                <a:cs typeface="Gill Sans"/>
                <a:sym typeface="Gill Sans"/>
              </a:defRPr>
            </a:lvl2pPr>
            <a:lvl3pPr marL="0" indent="457200">
              <a:spcBef>
                <a:spcPts val="0"/>
              </a:spcBef>
              <a:buSzTx/>
              <a:buNone/>
              <a:defRPr>
                <a:latin typeface="Gill Sans"/>
                <a:ea typeface="Gill Sans"/>
                <a:cs typeface="Gill Sans"/>
                <a:sym typeface="Gill Sans"/>
              </a:defRPr>
            </a:lvl3pPr>
            <a:lvl4pPr marL="0" indent="685800">
              <a:spcBef>
                <a:spcPts val="0"/>
              </a:spcBef>
              <a:buSzTx/>
              <a:buNone/>
              <a:defRPr>
                <a:latin typeface="Gill Sans"/>
                <a:ea typeface="Gill Sans"/>
                <a:cs typeface="Gill Sans"/>
                <a:sym typeface="Gill Sans"/>
              </a:defRPr>
            </a:lvl4pPr>
            <a:lvl5pPr marL="0" indent="914400">
              <a:spcBef>
                <a:spcPts val="0"/>
              </a:spcBef>
              <a:buSzTx/>
              <a:buNone/>
              <a:defRPr>
                <a:latin typeface="Gill Sans"/>
                <a:ea typeface="Gill Sans"/>
                <a:cs typeface="Gill Sans"/>
                <a:sym typeface="Gill Sans"/>
              </a:defRPr>
            </a:lvl5pPr>
          </a:lstStyle>
          <a:p>
            <a:pPr lvl="0">
              <a:defRPr sz="1800"/>
            </a:pPr>
            <a:r>
              <a:rPr sz="3600"/>
              <a:t>Body Level One</a:t>
            </a:r>
            <a:endParaRPr sz="3600"/>
          </a:p>
          <a:p>
            <a:pPr lvl="1">
              <a:defRPr sz="1800"/>
            </a:pPr>
            <a:r>
              <a:rPr sz="3600"/>
              <a:t>Body Level Two</a:t>
            </a:r>
            <a:endParaRPr sz="3600"/>
          </a:p>
          <a:p>
            <a:pPr lvl="2">
              <a:defRPr sz="1800"/>
            </a:pPr>
            <a:r>
              <a:rPr sz="3600"/>
              <a:t>Body Level Three</a:t>
            </a:r>
            <a:endParaRPr sz="3600"/>
          </a:p>
          <a:p>
            <a:pPr lvl="3">
              <a:defRPr sz="1800"/>
            </a:pPr>
            <a:r>
              <a:rPr sz="3600"/>
              <a:t>Body Level Four</a:t>
            </a:r>
            <a:endParaRPr sz="3600"/>
          </a:p>
          <a:p>
            <a:pPr lvl="4">
              <a:defRPr sz="1800"/>
            </a:pPr>
            <a:r>
              <a:rPr sz="3600"/>
              <a:t>Body Level Five</a:t>
            </a: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copy">
    <p:spTree>
      <p:nvGrpSpPr>
        <p:cNvPr id="1" name=""/>
        <p:cNvGrpSpPr/>
        <p:nvPr/>
      </p:nvGrpSpPr>
      <p:grpSpPr>
        <a:xfrm>
          <a:off x="0" y="0"/>
          <a:ext cx="0" cy="0"/>
          <a:chOff x="0" y="0"/>
          <a:chExt cx="0" cy="0"/>
        </a:xfrm>
      </p:grpSpPr>
      <p:sp>
        <p:nvSpPr>
          <p:cNvPr id="28" name="Shape 28"/>
          <p:cNvSpPr/>
          <p:nvPr/>
        </p:nvSpPr>
        <p:spPr>
          <a:xfrm>
            <a:off x="-1" y="0"/>
            <a:ext cx="1420616" cy="9753600"/>
          </a:xfrm>
          <a:prstGeom prst="rect">
            <a:avLst/>
          </a:prstGeom>
          <a:gradFill>
            <a:gsLst>
              <a:gs pos="0">
                <a:srgbClr val="0F6CBE"/>
              </a:gs>
              <a:gs pos="100000">
                <a:srgbClr val="012248"/>
              </a:gs>
            </a:gsLst>
            <a:lin ang="5400000"/>
          </a:gradFill>
          <a:ln w="12700">
            <a:miter lim="400000"/>
          </a:ln>
          <a:effectLst>
            <a:outerShdw sx="100000" sy="100000" kx="0" ky="0" algn="b" rotWithShape="0" blurRad="38100" dist="25400" dir="5400000">
              <a:srgbClr val="000000">
                <a:alpha val="50000"/>
              </a:srgbClr>
            </a:outerShdw>
          </a:effectLst>
        </p:spPr>
        <p:txBody>
          <a:bodyPr lIns="0" tIns="0" rIns="0" bIns="0" anchor="ctr"/>
          <a:lstStyle/>
          <a:p>
            <a:pPr lvl="0">
              <a:defRPr sz="2400">
                <a:solidFill>
                  <a:srgbClr val="FFFFFF"/>
                </a:solidFill>
              </a:defRPr>
            </a:pPr>
          </a:p>
        </p:txBody>
      </p:sp>
      <p:pic>
        <p:nvPicPr>
          <p:cNvPr id="29" name="Candlestick_glowSmall.png"/>
          <p:cNvPicPr/>
          <p:nvPr/>
        </p:nvPicPr>
        <p:blipFill>
          <a:blip r:embed="rId2">
            <a:extLst/>
          </a:blip>
          <a:srcRect l="8450" t="5688" r="2514" b="5688"/>
          <a:stretch>
            <a:fillRect/>
          </a:stretch>
        </p:blipFill>
        <p:spPr>
          <a:xfrm>
            <a:off x="0" y="-149"/>
            <a:ext cx="1420433" cy="982623"/>
          </a:xfrm>
          <a:prstGeom prst="rect">
            <a:avLst/>
          </a:prstGeom>
          <a:ln w="12700">
            <a:miter lim="400000"/>
          </a:ln>
        </p:spPr>
      </p:pic>
      <p:sp>
        <p:nvSpPr>
          <p:cNvPr id="30" name="Shape 30"/>
          <p:cNvSpPr/>
          <p:nvPr/>
        </p:nvSpPr>
        <p:spPr>
          <a:xfrm>
            <a:off x="0" y="1149151"/>
            <a:ext cx="1420614" cy="72150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2400">
                <a:solidFill>
                  <a:srgbClr val="FFFFFF"/>
                </a:solidFill>
                <a:latin typeface="Helvetica Condensed Medium"/>
                <a:ea typeface="Helvetica Condensed Medium"/>
                <a:cs typeface="Helvetica Condensed Medium"/>
                <a:sym typeface="Helvetica Condensed Medium"/>
              </a:defRPr>
            </a:lvl1pPr>
          </a:lstStyle>
          <a:p>
            <a:pPr lvl="0">
              <a:defRPr sz="1800">
                <a:solidFill>
                  <a:srgbClr val="000000"/>
                </a:solidFill>
              </a:defRPr>
            </a:pPr>
            <a:r>
              <a:rPr sz="2400">
                <a:solidFill>
                  <a:srgbClr val="FFFFFF"/>
                </a:solidFill>
              </a:rPr>
              <a:t>Book of Revelation</a:t>
            </a:r>
          </a:p>
        </p:txBody>
      </p:sp>
      <p:sp>
        <p:nvSpPr>
          <p:cNvPr id="31" name="Shape 31"/>
          <p:cNvSpPr/>
          <p:nvPr/>
        </p:nvSpPr>
        <p:spPr>
          <a:xfrm>
            <a:off x="-1" y="8629451"/>
            <a:ext cx="1420615" cy="890837"/>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2800">
                <a:solidFill>
                  <a:srgbClr val="FFFFFF"/>
                </a:solidFill>
                <a:latin typeface="Helvetica Condensed Medium"/>
                <a:ea typeface="Helvetica Condensed Medium"/>
                <a:cs typeface="Helvetica Condensed Medium"/>
                <a:sym typeface="Helvetica Condensed Medium"/>
              </a:defRPr>
            </a:lvl1pPr>
          </a:lstStyle>
          <a:p>
            <a:pPr lvl="0">
              <a:defRPr sz="1800">
                <a:solidFill>
                  <a:srgbClr val="000000"/>
                </a:solidFill>
              </a:defRPr>
            </a:pPr>
            <a:r>
              <a:rPr sz="2800">
                <a:solidFill>
                  <a:srgbClr val="FFFFFF"/>
                </a:solidFill>
              </a:rPr>
              <a:t>Scene 2</a:t>
            </a:r>
          </a:p>
        </p:txBody>
      </p:sp>
      <p:sp>
        <p:nvSpPr>
          <p:cNvPr id="32" name="Shape 32"/>
          <p:cNvSpPr/>
          <p:nvPr/>
        </p:nvSpPr>
        <p:spPr>
          <a:xfrm>
            <a:off x="0" y="1834091"/>
            <a:ext cx="1420614" cy="721504"/>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2200">
                <a:solidFill>
                  <a:srgbClr val="FFFFFF"/>
                </a:solidFill>
                <a:latin typeface="Helvetica Condensed Medium"/>
                <a:ea typeface="Helvetica Condensed Medium"/>
                <a:cs typeface="Helvetica Condensed Medium"/>
                <a:sym typeface="Helvetica Condensed Medium"/>
              </a:defRPr>
            </a:lvl1pPr>
          </a:lstStyle>
          <a:p>
            <a:pPr lvl="0">
              <a:defRPr sz="1800">
                <a:solidFill>
                  <a:srgbClr val="000000"/>
                </a:solidFill>
              </a:defRPr>
            </a:pPr>
            <a:r>
              <a:rPr sz="2200">
                <a:solidFill>
                  <a:srgbClr val="FFFFFF"/>
                </a:solidFill>
              </a:rPr>
              <a:t>6:1-8:1</a:t>
            </a:r>
          </a:p>
        </p:txBody>
      </p:sp>
      <p:sp>
        <p:nvSpPr>
          <p:cNvPr id="33" name="Shape 33"/>
          <p:cNvSpPr/>
          <p:nvPr/>
        </p:nvSpPr>
        <p:spPr>
          <a:xfrm>
            <a:off x="0" y="2864071"/>
            <a:ext cx="1420615" cy="152162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20000"/>
              </a:lnSpc>
              <a:defRPr sz="2400">
                <a:solidFill>
                  <a:srgbClr val="FFFFFF"/>
                </a:solidFill>
                <a:latin typeface="Helvetica Condensed Medium"/>
                <a:ea typeface="Helvetica Condensed Medium"/>
                <a:cs typeface="Helvetica Condensed Medium"/>
                <a:sym typeface="Helvetica Condensed Medium"/>
              </a:defRPr>
            </a:lvl1pPr>
          </a:lstStyle>
          <a:p>
            <a:pPr lvl="0">
              <a:defRPr sz="1800">
                <a:solidFill>
                  <a:srgbClr val="000000"/>
                </a:solidFill>
              </a:defRPr>
            </a:pPr>
            <a:r>
              <a:rPr sz="2400">
                <a:solidFill>
                  <a:srgbClr val="FFFFFF"/>
                </a:solidFill>
              </a:rPr>
              <a:t>The Sufferings of the Church</a:t>
            </a:r>
          </a:p>
        </p:txBody>
      </p:sp>
      <p:sp>
        <p:nvSpPr>
          <p:cNvPr id="34" name="Shape 34"/>
          <p:cNvSpPr/>
          <p:nvPr>
            <p:ph type="title"/>
          </p:nvPr>
        </p:nvSpPr>
        <p:spPr>
          <a:xfrm>
            <a:off x="1420613" y="127000"/>
            <a:ext cx="11584187" cy="890836"/>
          </a:xfrm>
          <a:prstGeom prst="rect">
            <a:avLst/>
          </a:prstGeom>
        </p:spPr>
        <p:txBody>
          <a:bodyPr/>
          <a:lstStyle>
            <a:lvl1pPr algn="ctr">
              <a:defRPr sz="5600">
                <a:latin typeface="Helvetica Condensed Medium"/>
                <a:ea typeface="Helvetica Condensed Medium"/>
                <a:cs typeface="Helvetica Condensed Medium"/>
                <a:sym typeface="Helvetica Condensed Medium"/>
              </a:defRPr>
            </a:lvl1pPr>
          </a:lstStyle>
          <a:p>
            <a:pPr lvl="0">
              <a:defRPr sz="1800"/>
            </a:pPr>
            <a:r>
              <a:rPr sz="5600"/>
              <a:t>Title Text</a:t>
            </a:r>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ph type="title"/>
          </p:nvPr>
        </p:nvSpPr>
        <p:spPr>
          <a:xfrm>
            <a:off x="140621" y="147781"/>
            <a:ext cx="11426281" cy="88815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5700"/>
              <a:t>Title Text</a:t>
            </a:r>
          </a:p>
        </p:txBody>
      </p:sp>
      <p:sp>
        <p:nvSpPr>
          <p:cNvPr id="3" name="Shape 3"/>
          <p:cNvSpPr/>
          <p:nvPr>
            <p:ph type="body" idx="1"/>
          </p:nvPr>
        </p:nvSpPr>
        <p:spPr>
          <a:xfrm>
            <a:off x="1737590" y="2726188"/>
            <a:ext cx="11099801" cy="62865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3600"/>
              <a:t>Body Level One</a:t>
            </a:r>
            <a:endParaRPr sz="3600"/>
          </a:p>
          <a:p>
            <a:pPr lvl="1">
              <a:defRPr sz="1800"/>
            </a:pPr>
            <a:r>
              <a:rPr sz="3600"/>
              <a:t>Body Level Two</a:t>
            </a:r>
            <a:endParaRPr sz="3600"/>
          </a:p>
          <a:p>
            <a:pPr lvl="2">
              <a:defRPr sz="1800"/>
            </a:pPr>
            <a:r>
              <a:rPr sz="3600"/>
              <a:t>Body Level Three</a:t>
            </a:r>
            <a:endParaRPr sz="3600"/>
          </a:p>
          <a:p>
            <a:pPr lvl="3">
              <a:defRPr sz="1800"/>
            </a:pPr>
            <a:r>
              <a:rPr sz="3600"/>
              <a:t>Body Level Four</a:t>
            </a:r>
            <a:endParaRPr sz="3600"/>
          </a:p>
          <a:p>
            <a:pPr lvl="4">
              <a:defRPr sz="1800"/>
            </a:pPr>
            <a:r>
              <a:rPr sz="3600"/>
              <a:t>Body Level Five</a:t>
            </a:r>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Lst>
  <p:transition spd="med" advClick="1"/>
  <p:txStyles>
    <p:titleStyle>
      <a:lvl1pPr defTabSz="584200">
        <a:defRPr sz="5700">
          <a:latin typeface="Gill Sans"/>
          <a:ea typeface="Gill Sans"/>
          <a:cs typeface="Gill Sans"/>
          <a:sym typeface="Gill Sans"/>
        </a:defRPr>
      </a:lvl1pPr>
      <a:lvl2pPr indent="228600" defTabSz="584200">
        <a:defRPr sz="5700">
          <a:latin typeface="Gill Sans"/>
          <a:ea typeface="Gill Sans"/>
          <a:cs typeface="Gill Sans"/>
          <a:sym typeface="Gill Sans"/>
        </a:defRPr>
      </a:lvl2pPr>
      <a:lvl3pPr indent="457200" defTabSz="584200">
        <a:defRPr sz="5700">
          <a:latin typeface="Gill Sans"/>
          <a:ea typeface="Gill Sans"/>
          <a:cs typeface="Gill Sans"/>
          <a:sym typeface="Gill Sans"/>
        </a:defRPr>
      </a:lvl3pPr>
      <a:lvl4pPr indent="685800" defTabSz="584200">
        <a:defRPr sz="5700">
          <a:latin typeface="Gill Sans"/>
          <a:ea typeface="Gill Sans"/>
          <a:cs typeface="Gill Sans"/>
          <a:sym typeface="Gill Sans"/>
        </a:defRPr>
      </a:lvl4pPr>
      <a:lvl5pPr indent="914400" defTabSz="584200">
        <a:defRPr sz="5700">
          <a:latin typeface="Gill Sans"/>
          <a:ea typeface="Gill Sans"/>
          <a:cs typeface="Gill Sans"/>
          <a:sym typeface="Gill Sans"/>
        </a:defRPr>
      </a:lvl5pPr>
      <a:lvl6pPr indent="1143000" defTabSz="584200">
        <a:defRPr sz="5700">
          <a:latin typeface="Gill Sans"/>
          <a:ea typeface="Gill Sans"/>
          <a:cs typeface="Gill Sans"/>
          <a:sym typeface="Gill Sans"/>
        </a:defRPr>
      </a:lvl6pPr>
      <a:lvl7pPr indent="1371600" defTabSz="584200">
        <a:defRPr sz="5700">
          <a:latin typeface="Gill Sans"/>
          <a:ea typeface="Gill Sans"/>
          <a:cs typeface="Gill Sans"/>
          <a:sym typeface="Gill Sans"/>
        </a:defRPr>
      </a:lvl7pPr>
      <a:lvl8pPr indent="1600200" defTabSz="584200">
        <a:defRPr sz="5700">
          <a:latin typeface="Gill Sans"/>
          <a:ea typeface="Gill Sans"/>
          <a:cs typeface="Gill Sans"/>
          <a:sym typeface="Gill Sans"/>
        </a:defRPr>
      </a:lvl8pPr>
      <a:lvl9pPr indent="1828800" defTabSz="584200">
        <a:defRPr sz="5700">
          <a:latin typeface="Gill Sans"/>
          <a:ea typeface="Gill Sans"/>
          <a:cs typeface="Gill Sans"/>
          <a:sym typeface="Gill Sans"/>
        </a:defRPr>
      </a:lvl9pPr>
    </p:titleStyle>
    <p:bodyStyle>
      <a:lvl1pPr marL="444500" indent="-444500" defTabSz="584200">
        <a:spcBef>
          <a:spcPts val="4200"/>
        </a:spcBef>
        <a:buSzPct val="75000"/>
        <a:buChar char="•"/>
        <a:defRPr sz="3600">
          <a:latin typeface="+mn-lt"/>
          <a:ea typeface="+mn-ea"/>
          <a:cs typeface="+mn-cs"/>
          <a:sym typeface="Helvetica Light"/>
        </a:defRPr>
      </a:lvl1pPr>
      <a:lvl2pPr marL="889000" indent="-444500" defTabSz="584200">
        <a:spcBef>
          <a:spcPts val="4200"/>
        </a:spcBef>
        <a:buSzPct val="75000"/>
        <a:buChar char="•"/>
        <a:defRPr sz="3600">
          <a:latin typeface="+mn-lt"/>
          <a:ea typeface="+mn-ea"/>
          <a:cs typeface="+mn-cs"/>
          <a:sym typeface="Helvetica Light"/>
        </a:defRPr>
      </a:lvl2pPr>
      <a:lvl3pPr marL="1333500" indent="-444500" defTabSz="584200">
        <a:spcBef>
          <a:spcPts val="4200"/>
        </a:spcBef>
        <a:buSzPct val="75000"/>
        <a:buChar char="•"/>
        <a:defRPr sz="3600">
          <a:latin typeface="+mn-lt"/>
          <a:ea typeface="+mn-ea"/>
          <a:cs typeface="+mn-cs"/>
          <a:sym typeface="Helvetica Light"/>
        </a:defRPr>
      </a:lvl3pPr>
      <a:lvl4pPr marL="1778000" indent="-444500" defTabSz="584200">
        <a:spcBef>
          <a:spcPts val="4200"/>
        </a:spcBef>
        <a:buSzPct val="75000"/>
        <a:buChar char="•"/>
        <a:defRPr sz="3600">
          <a:latin typeface="+mn-lt"/>
          <a:ea typeface="+mn-ea"/>
          <a:cs typeface="+mn-cs"/>
          <a:sym typeface="Helvetica Light"/>
        </a:defRPr>
      </a:lvl4pPr>
      <a:lvl5pPr marL="2222500" indent="-444500" defTabSz="584200">
        <a:spcBef>
          <a:spcPts val="4200"/>
        </a:spcBef>
        <a:buSzPct val="75000"/>
        <a:buChar char="•"/>
        <a:defRPr sz="3600">
          <a:latin typeface="+mn-lt"/>
          <a:ea typeface="+mn-ea"/>
          <a:cs typeface="+mn-cs"/>
          <a:sym typeface="Helvetica Light"/>
        </a:defRPr>
      </a:lvl5pPr>
      <a:lvl6pPr marL="2667000" indent="-444500" defTabSz="584200">
        <a:spcBef>
          <a:spcPts val="4200"/>
        </a:spcBef>
        <a:buSzPct val="75000"/>
        <a:buChar char="•"/>
        <a:defRPr sz="3600">
          <a:latin typeface="+mn-lt"/>
          <a:ea typeface="+mn-ea"/>
          <a:cs typeface="+mn-cs"/>
          <a:sym typeface="Helvetica Light"/>
        </a:defRPr>
      </a:lvl6pPr>
      <a:lvl7pPr marL="3111500" indent="-444500" defTabSz="584200">
        <a:spcBef>
          <a:spcPts val="4200"/>
        </a:spcBef>
        <a:buSzPct val="75000"/>
        <a:buChar char="•"/>
        <a:defRPr sz="3600">
          <a:latin typeface="+mn-lt"/>
          <a:ea typeface="+mn-ea"/>
          <a:cs typeface="+mn-cs"/>
          <a:sym typeface="Helvetica Light"/>
        </a:defRPr>
      </a:lvl7pPr>
      <a:lvl8pPr marL="3556000" indent="-444500" defTabSz="584200">
        <a:spcBef>
          <a:spcPts val="4200"/>
        </a:spcBef>
        <a:buSzPct val="75000"/>
        <a:buChar char="•"/>
        <a:defRPr sz="3600">
          <a:latin typeface="+mn-lt"/>
          <a:ea typeface="+mn-ea"/>
          <a:cs typeface="+mn-cs"/>
          <a:sym typeface="Helvetica Light"/>
        </a:defRPr>
      </a:lvl8pPr>
      <a:lvl9pPr marL="4000500" indent="-444500" defTabSz="584200">
        <a:spcBef>
          <a:spcPts val="4200"/>
        </a:spcBef>
        <a:buSzPct val="75000"/>
        <a:buChar char="•"/>
        <a:defRPr sz="3600">
          <a:latin typeface="+mn-lt"/>
          <a:ea typeface="+mn-ea"/>
          <a:cs typeface="+mn-cs"/>
          <a:sym typeface="Helvetica Light"/>
        </a:defRPr>
      </a:lvl9pPr>
    </p:bodyStyle>
    <p:otherStyle>
      <a:lvl1pPr algn="ctr" defTabSz="584200">
        <a:defRPr>
          <a:solidFill>
            <a:schemeClr val="tx1"/>
          </a:solidFill>
          <a:latin typeface="+mn-lt"/>
          <a:ea typeface="+mn-ea"/>
          <a:cs typeface="+mn-cs"/>
          <a:sym typeface="Helvetica Light"/>
        </a:defRPr>
      </a:lvl1pPr>
      <a:lvl2pPr indent="228600" algn="ctr" defTabSz="584200">
        <a:defRPr>
          <a:solidFill>
            <a:schemeClr val="tx1"/>
          </a:solidFill>
          <a:latin typeface="+mn-lt"/>
          <a:ea typeface="+mn-ea"/>
          <a:cs typeface="+mn-cs"/>
          <a:sym typeface="Helvetica Light"/>
        </a:defRPr>
      </a:lvl2pPr>
      <a:lvl3pPr indent="457200" algn="ctr" defTabSz="584200">
        <a:defRPr>
          <a:solidFill>
            <a:schemeClr val="tx1"/>
          </a:solidFill>
          <a:latin typeface="+mn-lt"/>
          <a:ea typeface="+mn-ea"/>
          <a:cs typeface="+mn-cs"/>
          <a:sym typeface="Helvetica Light"/>
        </a:defRPr>
      </a:lvl3pPr>
      <a:lvl4pPr indent="685800" algn="ctr" defTabSz="584200">
        <a:defRPr>
          <a:solidFill>
            <a:schemeClr val="tx1"/>
          </a:solidFill>
          <a:latin typeface="+mn-lt"/>
          <a:ea typeface="+mn-ea"/>
          <a:cs typeface="+mn-cs"/>
          <a:sym typeface="Helvetica Light"/>
        </a:defRPr>
      </a:lvl4pPr>
      <a:lvl5pPr indent="914400" algn="ctr" defTabSz="584200">
        <a:defRPr>
          <a:solidFill>
            <a:schemeClr val="tx1"/>
          </a:solidFill>
          <a:latin typeface="+mn-lt"/>
          <a:ea typeface="+mn-ea"/>
          <a:cs typeface="+mn-cs"/>
          <a:sym typeface="Helvetica Light"/>
        </a:defRPr>
      </a:lvl5pPr>
      <a:lvl6pPr indent="1143000" algn="ctr" defTabSz="584200">
        <a:defRPr>
          <a:solidFill>
            <a:schemeClr val="tx1"/>
          </a:solidFill>
          <a:latin typeface="+mn-lt"/>
          <a:ea typeface="+mn-ea"/>
          <a:cs typeface="+mn-cs"/>
          <a:sym typeface="Helvetica Light"/>
        </a:defRPr>
      </a:lvl6pPr>
      <a:lvl7pPr indent="1371600" algn="ctr" defTabSz="584200">
        <a:defRPr>
          <a:solidFill>
            <a:schemeClr val="tx1"/>
          </a:solidFill>
          <a:latin typeface="+mn-lt"/>
          <a:ea typeface="+mn-ea"/>
          <a:cs typeface="+mn-cs"/>
          <a:sym typeface="Helvetica Light"/>
        </a:defRPr>
      </a:lvl7pPr>
      <a:lvl8pPr indent="1600200" algn="ctr" defTabSz="584200">
        <a:defRPr>
          <a:solidFill>
            <a:schemeClr val="tx1"/>
          </a:solidFill>
          <a:latin typeface="+mn-lt"/>
          <a:ea typeface="+mn-ea"/>
          <a:cs typeface="+mn-cs"/>
          <a:sym typeface="Helvetica Light"/>
        </a:defRPr>
      </a:lvl8pPr>
      <a:lvl9pPr indent="1828800" algn="ctr" defTabSz="584200">
        <a:defRPr>
          <a:solidFill>
            <a:schemeClr val="tx1"/>
          </a:solidFill>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jpeg"/><Relationship Id="rId3" Type="http://schemas.openxmlformats.org/officeDocument/2006/relationships/image" Target="../media/image3.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 Id="rId3" Type="http://schemas.openxmlformats.org/officeDocument/2006/relationships/image" Target="../media/image1.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 name="Shape 38"/>
          <p:cNvSpPr/>
          <p:nvPr/>
        </p:nvSpPr>
        <p:spPr>
          <a:xfrm>
            <a:off x="8346417" y="9029699"/>
            <a:ext cx="4430548" cy="584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r">
              <a:defRPr sz="3200">
                <a:solidFill>
                  <a:srgbClr val="DCDEE0"/>
                </a:solidFill>
              </a:defRPr>
            </a:lvl1pPr>
          </a:lstStyle>
          <a:p>
            <a:pPr lvl="0">
              <a:defRPr sz="1800">
                <a:solidFill>
                  <a:srgbClr val="000000"/>
                </a:solidFill>
              </a:defRPr>
            </a:pPr>
            <a:r>
              <a:rPr sz="3200">
                <a:solidFill>
                  <a:srgbClr val="DCDEE0"/>
                </a:solidFill>
              </a:rPr>
              <a:t>Paul J. Bucknell</a:t>
            </a:r>
          </a:p>
        </p:txBody>
      </p:sp>
      <p:sp>
        <p:nvSpPr>
          <p:cNvPr id="39" name="Shape 39"/>
          <p:cNvSpPr/>
          <p:nvPr/>
        </p:nvSpPr>
        <p:spPr>
          <a:xfrm>
            <a:off x="177799" y="9029699"/>
            <a:ext cx="769418" cy="58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defRPr sz="3200">
                <a:solidFill>
                  <a:srgbClr val="DCDEE0"/>
                </a:solidFill>
              </a:defRPr>
            </a:lvl1pPr>
          </a:lstStyle>
          <a:p>
            <a:pPr lvl="0">
              <a:defRPr sz="1800">
                <a:solidFill>
                  <a:srgbClr val="000000"/>
                </a:solidFill>
              </a:defRPr>
            </a:pPr>
            <a:r>
              <a:rPr sz="3200">
                <a:solidFill>
                  <a:srgbClr val="DCDEE0"/>
                </a:solidFill>
              </a:rPr>
              <a:t>OIF</a:t>
            </a:r>
          </a:p>
        </p:txBody>
      </p:sp>
      <p:sp>
        <p:nvSpPr>
          <p:cNvPr id="40" name="Shape 40"/>
          <p:cNvSpPr/>
          <p:nvPr/>
        </p:nvSpPr>
        <p:spPr>
          <a:xfrm>
            <a:off x="-1" y="8006292"/>
            <a:ext cx="13004801" cy="11303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b="1" sz="4700">
                <a:solidFill>
                  <a:srgbClr val="FFFFFF"/>
                </a:solidFill>
                <a:latin typeface="Helvetica"/>
                <a:ea typeface="Helvetica"/>
                <a:cs typeface="Helvetica"/>
                <a:sym typeface="Helvetica"/>
              </a:defRPr>
            </a:lvl1pPr>
          </a:lstStyle>
          <a:p>
            <a:pPr lvl="0">
              <a:defRPr b="0" sz="1800">
                <a:solidFill>
                  <a:srgbClr val="000000"/>
                </a:solidFill>
              </a:defRPr>
            </a:pPr>
            <a:r>
              <a:rPr b="1" sz="4700">
                <a:solidFill>
                  <a:srgbClr val="FFFFFF"/>
                </a:solidFill>
              </a:rPr>
              <a:t>Scene 2: The Sufferings of the Church</a:t>
            </a:r>
          </a:p>
        </p:txBody>
      </p:sp>
      <p:sp>
        <p:nvSpPr>
          <p:cNvPr id="41" name="Shape 41"/>
          <p:cNvSpPr/>
          <p:nvPr/>
        </p:nvSpPr>
        <p:spPr>
          <a:xfrm>
            <a:off x="-3" y="6507754"/>
            <a:ext cx="13004803" cy="187477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8500">
                <a:solidFill>
                  <a:srgbClr val="FFFFFF"/>
                </a:solidFill>
                <a:latin typeface="Impact"/>
                <a:ea typeface="Impact"/>
                <a:cs typeface="Impact"/>
                <a:sym typeface="Impact"/>
              </a:defRPr>
            </a:lvl1pPr>
          </a:lstStyle>
          <a:p>
            <a:pPr lvl="0">
              <a:defRPr sz="1800">
                <a:solidFill>
                  <a:srgbClr val="000000"/>
                </a:solidFill>
              </a:defRPr>
            </a:pPr>
            <a:r>
              <a:rPr sz="8500">
                <a:solidFill>
                  <a:srgbClr val="FFFFFF"/>
                </a:solidFill>
              </a:rPr>
              <a:t>Revelation 6 - 8:1</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1" presetID="1" grpId="1" fill="hold">
                                  <p:stCondLst>
                                    <p:cond delay="0"/>
                                  </p:stCondLst>
                                  <p:iterate type="el" backwards="0">
                                    <p:tmAbs val="0"/>
                                  </p:iterate>
                                  <p:childTnLst>
                                    <p:set>
                                      <p:cBhvr>
                                        <p:cTn id="6" fill="hold"/>
                                        <p:tgtEl>
                                          <p:spTgt spid="40"/>
                                        </p:tgtEl>
                                        <p:attrNameLst>
                                          <p:attrName>style.visibility</p:attrName>
                                        </p:attrNameLst>
                                      </p:cBhvr>
                                      <p:to>
                                        <p:strVal val="visible"/>
                                      </p:to>
                                    </p:set>
                                    <p:animEffect filter="(null)(down)" transition="in">
                                      <p:cBhvr>
                                        <p:cTn id="7" dur="4500"/>
                                        <p:tgtEl>
                                          <p:spTgt spid="40"/>
                                        </p:tgtEl>
                                      </p:cBhvr>
                                    </p:animEffect>
                                  </p:childTnLst>
                                </p:cTn>
                              </p:par>
                            </p:childTnLst>
                          </p:cTn>
                        </p:par>
                        <p:par>
                          <p:cTn id="8" fill="hold">
                            <p:stCondLst>
                              <p:cond delay="4500"/>
                            </p:stCondLst>
                            <p:childTnLst>
                              <p:par>
                                <p:cTn id="9" nodeType="afterEffect" presetClass="entr" presetSubtype="0" presetID="9" grpId="2" fill="hold">
                                  <p:stCondLst>
                                    <p:cond delay="0"/>
                                  </p:stCondLst>
                                  <p:iterate type="el" backwards="0">
                                    <p:tmAbs val="0"/>
                                  </p:iterate>
                                  <p:childTnLst>
                                    <p:set>
                                      <p:cBhvr>
                                        <p:cTn id="10" fill="hold"/>
                                        <p:tgtEl>
                                          <p:spTgt spid="39"/>
                                        </p:tgtEl>
                                        <p:attrNameLst>
                                          <p:attrName>style.visibility</p:attrName>
                                        </p:attrNameLst>
                                      </p:cBhvr>
                                      <p:to>
                                        <p:strVal val="visible"/>
                                      </p:to>
                                    </p:set>
                                    <p:animEffect filter="dissolve" transition="in">
                                      <p:cBhvr>
                                        <p:cTn id="11" dur="700"/>
                                        <p:tgtEl>
                                          <p:spTgt spid="39"/>
                                        </p:tgtEl>
                                      </p:cBhvr>
                                    </p:animEffect>
                                  </p:childTnLst>
                                </p:cTn>
                              </p:par>
                            </p:childTnLst>
                          </p:cTn>
                        </p:par>
                        <p:par>
                          <p:cTn id="12" fill="hold">
                            <p:stCondLst>
                              <p:cond delay="5200"/>
                            </p:stCondLst>
                            <p:childTnLst>
                              <p:par>
                                <p:cTn id="13" nodeType="afterEffect" presetClass="entr" presetSubtype="0" presetID="9" grpId="3" fill="hold">
                                  <p:stCondLst>
                                    <p:cond delay="0"/>
                                  </p:stCondLst>
                                  <p:iterate type="el" backwards="0">
                                    <p:tmAbs val="0"/>
                                  </p:iterate>
                                  <p:childTnLst>
                                    <p:set>
                                      <p:cBhvr>
                                        <p:cTn id="14" fill="hold"/>
                                        <p:tgtEl>
                                          <p:spTgt spid="38"/>
                                        </p:tgtEl>
                                        <p:attrNameLst>
                                          <p:attrName>style.visibility</p:attrName>
                                        </p:attrNameLst>
                                      </p:cBhvr>
                                      <p:to>
                                        <p:strVal val="visible"/>
                                      </p:to>
                                    </p:set>
                                    <p:animEffect filter="dissolve" transition="in">
                                      <p:cBhvr>
                                        <p:cTn id="15" dur="1500"/>
                                        <p:tgtEl>
                                          <p:spTgt spid="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9" grpId="2"/>
      <p:bldP build="whole" bldLvl="1" animBg="1" rev="0" advAuto="0" spid="38" grpId="3"/>
      <p:bldP build="whole" bldLvl="1" animBg="1" rev="0" advAuto="0" spid="40" grpId="1"/>
    </p:bldLst>
  </p:timing>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8" name="Shape 168"/>
          <p:cNvSpPr/>
          <p:nvPr/>
        </p:nvSpPr>
        <p:spPr>
          <a:xfrm>
            <a:off x="1658180" y="982513"/>
            <a:ext cx="10905096" cy="3479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just">
              <a:defRPr sz="1800"/>
            </a:pPr>
            <a:r>
              <a:rPr sz="2500">
                <a:solidFill>
                  <a:srgbClr val="683A87"/>
                </a:solidFill>
                <a:latin typeface="Gill Sans"/>
                <a:ea typeface="Gill Sans"/>
                <a:cs typeface="Gill Sans"/>
                <a:sym typeface="Gill Sans"/>
              </a:rPr>
              <a:t> 7:1 After this I saw </a:t>
            </a:r>
            <a:r>
              <a:rPr sz="2500" u="sng">
                <a:latin typeface="Gill Sans"/>
                <a:ea typeface="Gill Sans"/>
                <a:cs typeface="Gill Sans"/>
                <a:sym typeface="Gill Sans"/>
              </a:rPr>
              <a:t>four</a:t>
            </a:r>
            <a:r>
              <a:rPr sz="2500">
                <a:solidFill>
                  <a:srgbClr val="683A87"/>
                </a:solidFill>
                <a:latin typeface="Gill Sans"/>
                <a:ea typeface="Gill Sans"/>
                <a:cs typeface="Gill Sans"/>
                <a:sym typeface="Gill Sans"/>
              </a:rPr>
              <a:t> angels standing at the </a:t>
            </a:r>
            <a:r>
              <a:rPr sz="2500" u="sng">
                <a:latin typeface="Gill Sans"/>
                <a:ea typeface="Gill Sans"/>
                <a:cs typeface="Gill Sans"/>
                <a:sym typeface="Gill Sans"/>
              </a:rPr>
              <a:t>four</a:t>
            </a:r>
            <a:r>
              <a:rPr sz="2500">
                <a:solidFill>
                  <a:srgbClr val="683A87"/>
                </a:solidFill>
                <a:latin typeface="Gill Sans"/>
                <a:ea typeface="Gill Sans"/>
                <a:cs typeface="Gill Sans"/>
                <a:sym typeface="Gill Sans"/>
              </a:rPr>
              <a:t> corners of the earth, holding back the </a:t>
            </a:r>
            <a:r>
              <a:rPr sz="2500" u="sng">
                <a:latin typeface="Gill Sans"/>
                <a:ea typeface="Gill Sans"/>
                <a:cs typeface="Gill Sans"/>
                <a:sym typeface="Gill Sans"/>
              </a:rPr>
              <a:t>four</a:t>
            </a:r>
            <a:r>
              <a:rPr sz="2500">
                <a:solidFill>
                  <a:srgbClr val="683A87"/>
                </a:solidFill>
                <a:latin typeface="Gill Sans"/>
                <a:ea typeface="Gill Sans"/>
                <a:cs typeface="Gill Sans"/>
                <a:sym typeface="Gill Sans"/>
              </a:rPr>
              <a:t> winds of the earth, so that no wind should blow on the earth or on the sea or on any tree.</a:t>
            </a:r>
            <a:endParaRPr sz="2500">
              <a:solidFill>
                <a:srgbClr val="683A87"/>
              </a:solidFill>
              <a:latin typeface="Gill Sans"/>
              <a:ea typeface="Gill Sans"/>
              <a:cs typeface="Gill Sans"/>
              <a:sym typeface="Gill Sans"/>
            </a:endParaRPr>
          </a:p>
          <a:p>
            <a:pPr lvl="0" algn="just">
              <a:defRPr sz="1800"/>
            </a:pPr>
            <a:r>
              <a:rPr sz="2500">
                <a:solidFill>
                  <a:srgbClr val="683A87"/>
                </a:solidFill>
                <a:latin typeface="Gill Sans"/>
                <a:ea typeface="Gill Sans"/>
                <a:cs typeface="Gill Sans"/>
                <a:sym typeface="Gill Sans"/>
              </a:rPr>
              <a:t> 2 And I saw another angel ascending from the rising of the sun, </a:t>
            </a:r>
            <a:r>
              <a:rPr sz="2500">
                <a:solidFill>
                  <a:srgbClr val="570706"/>
                </a:solidFill>
                <a:latin typeface="Gill Sans SemiBold"/>
                <a:ea typeface="Gill Sans SemiBold"/>
                <a:cs typeface="Gill Sans SemiBold"/>
                <a:sym typeface="Gill Sans SemiBold"/>
              </a:rPr>
              <a:t>having the seal of the living God</a:t>
            </a:r>
            <a:r>
              <a:rPr sz="2500">
                <a:solidFill>
                  <a:srgbClr val="683A87"/>
                </a:solidFill>
                <a:latin typeface="Gill Sans"/>
                <a:ea typeface="Gill Sans"/>
                <a:cs typeface="Gill Sans"/>
                <a:sym typeface="Gill Sans"/>
              </a:rPr>
              <a:t>; and he cried out with a loud voice to the four angels to whom it was granted to harm the earth and the sea, 3 saying, “Do not harm the earth or the sea or the trees, </a:t>
            </a:r>
            <a:r>
              <a:rPr sz="2500">
                <a:solidFill>
                  <a:srgbClr val="570706"/>
                </a:solidFill>
                <a:latin typeface="Gill Sans SemiBold"/>
                <a:ea typeface="Gill Sans SemiBold"/>
                <a:cs typeface="Gill Sans SemiBold"/>
                <a:sym typeface="Gill Sans SemiBold"/>
              </a:rPr>
              <a:t>until we have sealed the bond-servants</a:t>
            </a:r>
            <a:r>
              <a:rPr sz="2500">
                <a:solidFill>
                  <a:srgbClr val="683A87"/>
                </a:solidFill>
                <a:latin typeface="Gill Sans"/>
                <a:ea typeface="Gill Sans"/>
                <a:cs typeface="Gill Sans"/>
                <a:sym typeface="Gill Sans"/>
              </a:rPr>
              <a:t> of our God on their foreheads.” 4 And I heard the number of </a:t>
            </a:r>
            <a:r>
              <a:rPr sz="2500">
                <a:solidFill>
                  <a:srgbClr val="570706"/>
                </a:solidFill>
                <a:latin typeface="Gill Sans SemiBold"/>
                <a:ea typeface="Gill Sans SemiBold"/>
                <a:cs typeface="Gill Sans SemiBold"/>
                <a:sym typeface="Gill Sans SemiBold"/>
              </a:rPr>
              <a:t>those who were sealed</a:t>
            </a:r>
            <a:r>
              <a:rPr sz="2500">
                <a:solidFill>
                  <a:srgbClr val="683A87"/>
                </a:solidFill>
                <a:latin typeface="Gill Sans"/>
                <a:ea typeface="Gill Sans"/>
                <a:cs typeface="Gill Sans"/>
                <a:sym typeface="Gill Sans"/>
              </a:rPr>
              <a:t>, </a:t>
            </a:r>
            <a:r>
              <a:rPr sz="2500" u="sng">
                <a:solidFill>
                  <a:srgbClr val="683A87"/>
                </a:solidFill>
                <a:latin typeface="Gill Sans"/>
                <a:ea typeface="Gill Sans"/>
                <a:cs typeface="Gill Sans"/>
                <a:sym typeface="Gill Sans"/>
              </a:rPr>
              <a:t>one hundred and forty-four thousand</a:t>
            </a:r>
            <a:r>
              <a:rPr sz="2500">
                <a:solidFill>
                  <a:srgbClr val="683A87"/>
                </a:solidFill>
                <a:latin typeface="Gill Sans"/>
                <a:ea typeface="Gill Sans"/>
                <a:cs typeface="Gill Sans"/>
                <a:sym typeface="Gill Sans"/>
              </a:rPr>
              <a:t> </a:t>
            </a:r>
            <a:r>
              <a:rPr sz="2500">
                <a:solidFill>
                  <a:srgbClr val="570706"/>
                </a:solidFill>
                <a:latin typeface="Gill Sans SemiBold"/>
                <a:ea typeface="Gill Sans SemiBold"/>
                <a:cs typeface="Gill Sans SemiBold"/>
                <a:sym typeface="Gill Sans SemiBold"/>
              </a:rPr>
              <a:t>sealed</a:t>
            </a:r>
            <a:r>
              <a:rPr sz="2500">
                <a:solidFill>
                  <a:srgbClr val="683A87"/>
                </a:solidFill>
                <a:latin typeface="Gill Sans"/>
                <a:ea typeface="Gill Sans"/>
                <a:cs typeface="Gill Sans"/>
                <a:sym typeface="Gill Sans"/>
              </a:rPr>
              <a:t> from every tribe of the sons of Israel:</a:t>
            </a:r>
          </a:p>
        </p:txBody>
      </p:sp>
      <p:sp>
        <p:nvSpPr>
          <p:cNvPr id="169" name="Shape 169"/>
          <p:cNvSpPr/>
          <p:nvPr>
            <p:ph type="title" idx="4294967295"/>
          </p:nvPr>
        </p:nvSpPr>
        <p:spPr>
          <a:xfrm>
            <a:off x="1420613" y="0"/>
            <a:ext cx="11584187" cy="890836"/>
          </a:xfrm>
          <a:prstGeom prst="rect">
            <a:avLst/>
          </a:prstGeom>
        </p:spPr>
        <p:txBody>
          <a:bodyPr/>
          <a:lstStyle>
            <a:lvl1pPr algn="ctr">
              <a:defRPr sz="5000">
                <a:latin typeface="Helvetica Condensed Medium"/>
                <a:ea typeface="Helvetica Condensed Medium"/>
                <a:cs typeface="Helvetica Condensed Medium"/>
                <a:sym typeface="Helvetica Condensed Medium"/>
              </a:defRPr>
            </a:lvl1pPr>
          </a:lstStyle>
          <a:p>
            <a:pPr lvl="0">
              <a:defRPr sz="1800"/>
            </a:pPr>
            <a:r>
              <a:rPr sz="5000"/>
              <a:t>Topic #1: 144,000 Sealed (Rev 7:1-8)</a:t>
            </a:r>
          </a:p>
        </p:txBody>
      </p:sp>
      <p:sp>
        <p:nvSpPr>
          <p:cNvPr id="170" name="Shape 170"/>
          <p:cNvSpPr/>
          <p:nvPr/>
        </p:nvSpPr>
        <p:spPr>
          <a:xfrm>
            <a:off x="2112173" y="4621873"/>
            <a:ext cx="10201067" cy="4572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marL="321027" indent="-321027" algn="just">
              <a:spcBef>
                <a:spcPts val="2600"/>
              </a:spcBef>
              <a:buSzPct val="75000"/>
              <a:buChar char="•"/>
              <a:defRPr sz="1800"/>
            </a:pPr>
            <a:r>
              <a:rPr sz="2600">
                <a:latin typeface="Gill Sans"/>
                <a:ea typeface="Gill Sans"/>
                <a:cs typeface="Gill Sans"/>
                <a:sym typeface="Gill Sans"/>
              </a:rPr>
              <a:t>Four: angels, corners, winds</a:t>
            </a:r>
            <a:endParaRPr sz="2600">
              <a:latin typeface="Gill Sans"/>
              <a:ea typeface="Gill Sans"/>
              <a:cs typeface="Gill Sans"/>
              <a:sym typeface="Gill Sans"/>
            </a:endParaRPr>
          </a:p>
          <a:p>
            <a:pPr lvl="0" marL="321027" indent="-321027" algn="just">
              <a:spcBef>
                <a:spcPts val="2600"/>
              </a:spcBef>
              <a:buSzPct val="75000"/>
              <a:buChar char="•"/>
              <a:defRPr sz="1800"/>
            </a:pPr>
            <a:r>
              <a:rPr sz="2600">
                <a:latin typeface="Gill Sans"/>
                <a:ea typeface="Gill Sans"/>
                <a:cs typeface="Gill Sans"/>
                <a:sym typeface="Gill Sans"/>
              </a:rPr>
              <a:t>Sealed refers to protected and secured by salvation of cross and presence of Holy Spirit (Eph 1:13):  </a:t>
            </a:r>
            <a:r>
              <a:rPr sz="2600">
                <a:solidFill>
                  <a:srgbClr val="861001"/>
                </a:solidFill>
                <a:latin typeface="Gill Sans"/>
                <a:ea typeface="Gill Sans"/>
                <a:cs typeface="Gill Sans"/>
                <a:sym typeface="Gill Sans"/>
              </a:rPr>
              <a:t>“In Him, you also, after listening to the message of truth, the gospel of your salvation--having also believed, you were sealed in Him with the Holy Spirit of promise.”</a:t>
            </a:r>
            <a:endParaRPr sz="2600">
              <a:latin typeface="Gill Sans"/>
              <a:ea typeface="Gill Sans"/>
              <a:cs typeface="Gill Sans"/>
              <a:sym typeface="Gill Sans"/>
            </a:endParaRPr>
          </a:p>
          <a:p>
            <a:pPr lvl="0" marL="321027" indent="-321027" algn="just">
              <a:spcBef>
                <a:spcPts val="2600"/>
              </a:spcBef>
              <a:buSzPct val="75000"/>
              <a:buChar char="•"/>
              <a:defRPr sz="1800"/>
            </a:pPr>
            <a:r>
              <a:rPr sz="2600">
                <a:latin typeface="Gill Sans"/>
                <a:ea typeface="Gill Sans"/>
                <a:cs typeface="Gill Sans"/>
                <a:sym typeface="Gill Sans"/>
              </a:rPr>
              <a:t>The “sealed” (Ez 9:4) 144,000 is assumed to be the same as the great multitude from all nations (7:9-12) reminding us of the brilliant throne room in chapters 4-5 (ch. 5:9-14). These saints are protected: </a:t>
            </a:r>
            <a:r>
              <a:rPr sz="2600">
                <a:solidFill>
                  <a:srgbClr val="861001"/>
                </a:solidFill>
                <a:latin typeface="Gill Sans"/>
                <a:ea typeface="Gill Sans"/>
                <a:cs typeface="Gill Sans"/>
                <a:sym typeface="Gill Sans"/>
              </a:rPr>
              <a:t>“And unless those days had been cut short, no life would have been saved; but for the sake of the elect those days shall be cut short”</a:t>
            </a:r>
            <a:r>
              <a:rPr sz="2600">
                <a:latin typeface="Gill Sans"/>
                <a:ea typeface="Gill Sans"/>
                <a:cs typeface="Gill Sans"/>
                <a:sym typeface="Gill Sans"/>
              </a:rPr>
              <a:t> (Mat 24:22).</a:t>
            </a:r>
          </a:p>
        </p:txBody>
      </p:sp>
    </p:spTree>
  </p:cSld>
  <p:clrMapOvr>
    <a:masterClrMapping/>
  </p:clrMapOvr>
  <p:transition spd="slow" advClick="1">
    <p:fade thruBlk="1"/>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168"/>
                                        </p:tgtEl>
                                        <p:attrNameLst>
                                          <p:attrName>style.visibility</p:attrName>
                                        </p:attrNameLst>
                                      </p:cBhvr>
                                      <p:to>
                                        <p:strVal val="visible"/>
                                      </p:to>
                                    </p:set>
                                    <p:animEffect filter="wipe(left)" transition="in">
                                      <p:cBhvr>
                                        <p:cTn id="7" dur="2750"/>
                                        <p:tgtEl>
                                          <p:spTgt spid="168"/>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8" presetID="9" grpId="2" fill="hold">
                                  <p:stCondLst>
                                    <p:cond delay="0"/>
                                  </p:stCondLst>
                                  <p:iterate type="el" backwards="0">
                                    <p:tmAbs val="0"/>
                                  </p:iterate>
                                  <p:childTnLst>
                                    <p:set>
                                      <p:cBhvr>
                                        <p:cTn id="11" fill="hold"/>
                                        <p:tgtEl>
                                          <p:spTgt spid="170">
                                            <p:bg/>
                                          </p:spTgt>
                                        </p:tgtEl>
                                        <p:attrNameLst>
                                          <p:attrName>style.visibility</p:attrName>
                                        </p:attrNameLst>
                                      </p:cBhvr>
                                      <p:to>
                                        <p:strVal val="visible"/>
                                      </p:to>
                                    </p:set>
                                    <p:animEffect filter="dissolve(right)" transition="in">
                                      <p:cBhvr>
                                        <p:cTn id="12" dur="2500"/>
                                        <p:tgtEl>
                                          <p:spTgt spid="170">
                                            <p:bg/>
                                          </p:spTgt>
                                        </p:tgtEl>
                                      </p:cBhvr>
                                    </p:animEffect>
                                  </p:childTnLst>
                                </p:cTn>
                              </p:par>
                              <p:par>
                                <p:cTn id="13" presetClass="entr" presetSubtype="8" presetID="9" grpId="2" fill="hold">
                                  <p:stCondLst>
                                    <p:cond delay="0"/>
                                  </p:stCondLst>
                                  <p:iterate type="el" backwards="0">
                                    <p:tmAbs val="0"/>
                                  </p:iterate>
                                  <p:childTnLst>
                                    <p:set>
                                      <p:cBhvr>
                                        <p:cTn id="14" fill="hold"/>
                                        <p:tgtEl>
                                          <p:spTgt spid="170">
                                            <p:txEl>
                                              <p:pRg st="0" end="0"/>
                                            </p:txEl>
                                          </p:spTgt>
                                        </p:tgtEl>
                                        <p:attrNameLst>
                                          <p:attrName>style.visibility</p:attrName>
                                        </p:attrNameLst>
                                      </p:cBhvr>
                                      <p:to>
                                        <p:strVal val="visible"/>
                                      </p:to>
                                    </p:set>
                                    <p:animEffect filter="dissolve(right)" transition="in">
                                      <p:cBhvr>
                                        <p:cTn id="15" dur="2500"/>
                                        <p:tgtEl>
                                          <p:spTgt spid="170">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8" presetID="9" grpId="2" fill="hold">
                                  <p:stCondLst>
                                    <p:cond delay="0"/>
                                  </p:stCondLst>
                                  <p:iterate type="el" backwards="0">
                                    <p:tmAbs val="0"/>
                                  </p:iterate>
                                  <p:childTnLst>
                                    <p:set>
                                      <p:cBhvr>
                                        <p:cTn id="19" fill="hold"/>
                                        <p:tgtEl>
                                          <p:spTgt spid="170">
                                            <p:txEl>
                                              <p:pRg st="1" end="1"/>
                                            </p:txEl>
                                          </p:spTgt>
                                        </p:tgtEl>
                                        <p:attrNameLst>
                                          <p:attrName>style.visibility</p:attrName>
                                        </p:attrNameLst>
                                      </p:cBhvr>
                                      <p:to>
                                        <p:strVal val="visible"/>
                                      </p:to>
                                    </p:set>
                                    <p:animEffect filter="dissolve(right)" transition="in">
                                      <p:cBhvr>
                                        <p:cTn id="20" dur="2500"/>
                                        <p:tgtEl>
                                          <p:spTgt spid="170">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8" presetID="9" grpId="2" fill="hold">
                                  <p:stCondLst>
                                    <p:cond delay="0"/>
                                  </p:stCondLst>
                                  <p:iterate type="el" backwards="0">
                                    <p:tmAbs val="0"/>
                                  </p:iterate>
                                  <p:childTnLst>
                                    <p:set>
                                      <p:cBhvr>
                                        <p:cTn id="24" fill="hold"/>
                                        <p:tgtEl>
                                          <p:spTgt spid="170">
                                            <p:txEl>
                                              <p:pRg st="2" end="2"/>
                                            </p:txEl>
                                          </p:spTgt>
                                        </p:tgtEl>
                                        <p:attrNameLst>
                                          <p:attrName>style.visibility</p:attrName>
                                        </p:attrNameLst>
                                      </p:cBhvr>
                                      <p:to>
                                        <p:strVal val="visible"/>
                                      </p:to>
                                    </p:set>
                                    <p:animEffect filter="dissolve(right)" transition="in">
                                      <p:cBhvr>
                                        <p:cTn id="25" dur="2500"/>
                                        <p:tgtEl>
                                          <p:spTgt spid="170">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8" grpId="1"/>
      <p:bldP build="p" bldLvl="5" animBg="1" rev="0" advAuto="0" spid="170" grpId="2"/>
    </p:bldLst>
  </p:timing>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179" name="Group 179"/>
          <p:cNvGrpSpPr/>
          <p:nvPr/>
        </p:nvGrpSpPr>
        <p:grpSpPr>
          <a:xfrm>
            <a:off x="1921646" y="2063561"/>
            <a:ext cx="10273497" cy="4025858"/>
            <a:chOff x="0" y="0"/>
            <a:chExt cx="10273496" cy="4025856"/>
          </a:xfrm>
        </p:grpSpPr>
        <p:sp>
          <p:nvSpPr>
            <p:cNvPr id="172" name="Shape 172"/>
            <p:cNvSpPr/>
            <p:nvPr/>
          </p:nvSpPr>
          <p:spPr>
            <a:xfrm>
              <a:off x="517712" y="12700"/>
              <a:ext cx="9755785" cy="4012640"/>
            </a:xfrm>
            <a:prstGeom prst="rect">
              <a:avLst/>
            </a:prstGeom>
            <a:solidFill>
              <a:srgbClr val="FFFFFF"/>
            </a:solidFill>
            <a:ln w="25400" cap="flat">
              <a:solidFill>
                <a:srgbClr val="85888D"/>
              </a:solidFill>
              <a:prstDash val="solid"/>
              <a:miter lim="400000"/>
            </a:ln>
            <a:effectLst>
              <a:outerShdw sx="100000" sy="100000" kx="0" ky="0" algn="b" rotWithShape="0" blurRad="190500" dist="8455" dir="5400000">
                <a:srgbClr val="000000"/>
              </a:outerShdw>
            </a:effectLst>
          </p:spPr>
          <p:txBody>
            <a:bodyPr wrap="square" lIns="0" tIns="0" rIns="0" bIns="0" numCol="1" anchor="ctr">
              <a:noAutofit/>
            </a:bodyPr>
            <a:lstStyle/>
            <a:p>
              <a:pPr lvl="0">
                <a:defRPr sz="2400"/>
              </a:pPr>
            </a:p>
          </p:txBody>
        </p:sp>
        <p:sp>
          <p:nvSpPr>
            <p:cNvPr id="173" name="Shape 173"/>
            <p:cNvSpPr/>
            <p:nvPr/>
          </p:nvSpPr>
          <p:spPr>
            <a:xfrm>
              <a:off x="907432" y="3289147"/>
              <a:ext cx="3922171" cy="551690"/>
            </a:xfrm>
            <a:prstGeom prst="rect">
              <a:avLst/>
            </a:prstGeom>
            <a:gradFill flip="none" rotWithShape="1">
              <a:gsLst>
                <a:gs pos="0">
                  <a:srgbClr val="FBE12B">
                    <a:alpha val="36434"/>
                  </a:srgbClr>
                </a:gs>
                <a:gs pos="100000">
                  <a:srgbClr val="BE9A1A">
                    <a:alpha val="36434"/>
                  </a:srgbClr>
                </a:gs>
              </a:gsLst>
              <a:lin ang="5400000" scaled="0"/>
            </a:gradFill>
            <a:ln w="12700" cap="flat">
              <a:noFill/>
              <a:miter lim="400000"/>
            </a:ln>
            <a:effectLst>
              <a:outerShdw sx="100000" sy="100000" kx="0" ky="0" algn="b" rotWithShape="0" blurRad="38100" dist="25400" dir="5400000">
                <a:srgbClr val="000000">
                  <a:alpha val="50000"/>
                </a:srgbClr>
              </a:outerShdw>
            </a:effectLst>
          </p:spPr>
          <p:txBody>
            <a:bodyPr wrap="square" lIns="0" tIns="0" rIns="0" bIns="0" numCol="1" anchor="ctr">
              <a:noAutofit/>
            </a:bodyPr>
            <a:lstStyle/>
            <a:p>
              <a:pPr lvl="0">
                <a:defRPr sz="2400">
                  <a:solidFill>
                    <a:srgbClr val="FFFFFF"/>
                  </a:solidFill>
                </a:defRPr>
              </a:pPr>
            </a:p>
          </p:txBody>
        </p:sp>
        <p:sp>
          <p:nvSpPr>
            <p:cNvPr id="174" name="Shape 174"/>
            <p:cNvSpPr/>
            <p:nvPr/>
          </p:nvSpPr>
          <p:spPr>
            <a:xfrm>
              <a:off x="907432" y="734931"/>
              <a:ext cx="3826269" cy="313744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lvl="0" algn="l">
                <a:defRPr sz="1800"/>
              </a:pPr>
              <a:r>
                <a:rPr b="1" sz="3300">
                  <a:latin typeface="Helvetica Neue"/>
                  <a:ea typeface="Helvetica Neue"/>
                  <a:cs typeface="Helvetica Neue"/>
                  <a:sym typeface="Helvetica Neue"/>
                </a:rPr>
                <a:t>Judah</a:t>
              </a:r>
              <a:r>
                <a:rPr sz="3300">
                  <a:latin typeface="Helvetica Neue Medium"/>
                  <a:ea typeface="Helvetica Neue Medium"/>
                  <a:cs typeface="Helvetica Neue Medium"/>
                  <a:sym typeface="Helvetica Neue Medium"/>
                </a:rPr>
                <a:t> – 12,000</a:t>
              </a:r>
              <a:endParaRPr sz="3300">
                <a:latin typeface="Helvetica Neue Medium"/>
                <a:ea typeface="Helvetica Neue Medium"/>
                <a:cs typeface="Helvetica Neue Medium"/>
                <a:sym typeface="Helvetica Neue Medium"/>
              </a:endParaRPr>
            </a:p>
            <a:p>
              <a:pPr lvl="0" algn="l">
                <a:defRPr sz="1800"/>
              </a:pPr>
              <a:r>
                <a:rPr sz="3300">
                  <a:latin typeface="Helvetica Neue Medium"/>
                  <a:ea typeface="Helvetica Neue Medium"/>
                  <a:cs typeface="Helvetica Neue Medium"/>
                  <a:sym typeface="Helvetica Neue Medium"/>
                </a:rPr>
                <a:t>Reuben – 12,000</a:t>
              </a:r>
              <a:endParaRPr sz="3300">
                <a:latin typeface="Helvetica Neue Medium"/>
                <a:ea typeface="Helvetica Neue Medium"/>
                <a:cs typeface="Helvetica Neue Medium"/>
                <a:sym typeface="Helvetica Neue Medium"/>
              </a:endParaRPr>
            </a:p>
            <a:p>
              <a:pPr lvl="0" algn="l">
                <a:defRPr sz="1800"/>
              </a:pPr>
              <a:r>
                <a:rPr sz="3300">
                  <a:latin typeface="Helvetica Neue Medium"/>
                  <a:ea typeface="Helvetica Neue Medium"/>
                  <a:cs typeface="Helvetica Neue Medium"/>
                  <a:sym typeface="Helvetica Neue Medium"/>
                </a:rPr>
                <a:t>Gad – 12,000</a:t>
              </a:r>
              <a:endParaRPr sz="3300">
                <a:latin typeface="Helvetica Neue Medium"/>
                <a:ea typeface="Helvetica Neue Medium"/>
                <a:cs typeface="Helvetica Neue Medium"/>
                <a:sym typeface="Helvetica Neue Medium"/>
              </a:endParaRPr>
            </a:p>
            <a:p>
              <a:pPr lvl="0" algn="l">
                <a:defRPr sz="1800"/>
              </a:pPr>
              <a:r>
                <a:rPr sz="3300">
                  <a:latin typeface="Helvetica Neue Medium"/>
                  <a:ea typeface="Helvetica Neue Medium"/>
                  <a:cs typeface="Helvetica Neue Medium"/>
                  <a:sym typeface="Helvetica Neue Medium"/>
                </a:rPr>
                <a:t>Asher – 12,000</a:t>
              </a:r>
              <a:endParaRPr sz="3300">
                <a:latin typeface="Helvetica Neue Medium"/>
                <a:ea typeface="Helvetica Neue Medium"/>
                <a:cs typeface="Helvetica Neue Medium"/>
                <a:sym typeface="Helvetica Neue Medium"/>
              </a:endParaRPr>
            </a:p>
            <a:p>
              <a:pPr lvl="0" algn="l">
                <a:defRPr sz="1800"/>
              </a:pPr>
              <a:r>
                <a:rPr sz="3300">
                  <a:latin typeface="Helvetica Neue Medium"/>
                  <a:ea typeface="Helvetica Neue Medium"/>
                  <a:cs typeface="Helvetica Neue Medium"/>
                  <a:sym typeface="Helvetica Neue Medium"/>
                </a:rPr>
                <a:t>Naphtali – 12,000</a:t>
              </a:r>
              <a:endParaRPr sz="3300">
                <a:latin typeface="Helvetica Neue Medium"/>
                <a:ea typeface="Helvetica Neue Medium"/>
                <a:cs typeface="Helvetica Neue Medium"/>
                <a:sym typeface="Helvetica Neue Medium"/>
              </a:endParaRPr>
            </a:p>
            <a:p>
              <a:pPr lvl="0" algn="l">
                <a:defRPr sz="1800"/>
              </a:pPr>
              <a:r>
                <a:rPr sz="3300">
                  <a:latin typeface="Helvetica Neue Medium"/>
                  <a:ea typeface="Helvetica Neue Medium"/>
                  <a:cs typeface="Helvetica Neue Medium"/>
                  <a:sym typeface="Helvetica Neue Medium"/>
                </a:rPr>
                <a:t>Manasseh – 12,000</a:t>
              </a:r>
            </a:p>
          </p:txBody>
        </p:sp>
        <p:sp>
          <p:nvSpPr>
            <p:cNvPr id="175" name="Shape 175"/>
            <p:cNvSpPr/>
            <p:nvPr/>
          </p:nvSpPr>
          <p:spPr>
            <a:xfrm>
              <a:off x="5395603" y="766470"/>
              <a:ext cx="3585288" cy="306166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lvl="0" algn="l">
                <a:defRPr sz="1800"/>
              </a:pPr>
              <a:r>
                <a:rPr sz="3300">
                  <a:latin typeface="Helvetica Neue"/>
                  <a:ea typeface="Helvetica Neue"/>
                  <a:cs typeface="Helvetica Neue"/>
                  <a:sym typeface="Helvetica Neue"/>
                </a:rPr>
                <a:t>Simeon – 12,000</a:t>
              </a:r>
              <a:endParaRPr sz="3300">
                <a:latin typeface="Helvetica Neue"/>
                <a:ea typeface="Helvetica Neue"/>
                <a:cs typeface="Helvetica Neue"/>
                <a:sym typeface="Helvetica Neue"/>
              </a:endParaRPr>
            </a:p>
            <a:p>
              <a:pPr lvl="0" algn="l">
                <a:defRPr sz="1800"/>
              </a:pPr>
              <a:r>
                <a:rPr sz="3300">
                  <a:latin typeface="Helvetica Neue"/>
                  <a:ea typeface="Helvetica Neue"/>
                  <a:cs typeface="Helvetica Neue"/>
                  <a:sym typeface="Helvetica Neue"/>
                </a:rPr>
                <a:t>Levi – 12,000</a:t>
              </a:r>
              <a:endParaRPr sz="3300">
                <a:latin typeface="Helvetica Neue"/>
                <a:ea typeface="Helvetica Neue"/>
                <a:cs typeface="Helvetica Neue"/>
                <a:sym typeface="Helvetica Neue"/>
              </a:endParaRPr>
            </a:p>
            <a:p>
              <a:pPr lvl="0" algn="l">
                <a:defRPr sz="1800"/>
              </a:pPr>
              <a:r>
                <a:rPr sz="3300">
                  <a:latin typeface="Helvetica Neue"/>
                  <a:ea typeface="Helvetica Neue"/>
                  <a:cs typeface="Helvetica Neue"/>
                  <a:sym typeface="Helvetica Neue"/>
                </a:rPr>
                <a:t>Issachar – 12,000</a:t>
              </a:r>
              <a:endParaRPr sz="3300">
                <a:latin typeface="Helvetica Neue"/>
                <a:ea typeface="Helvetica Neue"/>
                <a:cs typeface="Helvetica Neue"/>
                <a:sym typeface="Helvetica Neue"/>
              </a:endParaRPr>
            </a:p>
            <a:p>
              <a:pPr lvl="0" algn="l">
                <a:defRPr sz="1800"/>
              </a:pPr>
              <a:r>
                <a:rPr sz="3300">
                  <a:latin typeface="Helvetica Neue"/>
                  <a:ea typeface="Helvetica Neue"/>
                  <a:cs typeface="Helvetica Neue"/>
                  <a:sym typeface="Helvetica Neue"/>
                </a:rPr>
                <a:t>Zebulun – 12,000</a:t>
              </a:r>
              <a:endParaRPr sz="3300">
                <a:latin typeface="Helvetica Neue"/>
                <a:ea typeface="Helvetica Neue"/>
                <a:cs typeface="Helvetica Neue"/>
                <a:sym typeface="Helvetica Neue"/>
              </a:endParaRPr>
            </a:p>
            <a:p>
              <a:pPr lvl="0" algn="l">
                <a:defRPr sz="1800"/>
              </a:pPr>
              <a:r>
                <a:rPr sz="3300">
                  <a:latin typeface="Helvetica Neue"/>
                  <a:ea typeface="Helvetica Neue"/>
                  <a:cs typeface="Helvetica Neue"/>
                  <a:sym typeface="Helvetica Neue"/>
                </a:rPr>
                <a:t>Joseph – 12,000</a:t>
              </a:r>
              <a:endParaRPr sz="3300">
                <a:latin typeface="Helvetica Neue"/>
                <a:ea typeface="Helvetica Neue"/>
                <a:cs typeface="Helvetica Neue"/>
                <a:sym typeface="Helvetica Neue"/>
              </a:endParaRPr>
            </a:p>
            <a:p>
              <a:pPr lvl="0" algn="l">
                <a:defRPr sz="1800"/>
              </a:pPr>
              <a:r>
                <a:rPr sz="3300">
                  <a:latin typeface="Helvetica Neue"/>
                  <a:ea typeface="Helvetica Neue"/>
                  <a:cs typeface="Helvetica Neue"/>
                  <a:sym typeface="Helvetica Neue"/>
                </a:rPr>
                <a:t>Benjamin – 12,000</a:t>
              </a:r>
            </a:p>
          </p:txBody>
        </p:sp>
        <p:sp>
          <p:nvSpPr>
            <p:cNvPr id="176" name="Shape 176"/>
            <p:cNvSpPr/>
            <p:nvPr/>
          </p:nvSpPr>
          <p:spPr>
            <a:xfrm>
              <a:off x="5369881" y="2736652"/>
              <a:ext cx="3636733" cy="609775"/>
            </a:xfrm>
            <a:prstGeom prst="rect">
              <a:avLst/>
            </a:prstGeom>
            <a:gradFill flip="none" rotWithShape="1">
              <a:gsLst>
                <a:gs pos="0">
                  <a:srgbClr val="FBE12B">
                    <a:alpha val="36434"/>
                  </a:srgbClr>
                </a:gs>
                <a:gs pos="100000">
                  <a:srgbClr val="BE9A1A">
                    <a:alpha val="36434"/>
                  </a:srgbClr>
                </a:gs>
              </a:gsLst>
              <a:lin ang="5400000" scaled="0"/>
            </a:gradFill>
            <a:ln w="12700" cap="flat">
              <a:noFill/>
              <a:miter lim="400000"/>
            </a:ln>
            <a:effectLst>
              <a:outerShdw sx="100000" sy="100000" kx="0" ky="0" algn="b" rotWithShape="0" blurRad="38100" dist="25400" dir="5400000">
                <a:srgbClr val="000000">
                  <a:alpha val="50000"/>
                </a:srgbClr>
              </a:outerShdw>
            </a:effectLst>
          </p:spPr>
          <p:txBody>
            <a:bodyPr wrap="square" lIns="0" tIns="0" rIns="0" bIns="0" numCol="1" anchor="ctr">
              <a:noAutofit/>
            </a:bodyPr>
            <a:lstStyle/>
            <a:p>
              <a:pPr lvl="0">
                <a:defRPr sz="2400">
                  <a:solidFill>
                    <a:srgbClr val="FFFFFF"/>
                  </a:solidFill>
                </a:defRPr>
              </a:pPr>
            </a:p>
          </p:txBody>
        </p:sp>
        <p:sp>
          <p:nvSpPr>
            <p:cNvPr id="177" name="Shape 177"/>
            <p:cNvSpPr/>
            <p:nvPr/>
          </p:nvSpPr>
          <p:spPr>
            <a:xfrm>
              <a:off x="543113" y="25312"/>
              <a:ext cx="9704983" cy="609776"/>
            </a:xfrm>
            <a:prstGeom prst="rect">
              <a:avLst/>
            </a:prstGeom>
            <a:solidFill>
              <a:srgbClr val="F2E5FF"/>
            </a:solid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defRPr b="1" sz="3400">
                  <a:latin typeface="Helvetica Neue"/>
                  <a:ea typeface="Helvetica Neue"/>
                  <a:cs typeface="Helvetica Neue"/>
                  <a:sym typeface="Helvetica Neue"/>
                </a:defRPr>
              </a:lvl1pPr>
            </a:lstStyle>
            <a:p>
              <a:pPr lvl="0">
                <a:defRPr b="0" sz="1800"/>
              </a:pPr>
              <a:r>
                <a:rPr b="1" sz="3400"/>
                <a:t>God’s People =144,000 = 12 tribes x 12,000</a:t>
              </a:r>
            </a:p>
          </p:txBody>
        </p:sp>
        <p:sp>
          <p:nvSpPr>
            <p:cNvPr id="178" name="Shape 178"/>
            <p:cNvSpPr/>
            <p:nvPr/>
          </p:nvSpPr>
          <p:spPr>
            <a:xfrm rot="16200000">
              <a:off x="-1809729" y="1809728"/>
              <a:ext cx="4025858" cy="406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100">
                  <a:latin typeface="Copperplate Gothic Bold"/>
                  <a:ea typeface="Copperplate Gothic Bold"/>
                  <a:cs typeface="Copperplate Gothic Bold"/>
                  <a:sym typeface="Copperplate Gothic Bold"/>
                </a:defRPr>
              </a:lvl1pPr>
            </a:lstStyle>
            <a:p>
              <a:pPr lvl="0">
                <a:defRPr sz="1800"/>
              </a:pPr>
              <a:r>
                <a:rPr sz="2100"/>
                <a:t>Jacob’s 12 sons=12 tribes</a:t>
              </a:r>
            </a:p>
          </p:txBody>
        </p:sp>
      </p:grpSp>
      <p:sp>
        <p:nvSpPr>
          <p:cNvPr id="180" name="Shape 180"/>
          <p:cNvSpPr/>
          <p:nvPr/>
        </p:nvSpPr>
        <p:spPr>
          <a:xfrm>
            <a:off x="1882398" y="890835"/>
            <a:ext cx="10905096" cy="91441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just">
              <a:defRPr sz="1800"/>
            </a:pPr>
            <a:r>
              <a:rPr sz="2700">
                <a:solidFill>
                  <a:srgbClr val="683A87"/>
                </a:solidFill>
              </a:rPr>
              <a:t> 7:4 And I heard the number of </a:t>
            </a:r>
            <a:r>
              <a:rPr b="1" sz="2700">
                <a:solidFill>
                  <a:srgbClr val="683A87"/>
                </a:solidFill>
                <a:latin typeface="Helvetica"/>
                <a:ea typeface="Helvetica"/>
                <a:cs typeface="Helvetica"/>
                <a:sym typeface="Helvetica"/>
              </a:rPr>
              <a:t>those who were sealed</a:t>
            </a:r>
            <a:r>
              <a:rPr sz="2700">
                <a:solidFill>
                  <a:srgbClr val="683A87"/>
                </a:solidFill>
              </a:rPr>
              <a:t>, </a:t>
            </a:r>
            <a:r>
              <a:rPr sz="2700" u="sng">
                <a:solidFill>
                  <a:srgbClr val="683A87"/>
                </a:solidFill>
              </a:rPr>
              <a:t>one hundred and forty-four thousand</a:t>
            </a:r>
            <a:r>
              <a:rPr sz="2700">
                <a:solidFill>
                  <a:srgbClr val="683A87"/>
                </a:solidFill>
              </a:rPr>
              <a:t> </a:t>
            </a:r>
            <a:r>
              <a:rPr b="1" sz="2700">
                <a:solidFill>
                  <a:srgbClr val="683A87"/>
                </a:solidFill>
                <a:latin typeface="Helvetica"/>
                <a:ea typeface="Helvetica"/>
                <a:cs typeface="Helvetica"/>
                <a:sym typeface="Helvetica"/>
              </a:rPr>
              <a:t>sealed</a:t>
            </a:r>
            <a:r>
              <a:rPr sz="2700">
                <a:solidFill>
                  <a:srgbClr val="683A87"/>
                </a:solidFill>
              </a:rPr>
              <a:t> from every tribe of the sons of Israel:</a:t>
            </a:r>
          </a:p>
        </p:txBody>
      </p:sp>
      <p:sp>
        <p:nvSpPr>
          <p:cNvPr id="181" name="Shape 181"/>
          <p:cNvSpPr/>
          <p:nvPr>
            <p:ph type="title" idx="4294967295"/>
          </p:nvPr>
        </p:nvSpPr>
        <p:spPr>
          <a:xfrm>
            <a:off x="1420613" y="0"/>
            <a:ext cx="11584187" cy="890836"/>
          </a:xfrm>
          <a:prstGeom prst="rect">
            <a:avLst/>
          </a:prstGeom>
        </p:spPr>
        <p:txBody>
          <a:bodyPr/>
          <a:lstStyle>
            <a:lvl1pPr algn="ctr">
              <a:defRPr sz="5000">
                <a:latin typeface="Helvetica Condensed Medium"/>
                <a:ea typeface="Helvetica Condensed Medium"/>
                <a:cs typeface="Helvetica Condensed Medium"/>
                <a:sym typeface="Helvetica Condensed Medium"/>
              </a:defRPr>
            </a:lvl1pPr>
          </a:lstStyle>
          <a:p>
            <a:pPr lvl="0">
              <a:defRPr sz="1800"/>
            </a:pPr>
            <a:r>
              <a:rPr sz="5000"/>
              <a:t>Topic #1: 144,000 Sealed (Rev 7:1-8)</a:t>
            </a:r>
          </a:p>
        </p:txBody>
      </p:sp>
      <p:sp>
        <p:nvSpPr>
          <p:cNvPr id="182" name="Shape 182"/>
          <p:cNvSpPr/>
          <p:nvPr/>
        </p:nvSpPr>
        <p:spPr>
          <a:xfrm rot="5400000">
            <a:off x="10167778" y="4164014"/>
            <a:ext cx="3266388" cy="406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100" u="sng">
                <a:latin typeface="Copperplate Gothic Bold"/>
                <a:ea typeface="Copperplate Gothic Bold"/>
                <a:cs typeface="Copperplate Gothic Bold"/>
                <a:sym typeface="Copperplate Gothic Bold"/>
              </a:defRPr>
            </a:lvl1pPr>
          </a:lstStyle>
          <a:p>
            <a:pPr lvl="0">
              <a:defRPr sz="1800" u="none"/>
            </a:pPr>
            <a:r>
              <a:rPr sz="2100" u="sng"/>
              <a:t>Dan is not mentioned</a:t>
            </a:r>
          </a:p>
        </p:txBody>
      </p:sp>
      <p:sp>
        <p:nvSpPr>
          <p:cNvPr id="183" name="Shape 183"/>
          <p:cNvSpPr/>
          <p:nvPr/>
        </p:nvSpPr>
        <p:spPr>
          <a:xfrm>
            <a:off x="1882398" y="6347734"/>
            <a:ext cx="11142663" cy="3276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marL="477981" indent="-477981" algn="l" defTabSz="457200">
              <a:spcBef>
                <a:spcPts val="400"/>
              </a:spcBef>
              <a:buClr>
                <a:srgbClr val="000000"/>
              </a:buClr>
              <a:buSzPct val="100000"/>
              <a:buChar char="•"/>
              <a:defRPr sz="1800"/>
            </a:pPr>
            <a:r>
              <a:rPr sz="2300">
                <a:latin typeface="Gill Sans"/>
                <a:ea typeface="Gill Sans"/>
                <a:cs typeface="Gill Sans"/>
                <a:sym typeface="Gill Sans"/>
              </a:rPr>
              <a:t>“One hundred and forty-four thousand sealed”: Some think only describes the Israelites but better understood as all of God’s people–children of Jacob–the true Israel (Rev: 21:9-14; Gal 6:16; Rom 2:29; Ja 1:1).</a:t>
            </a:r>
            <a:endParaRPr sz="2300">
              <a:latin typeface="Gill Sans"/>
              <a:ea typeface="Gill Sans"/>
              <a:cs typeface="Gill Sans"/>
              <a:sym typeface="Gill Sans"/>
            </a:endParaRPr>
          </a:p>
          <a:p>
            <a:pPr lvl="0" marL="477981" indent="-477981" algn="l" defTabSz="457200">
              <a:spcBef>
                <a:spcPts val="400"/>
              </a:spcBef>
              <a:buClr>
                <a:srgbClr val="000000"/>
              </a:buClr>
              <a:buSzPct val="100000"/>
              <a:buChar char="•"/>
              <a:defRPr sz="1800"/>
            </a:pPr>
            <a:r>
              <a:rPr sz="2300">
                <a:latin typeface="Gill Sans"/>
                <a:ea typeface="Gill Sans"/>
                <a:cs typeface="Gill Sans"/>
                <a:sym typeface="Gill Sans"/>
              </a:rPr>
              <a:t>“Twelve thousand were sealed, from” each of 12 tribes. His point is inclusivity of all of God’s chosen people.</a:t>
            </a:r>
            <a:endParaRPr sz="2300">
              <a:latin typeface="Gill Sans"/>
              <a:ea typeface="Gill Sans"/>
              <a:cs typeface="Gill Sans"/>
              <a:sym typeface="Gill Sans"/>
            </a:endParaRPr>
          </a:p>
          <a:p>
            <a:pPr lvl="1" marL="935181" indent="-477981" algn="l" defTabSz="457200">
              <a:spcBef>
                <a:spcPts val="400"/>
              </a:spcBef>
              <a:buClr>
                <a:srgbClr val="000000"/>
              </a:buClr>
              <a:buSzPct val="100000"/>
              <a:buChar char="•"/>
              <a:defRPr sz="1800"/>
            </a:pPr>
            <a:r>
              <a:rPr sz="2300">
                <a:latin typeface="Gill Sans"/>
                <a:ea typeface="Gill Sans"/>
                <a:cs typeface="Gill Sans"/>
                <a:sym typeface="Gill Sans"/>
              </a:rPr>
              <a:t>Judah is listed first (though 4th) because others lost ‘oldest’s’ extra portion.</a:t>
            </a:r>
            <a:endParaRPr sz="2300">
              <a:latin typeface="Gill Sans"/>
              <a:ea typeface="Gill Sans"/>
              <a:cs typeface="Gill Sans"/>
              <a:sym typeface="Gill Sans"/>
            </a:endParaRPr>
          </a:p>
          <a:p>
            <a:pPr lvl="1" marL="935181" indent="-477981" algn="l" defTabSz="457200">
              <a:spcBef>
                <a:spcPts val="400"/>
              </a:spcBef>
              <a:buClr>
                <a:srgbClr val="000000"/>
              </a:buClr>
              <a:buSzPct val="100000"/>
              <a:buChar char="•"/>
              <a:defRPr sz="1800"/>
            </a:pPr>
            <a:r>
              <a:rPr sz="2300">
                <a:latin typeface="Gill Sans"/>
                <a:ea typeface="Gill Sans"/>
                <a:cs typeface="Gill Sans"/>
                <a:sym typeface="Gill Sans"/>
              </a:rPr>
              <a:t>Manasseh, Joseph’s son is added (really grandson from Joseph who got double portion).</a:t>
            </a:r>
            <a:endParaRPr sz="2300">
              <a:latin typeface="Gill Sans"/>
              <a:ea typeface="Gill Sans"/>
              <a:cs typeface="Gill Sans"/>
              <a:sym typeface="Gill Sans"/>
            </a:endParaRPr>
          </a:p>
          <a:p>
            <a:pPr lvl="1" marL="935181" indent="-477981" algn="l" defTabSz="457200">
              <a:spcBef>
                <a:spcPts val="400"/>
              </a:spcBef>
              <a:buClr>
                <a:srgbClr val="000000"/>
              </a:buClr>
              <a:buSzPct val="100000"/>
              <a:buChar char="•"/>
              <a:defRPr sz="1800"/>
            </a:pPr>
            <a:r>
              <a:rPr sz="2300">
                <a:latin typeface="Gill Sans"/>
                <a:ea typeface="Gill Sans"/>
                <a:cs typeface="Gill Sans"/>
                <a:sym typeface="Gill Sans"/>
              </a:rPr>
              <a:t>Dan (one tribe) is not mentioned probably due to their flagrant idolatry (Jud 18:30).</a:t>
            </a:r>
          </a:p>
        </p:txBody>
      </p:sp>
    </p:spTree>
  </p:cSld>
  <p:clrMapOvr>
    <a:masterClrMapping/>
  </p:clrMapOvr>
  <p:transition spd="slow" advClick="1">
    <p:fade thruBlk="1"/>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1" presetID="1" grpId="1" fill="hold">
                                  <p:stCondLst>
                                    <p:cond delay="0"/>
                                  </p:stCondLst>
                                  <p:iterate type="el" backwards="0">
                                    <p:tmAbs val="0"/>
                                  </p:iterate>
                                  <p:childTnLst>
                                    <p:set>
                                      <p:cBhvr>
                                        <p:cTn id="6" fill="hold"/>
                                        <p:tgtEl>
                                          <p:spTgt spid="180"/>
                                        </p:tgtEl>
                                        <p:attrNameLst>
                                          <p:attrName>style.visibility</p:attrName>
                                        </p:attrNameLst>
                                      </p:cBhvr>
                                      <p:to>
                                        <p:strVal val="visible"/>
                                      </p:to>
                                    </p:set>
                                    <p:animEffect filter="(null)(down)" transition="in">
                                      <p:cBhvr>
                                        <p:cTn id="7" dur="2000"/>
                                        <p:tgtEl>
                                          <p:spTgt spid="180"/>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8" presetID="2" grpId="2" fill="hold">
                                  <p:stCondLst>
                                    <p:cond delay="0"/>
                                  </p:stCondLst>
                                  <p:iterate type="el" backwards="0">
                                    <p:tmAbs val="0"/>
                                  </p:iterate>
                                  <p:childTnLst>
                                    <p:set>
                                      <p:cBhvr>
                                        <p:cTn id="11" fill="hold"/>
                                        <p:tgtEl>
                                          <p:spTgt spid="179"/>
                                        </p:tgtEl>
                                        <p:attrNameLst>
                                          <p:attrName>style.visibility</p:attrName>
                                        </p:attrNameLst>
                                      </p:cBhvr>
                                      <p:to>
                                        <p:strVal val="visible"/>
                                      </p:to>
                                    </p:set>
                                    <p:anim calcmode="lin" valueType="num">
                                      <p:cBhvr>
                                        <p:cTn id="12" dur="1750" fill="hold"/>
                                        <p:tgtEl>
                                          <p:spTgt spid="179"/>
                                        </p:tgtEl>
                                        <p:attrNameLst>
                                          <p:attrName>ppt_x</p:attrName>
                                        </p:attrNameLst>
                                      </p:cBhvr>
                                      <p:tavLst>
                                        <p:tav tm="0">
                                          <p:val>
                                            <p:strVal val="0-#ppt_w/2"/>
                                          </p:val>
                                        </p:tav>
                                        <p:tav tm="100000">
                                          <p:val>
                                            <p:strVal val="#ppt_x"/>
                                          </p:val>
                                        </p:tav>
                                      </p:tavLst>
                                    </p:anim>
                                    <p:anim calcmode="lin" valueType="num">
                                      <p:cBhvr>
                                        <p:cTn id="13" dur="1750" fill="hold"/>
                                        <p:tgtEl>
                                          <p:spTgt spid="179"/>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nodeType="clickEffect" presetClass="entr" presetSubtype="8" presetID="9" grpId="3" fill="hold">
                                  <p:stCondLst>
                                    <p:cond delay="0"/>
                                  </p:stCondLst>
                                  <p:iterate type="el" backwards="0">
                                    <p:tmAbs val="0"/>
                                  </p:iterate>
                                  <p:childTnLst>
                                    <p:set>
                                      <p:cBhvr>
                                        <p:cTn id="17" fill="hold"/>
                                        <p:tgtEl>
                                          <p:spTgt spid="183">
                                            <p:bg/>
                                          </p:spTgt>
                                        </p:tgtEl>
                                        <p:attrNameLst>
                                          <p:attrName>style.visibility</p:attrName>
                                        </p:attrNameLst>
                                      </p:cBhvr>
                                      <p:to>
                                        <p:strVal val="visible"/>
                                      </p:to>
                                    </p:set>
                                    <p:animEffect filter="dissolve(right)" transition="in">
                                      <p:cBhvr>
                                        <p:cTn id="18" dur="1000"/>
                                        <p:tgtEl>
                                          <p:spTgt spid="183">
                                            <p:bg/>
                                          </p:spTgt>
                                        </p:tgtEl>
                                      </p:cBhvr>
                                    </p:animEffect>
                                  </p:childTnLst>
                                </p:cTn>
                              </p:par>
                              <p:par>
                                <p:cTn id="19" presetClass="entr" presetSubtype="8" presetID="9" grpId="3" fill="hold">
                                  <p:stCondLst>
                                    <p:cond delay="0"/>
                                  </p:stCondLst>
                                  <p:iterate type="el" backwards="0">
                                    <p:tmAbs val="0"/>
                                  </p:iterate>
                                  <p:childTnLst>
                                    <p:set>
                                      <p:cBhvr>
                                        <p:cTn id="20" fill="hold"/>
                                        <p:tgtEl>
                                          <p:spTgt spid="183">
                                            <p:txEl>
                                              <p:pRg st="0" end="0"/>
                                            </p:txEl>
                                          </p:spTgt>
                                        </p:tgtEl>
                                        <p:attrNameLst>
                                          <p:attrName>style.visibility</p:attrName>
                                        </p:attrNameLst>
                                      </p:cBhvr>
                                      <p:to>
                                        <p:strVal val="visible"/>
                                      </p:to>
                                    </p:set>
                                    <p:animEffect filter="dissolve(right)" transition="in">
                                      <p:cBhvr>
                                        <p:cTn id="21" dur="1000"/>
                                        <p:tgtEl>
                                          <p:spTgt spid="18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nodeType="clickEffect" presetClass="entr" presetSubtype="8" presetID="9" grpId="3" fill="hold">
                                  <p:stCondLst>
                                    <p:cond delay="0"/>
                                  </p:stCondLst>
                                  <p:iterate type="el" backwards="0">
                                    <p:tmAbs val="0"/>
                                  </p:iterate>
                                  <p:childTnLst>
                                    <p:set>
                                      <p:cBhvr>
                                        <p:cTn id="25" fill="hold"/>
                                        <p:tgtEl>
                                          <p:spTgt spid="183">
                                            <p:txEl>
                                              <p:pRg st="1" end="1"/>
                                            </p:txEl>
                                          </p:spTgt>
                                        </p:tgtEl>
                                        <p:attrNameLst>
                                          <p:attrName>style.visibility</p:attrName>
                                        </p:attrNameLst>
                                      </p:cBhvr>
                                      <p:to>
                                        <p:strVal val="visible"/>
                                      </p:to>
                                    </p:set>
                                    <p:animEffect filter="dissolve(right)" transition="in">
                                      <p:cBhvr>
                                        <p:cTn id="26" dur="1000"/>
                                        <p:tgtEl>
                                          <p:spTgt spid="183">
                                            <p:txEl>
                                              <p:pRg st="1" end="1"/>
                                            </p:txEl>
                                          </p:spTgt>
                                        </p:tgtEl>
                                      </p:cBhvr>
                                    </p:animEffect>
                                  </p:childTnLst>
                                </p:cTn>
                              </p:par>
                            </p:childTnLst>
                          </p:cTn>
                        </p:par>
                        <p:par>
                          <p:cTn id="27" fill="hold">
                            <p:stCondLst>
                              <p:cond delay="1000"/>
                            </p:stCondLst>
                            <p:childTnLst>
                              <p:par>
                                <p:cTn id="28" nodeType="afterEffect" presetClass="entr" presetSubtype="8" presetID="9" grpId="3" fill="hold">
                                  <p:stCondLst>
                                    <p:cond delay="0"/>
                                  </p:stCondLst>
                                  <p:iterate type="el" backwards="0">
                                    <p:tmAbs val="0"/>
                                  </p:iterate>
                                  <p:childTnLst>
                                    <p:set>
                                      <p:cBhvr>
                                        <p:cTn id="29" fill="hold"/>
                                        <p:tgtEl>
                                          <p:spTgt spid="183">
                                            <p:txEl>
                                              <p:pRg st="2" end="2"/>
                                            </p:txEl>
                                          </p:spTgt>
                                        </p:tgtEl>
                                        <p:attrNameLst>
                                          <p:attrName>style.visibility</p:attrName>
                                        </p:attrNameLst>
                                      </p:cBhvr>
                                      <p:to>
                                        <p:strVal val="visible"/>
                                      </p:to>
                                    </p:set>
                                    <p:animEffect filter="dissolve(right)" transition="in">
                                      <p:cBhvr>
                                        <p:cTn id="30" dur="1000"/>
                                        <p:tgtEl>
                                          <p:spTgt spid="18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nodeType="clickEffect" presetClass="entr" presetSubtype="8" presetID="9" grpId="3" fill="hold">
                                  <p:stCondLst>
                                    <p:cond delay="0"/>
                                  </p:stCondLst>
                                  <p:iterate type="el" backwards="0">
                                    <p:tmAbs val="0"/>
                                  </p:iterate>
                                  <p:childTnLst>
                                    <p:set>
                                      <p:cBhvr>
                                        <p:cTn id="34" fill="hold"/>
                                        <p:tgtEl>
                                          <p:spTgt spid="183">
                                            <p:txEl>
                                              <p:pRg st="3" end="3"/>
                                            </p:txEl>
                                          </p:spTgt>
                                        </p:tgtEl>
                                        <p:attrNameLst>
                                          <p:attrName>style.visibility</p:attrName>
                                        </p:attrNameLst>
                                      </p:cBhvr>
                                      <p:to>
                                        <p:strVal val="visible"/>
                                      </p:to>
                                    </p:set>
                                    <p:animEffect filter="dissolve(right)" transition="in">
                                      <p:cBhvr>
                                        <p:cTn id="35" dur="1000"/>
                                        <p:tgtEl>
                                          <p:spTgt spid="18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nodeType="clickEffect" presetClass="entr" presetSubtype="8" presetID="9" grpId="3" fill="hold">
                                  <p:stCondLst>
                                    <p:cond delay="0"/>
                                  </p:stCondLst>
                                  <p:iterate type="el" backwards="0">
                                    <p:tmAbs val="0"/>
                                  </p:iterate>
                                  <p:childTnLst>
                                    <p:set>
                                      <p:cBhvr>
                                        <p:cTn id="39" fill="hold"/>
                                        <p:tgtEl>
                                          <p:spTgt spid="183">
                                            <p:txEl>
                                              <p:pRg st="4" end="4"/>
                                            </p:txEl>
                                          </p:spTgt>
                                        </p:tgtEl>
                                        <p:attrNameLst>
                                          <p:attrName>style.visibility</p:attrName>
                                        </p:attrNameLst>
                                      </p:cBhvr>
                                      <p:to>
                                        <p:strVal val="visible"/>
                                      </p:to>
                                    </p:set>
                                    <p:animEffect filter="dissolve(right)" transition="in">
                                      <p:cBhvr>
                                        <p:cTn id="40" dur="1000"/>
                                        <p:tgtEl>
                                          <p:spTgt spid="183">
                                            <p:txEl>
                                              <p:pRg st="4" end="4"/>
                                            </p:txEl>
                                          </p:spTgt>
                                        </p:tgtEl>
                                      </p:cBhvr>
                                    </p:animEffect>
                                  </p:childTnLst>
                                </p:cTn>
                              </p:par>
                            </p:childTnLst>
                          </p:cTn>
                        </p:par>
                        <p:par>
                          <p:cTn id="41" fill="hold">
                            <p:stCondLst>
                              <p:cond delay="1000"/>
                            </p:stCondLst>
                            <p:childTnLst>
                              <p:par>
                                <p:cTn id="42" nodeType="afterEffect" presetClass="entr" presetSubtype="8" presetID="10" grpId="4" fill="hold">
                                  <p:stCondLst>
                                    <p:cond delay="0"/>
                                  </p:stCondLst>
                                  <p:iterate type="el" backwards="0">
                                    <p:tmAbs val="0"/>
                                  </p:iterate>
                                  <p:childTnLst>
                                    <p:set>
                                      <p:cBhvr>
                                        <p:cTn id="43" fill="hold"/>
                                        <p:tgtEl>
                                          <p:spTgt spid="182"/>
                                        </p:tgtEl>
                                        <p:attrNameLst>
                                          <p:attrName>style.visibility</p:attrName>
                                        </p:attrNameLst>
                                      </p:cBhvr>
                                      <p:to>
                                        <p:strVal val="visible"/>
                                      </p:to>
                                    </p:set>
                                    <p:animEffect filter="fade(right)" transition="in">
                                      <p:cBhvr>
                                        <p:cTn id="44" dur="2000"/>
                                        <p:tgtEl>
                                          <p:spTgt spid="1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80" grpId="1"/>
      <p:bldP build="whole" bldLvl="1" animBg="1" rev="0" advAuto="0" spid="179" grpId="2"/>
      <p:bldP build="p" bldLvl="5" animBg="1" rev="0" advAuto="0" spid="183" grpId="3"/>
      <p:bldP build="whole" bldLvl="1" animBg="1" rev="0" advAuto="0" spid="182" grpId="4"/>
    </p:bldLst>
  </p:timing>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5" name="Shape 185"/>
          <p:cNvSpPr/>
          <p:nvPr>
            <p:ph type="title"/>
          </p:nvPr>
        </p:nvSpPr>
        <p:spPr>
          <a:xfrm>
            <a:off x="1509515" y="11174"/>
            <a:ext cx="11584187" cy="890836"/>
          </a:xfrm>
          <a:prstGeom prst="rect">
            <a:avLst/>
          </a:prstGeom>
        </p:spPr>
        <p:txBody>
          <a:bodyPr/>
          <a:lstStyle/>
          <a:p>
            <a:pPr lvl="0">
              <a:defRPr sz="1800"/>
            </a:pPr>
            <a:r>
              <a:rPr sz="5600"/>
              <a:t>The Difficulty of Timing</a:t>
            </a:r>
          </a:p>
        </p:txBody>
      </p:sp>
      <p:grpSp>
        <p:nvGrpSpPr>
          <p:cNvPr id="200" name="Group 200"/>
          <p:cNvGrpSpPr/>
          <p:nvPr/>
        </p:nvGrpSpPr>
        <p:grpSpPr>
          <a:xfrm>
            <a:off x="1420613" y="778740"/>
            <a:ext cx="11584187" cy="4521380"/>
            <a:chOff x="0" y="0"/>
            <a:chExt cx="11584185" cy="4521378"/>
          </a:xfrm>
        </p:grpSpPr>
        <p:sp>
          <p:nvSpPr>
            <p:cNvPr id="186" name="Shape 186"/>
            <p:cNvSpPr/>
            <p:nvPr/>
          </p:nvSpPr>
          <p:spPr>
            <a:xfrm>
              <a:off x="0" y="169558"/>
              <a:ext cx="11584186" cy="4351821"/>
            </a:xfrm>
            <a:prstGeom prst="rect">
              <a:avLst/>
            </a:prstGeom>
            <a:gradFill flip="none" rotWithShape="1">
              <a:gsLst>
                <a:gs pos="0">
                  <a:srgbClr val="FBFBF3"/>
                </a:gs>
                <a:gs pos="100000">
                  <a:srgbClr val="E6D7A0"/>
                </a:gs>
              </a:gsLst>
              <a:lin ang="5400000" scaled="0"/>
            </a:gradFill>
            <a:ln w="12700" cap="flat">
              <a:noFill/>
              <a:miter lim="400000"/>
            </a:ln>
            <a:effectLst>
              <a:outerShdw sx="100000" sy="100000" kx="0" ky="0" algn="b" rotWithShape="0" blurRad="38100" dist="25400" dir="5400000">
                <a:srgbClr val="000000">
                  <a:alpha val="50000"/>
                </a:srgbClr>
              </a:outerShdw>
            </a:effectLst>
          </p:spPr>
          <p:txBody>
            <a:bodyPr wrap="square" lIns="0" tIns="0" rIns="0" bIns="0" numCol="1" anchor="ctr">
              <a:noAutofit/>
            </a:bodyPr>
            <a:lstStyle/>
            <a:p>
              <a:pPr lvl="0">
                <a:defRPr sz="2400"/>
              </a:pPr>
            </a:p>
          </p:txBody>
        </p:sp>
        <p:sp>
          <p:nvSpPr>
            <p:cNvPr id="187" name="Shape 187"/>
            <p:cNvSpPr/>
            <p:nvPr/>
          </p:nvSpPr>
          <p:spPr>
            <a:xfrm>
              <a:off x="0" y="2451202"/>
              <a:ext cx="1882146" cy="100345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spcBef>
                  <a:spcPts val="500"/>
                </a:spcBef>
                <a:defRPr b="1">
                  <a:latin typeface="Helvetica Condensed Medium"/>
                  <a:ea typeface="Helvetica Condensed Medium"/>
                  <a:cs typeface="Helvetica Condensed Medium"/>
                  <a:sym typeface="Helvetica Condensed Medium"/>
                </a:defRPr>
              </a:lvl1pPr>
            </a:lstStyle>
            <a:p>
              <a:pPr lvl="0">
                <a:defRPr b="0" sz="1800"/>
              </a:pPr>
              <a:r>
                <a:rPr b="1" sz="3600"/>
                <a:t>God promised</a:t>
              </a:r>
            </a:p>
          </p:txBody>
        </p:sp>
        <p:sp>
          <p:nvSpPr>
            <p:cNvPr id="188" name="Shape 188"/>
            <p:cNvSpPr/>
            <p:nvPr/>
          </p:nvSpPr>
          <p:spPr>
            <a:xfrm>
              <a:off x="384973" y="1623966"/>
              <a:ext cx="1270001" cy="72150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21600" y="21600"/>
                  </a:lnTo>
                  <a:lnTo>
                    <a:pt x="0" y="21600"/>
                  </a:lnTo>
                  <a:close/>
                </a:path>
              </a:pathLst>
            </a:cu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lvl="0">
                <a:defRPr sz="2400">
                  <a:solidFill>
                    <a:srgbClr val="FFFFFF"/>
                  </a:solidFill>
                </a:defRPr>
              </a:pPr>
            </a:p>
          </p:txBody>
        </p:sp>
        <p:sp>
          <p:nvSpPr>
            <p:cNvPr id="189" name="Shape 189"/>
            <p:cNvSpPr/>
            <p:nvPr/>
          </p:nvSpPr>
          <p:spPr>
            <a:xfrm>
              <a:off x="1732619" y="1078446"/>
              <a:ext cx="1270001" cy="72150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21600" y="21600"/>
                  </a:lnTo>
                  <a:lnTo>
                    <a:pt x="0" y="21600"/>
                  </a:lnTo>
                  <a:close/>
                </a:path>
              </a:pathLst>
            </a:cu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lvl="0">
                <a:defRPr sz="2400">
                  <a:solidFill>
                    <a:srgbClr val="FFFFFF"/>
                  </a:solidFill>
                </a:defRPr>
              </a:pPr>
            </a:p>
          </p:txBody>
        </p:sp>
        <p:sp>
          <p:nvSpPr>
            <p:cNvPr id="190" name="Shape 190"/>
            <p:cNvSpPr/>
            <p:nvPr/>
          </p:nvSpPr>
          <p:spPr>
            <a:xfrm>
              <a:off x="3132588" y="558799"/>
              <a:ext cx="1270001" cy="72150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21600" y="21600"/>
                  </a:lnTo>
                  <a:lnTo>
                    <a:pt x="0" y="21600"/>
                  </a:lnTo>
                  <a:close/>
                </a:path>
              </a:pathLst>
            </a:cu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lvl="0">
                <a:defRPr sz="2400">
                  <a:solidFill>
                    <a:srgbClr val="FFFFFF"/>
                  </a:solidFill>
                </a:defRPr>
              </a:pPr>
            </a:p>
          </p:txBody>
        </p:sp>
        <p:sp>
          <p:nvSpPr>
            <p:cNvPr id="191" name="Shape 191"/>
            <p:cNvSpPr/>
            <p:nvPr/>
          </p:nvSpPr>
          <p:spPr>
            <a:xfrm>
              <a:off x="3767588" y="468846"/>
              <a:ext cx="4518794" cy="104664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nSpc>
                  <a:spcPct val="110000"/>
                </a:lnSpc>
                <a:spcBef>
                  <a:spcPts val="500"/>
                </a:spcBef>
                <a:defRPr b="1">
                  <a:latin typeface="Helvetica Condensed Medium"/>
                  <a:ea typeface="Helvetica Condensed Medium"/>
                  <a:cs typeface="Helvetica Condensed Medium"/>
                  <a:sym typeface="Helvetica Condensed Medium"/>
                </a:defRPr>
              </a:lvl1pPr>
            </a:lstStyle>
            <a:p>
              <a:pPr lvl="0">
                <a:defRPr b="0" sz="1800"/>
              </a:pPr>
              <a:r>
                <a:rPr b="1" sz="3600"/>
                <a:t>To keep us from the tribulation</a:t>
              </a:r>
            </a:p>
          </p:txBody>
        </p:sp>
        <p:sp>
          <p:nvSpPr>
            <p:cNvPr id="192" name="Shape 192"/>
            <p:cNvSpPr/>
            <p:nvPr/>
          </p:nvSpPr>
          <p:spPr>
            <a:xfrm>
              <a:off x="1727844" y="0"/>
              <a:ext cx="1713587" cy="11176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lvl="0">
                <a:spcBef>
                  <a:spcPts val="500"/>
                </a:spcBef>
                <a:defRPr sz="1800"/>
              </a:pPr>
              <a:r>
                <a:rPr i="1" sz="3300">
                  <a:solidFill>
                    <a:srgbClr val="A6AAA9"/>
                  </a:solidFill>
                </a:rPr>
                <a:t>church </a:t>
              </a:r>
              <a:br>
                <a:rPr i="1" sz="3300">
                  <a:solidFill>
                    <a:srgbClr val="A6AAA9"/>
                  </a:solidFill>
                </a:rPr>
              </a:br>
              <a:r>
                <a:rPr i="1" sz="3300">
                  <a:solidFill>
                    <a:srgbClr val="A6AAA9"/>
                  </a:solidFill>
                </a:rPr>
                <a:t>raptured</a:t>
              </a:r>
            </a:p>
          </p:txBody>
        </p:sp>
        <p:grpSp>
          <p:nvGrpSpPr>
            <p:cNvPr id="195" name="Group 195"/>
            <p:cNvGrpSpPr/>
            <p:nvPr/>
          </p:nvGrpSpPr>
          <p:grpSpPr>
            <a:xfrm>
              <a:off x="4715111" y="1933032"/>
              <a:ext cx="126485" cy="1521623"/>
              <a:chOff x="0" y="0"/>
              <a:chExt cx="126483" cy="1521622"/>
            </a:xfrm>
          </p:grpSpPr>
          <p:sp>
            <p:nvSpPr>
              <p:cNvPr id="193" name="Shape 193"/>
              <p:cNvSpPr/>
              <p:nvPr/>
            </p:nvSpPr>
            <p:spPr>
              <a:xfrm flipV="1">
                <a:off x="-1" y="0"/>
                <a:ext cx="2" cy="1521623"/>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lvl="0">
                  <a:defRPr sz="2400"/>
                </a:pPr>
              </a:p>
            </p:txBody>
          </p:sp>
          <p:sp>
            <p:nvSpPr>
              <p:cNvPr id="194" name="Shape 194"/>
              <p:cNvSpPr/>
              <p:nvPr/>
            </p:nvSpPr>
            <p:spPr>
              <a:xfrm flipV="1">
                <a:off x="126483" y="0"/>
                <a:ext cx="1" cy="1521623"/>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lvl="0">
                  <a:defRPr sz="2400"/>
                </a:pPr>
              </a:p>
            </p:txBody>
          </p:sp>
        </p:grpSp>
        <p:sp>
          <p:nvSpPr>
            <p:cNvPr id="196" name="Shape 196"/>
            <p:cNvSpPr/>
            <p:nvPr/>
          </p:nvSpPr>
          <p:spPr>
            <a:xfrm>
              <a:off x="4841595" y="2719426"/>
              <a:ext cx="3636746" cy="558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just">
                <a:spcBef>
                  <a:spcPts val="500"/>
                </a:spcBef>
                <a:defRPr sz="3300">
                  <a:solidFill>
                    <a:srgbClr val="A6AAA9"/>
                  </a:solidFill>
                  <a:latin typeface="Copperplate Gothic Bold"/>
                  <a:ea typeface="Copperplate Gothic Bold"/>
                  <a:cs typeface="Copperplate Gothic Bold"/>
                  <a:sym typeface="Copperplate Gothic Bold"/>
                </a:defRPr>
              </a:lvl1pPr>
            </a:lstStyle>
            <a:p>
              <a:pPr lvl="0">
                <a:defRPr sz="1800">
                  <a:solidFill>
                    <a:srgbClr val="000000"/>
                  </a:solidFill>
                </a:defRPr>
              </a:pPr>
              <a:r>
                <a:rPr sz="3300">
                  <a:solidFill>
                    <a:srgbClr val="A6AAA9"/>
                  </a:solidFill>
                </a:rPr>
                <a:t>Rev 5 onwards</a:t>
              </a:r>
            </a:p>
          </p:txBody>
        </p:sp>
        <p:grpSp>
          <p:nvGrpSpPr>
            <p:cNvPr id="199" name="Group 199"/>
            <p:cNvGrpSpPr/>
            <p:nvPr/>
          </p:nvGrpSpPr>
          <p:grpSpPr>
            <a:xfrm>
              <a:off x="4841595" y="1349976"/>
              <a:ext cx="3585316" cy="1270001"/>
              <a:chOff x="0" y="0"/>
              <a:chExt cx="3585315" cy="1270000"/>
            </a:xfrm>
          </p:grpSpPr>
          <p:sp>
            <p:nvSpPr>
              <p:cNvPr id="197" name="Shape 197"/>
              <p:cNvSpPr/>
              <p:nvPr/>
            </p:nvSpPr>
            <p:spPr>
              <a:xfrm>
                <a:off x="0" y="0"/>
                <a:ext cx="3585316" cy="1270000"/>
              </a:xfrm>
              <a:prstGeom prst="rightArrow">
                <a:avLst>
                  <a:gd name="adj1" fmla="val 32000"/>
                  <a:gd name="adj2" fmla="val 64000"/>
                </a:avLst>
              </a:pr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lvl="0">
                  <a:defRPr sz="2400">
                    <a:solidFill>
                      <a:srgbClr val="FFFFFF"/>
                    </a:solidFill>
                  </a:defRPr>
                </a:pPr>
              </a:p>
            </p:txBody>
          </p:sp>
          <p:sp>
            <p:nvSpPr>
              <p:cNvPr id="198" name="Shape 198"/>
              <p:cNvSpPr/>
              <p:nvPr/>
            </p:nvSpPr>
            <p:spPr>
              <a:xfrm>
                <a:off x="89100" y="285919"/>
                <a:ext cx="3084984" cy="609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nSpc>
                    <a:spcPct val="110000"/>
                  </a:lnSpc>
                  <a:spcBef>
                    <a:spcPts val="500"/>
                  </a:spcBef>
                  <a:defRPr>
                    <a:solidFill>
                      <a:srgbClr val="FFFFFF"/>
                    </a:solidFill>
                    <a:latin typeface="Copperplate Gothic Bold"/>
                    <a:ea typeface="Copperplate Gothic Bold"/>
                    <a:cs typeface="Copperplate Gothic Bold"/>
                    <a:sym typeface="Copperplate Gothic Bold"/>
                  </a:defRPr>
                </a:lvl1pPr>
              </a:lstStyle>
              <a:p>
                <a:pPr lvl="0">
                  <a:defRPr sz="1800">
                    <a:solidFill>
                      <a:srgbClr val="000000"/>
                    </a:solidFill>
                  </a:defRPr>
                </a:pPr>
                <a:r>
                  <a:rPr sz="3600">
                    <a:solidFill>
                      <a:srgbClr val="FFFFFF"/>
                    </a:solidFill>
                  </a:rPr>
                  <a:t>tribulation</a:t>
                </a:r>
              </a:p>
            </p:txBody>
          </p:sp>
        </p:grpSp>
      </p:grpSp>
      <p:grpSp>
        <p:nvGrpSpPr>
          <p:cNvPr id="215" name="Group 215"/>
          <p:cNvGrpSpPr/>
          <p:nvPr/>
        </p:nvGrpSpPr>
        <p:grpSpPr>
          <a:xfrm>
            <a:off x="1420613" y="5346408"/>
            <a:ext cx="11584187" cy="4470415"/>
            <a:chOff x="0" y="0"/>
            <a:chExt cx="11584185" cy="4470413"/>
          </a:xfrm>
        </p:grpSpPr>
        <p:sp>
          <p:nvSpPr>
            <p:cNvPr id="201" name="Shape 201"/>
            <p:cNvSpPr/>
            <p:nvPr/>
          </p:nvSpPr>
          <p:spPr>
            <a:xfrm>
              <a:off x="0" y="0"/>
              <a:ext cx="11584186" cy="4470414"/>
            </a:xfrm>
            <a:prstGeom prst="rect">
              <a:avLst/>
            </a:prstGeom>
            <a:gradFill flip="none" rotWithShape="1">
              <a:gsLst>
                <a:gs pos="0">
                  <a:srgbClr val="FBFBF3"/>
                </a:gs>
                <a:gs pos="100000">
                  <a:srgbClr val="91D6E5"/>
                </a:gs>
              </a:gsLst>
              <a:lin ang="5400000" scaled="0"/>
            </a:gradFill>
            <a:ln w="12700" cap="flat">
              <a:noFill/>
              <a:miter lim="400000"/>
            </a:ln>
            <a:effectLst>
              <a:outerShdw sx="100000" sy="100000" kx="0" ky="0" algn="b" rotWithShape="0" blurRad="38100" dist="25400" dir="5400000">
                <a:srgbClr val="000000">
                  <a:alpha val="50000"/>
                </a:srgbClr>
              </a:outerShdw>
            </a:effectLst>
          </p:spPr>
          <p:txBody>
            <a:bodyPr wrap="square" lIns="0" tIns="0" rIns="0" bIns="0" numCol="1" anchor="ctr">
              <a:noAutofit/>
            </a:bodyPr>
            <a:lstStyle/>
            <a:p>
              <a:pPr lvl="0">
                <a:defRPr sz="2400"/>
              </a:pPr>
            </a:p>
          </p:txBody>
        </p:sp>
        <p:sp>
          <p:nvSpPr>
            <p:cNvPr id="202" name="Shape 202"/>
            <p:cNvSpPr/>
            <p:nvPr/>
          </p:nvSpPr>
          <p:spPr>
            <a:xfrm>
              <a:off x="4715112" y="3170426"/>
              <a:ext cx="4682793" cy="104664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nSpc>
                  <a:spcPct val="110000"/>
                </a:lnSpc>
                <a:spcBef>
                  <a:spcPts val="500"/>
                </a:spcBef>
                <a:defRPr b="1">
                  <a:latin typeface="Helvetica Condensed Medium"/>
                  <a:ea typeface="Helvetica Condensed Medium"/>
                  <a:cs typeface="Helvetica Condensed Medium"/>
                  <a:sym typeface="Helvetica Condensed Medium"/>
                </a:defRPr>
              </a:lvl1pPr>
            </a:lstStyle>
            <a:p>
              <a:pPr lvl="0">
                <a:defRPr b="0" sz="1800"/>
              </a:pPr>
              <a:r>
                <a:rPr b="1" sz="3600"/>
                <a:t>The seals keep us during the tribulation</a:t>
              </a:r>
            </a:p>
          </p:txBody>
        </p:sp>
        <p:sp>
          <p:nvSpPr>
            <p:cNvPr id="203" name="Shape 203"/>
            <p:cNvSpPr/>
            <p:nvPr/>
          </p:nvSpPr>
          <p:spPr>
            <a:xfrm>
              <a:off x="394974" y="2286351"/>
              <a:ext cx="1270001" cy="72150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21600" y="21600"/>
                  </a:lnTo>
                  <a:lnTo>
                    <a:pt x="0" y="21600"/>
                  </a:lnTo>
                  <a:close/>
                </a:path>
              </a:pathLst>
            </a:cu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lvl="0">
                <a:defRPr sz="2400">
                  <a:solidFill>
                    <a:srgbClr val="FFFFFF"/>
                  </a:solidFill>
                </a:defRPr>
              </a:pPr>
            </a:p>
          </p:txBody>
        </p:sp>
        <p:sp>
          <p:nvSpPr>
            <p:cNvPr id="204" name="Shape 204"/>
            <p:cNvSpPr/>
            <p:nvPr/>
          </p:nvSpPr>
          <p:spPr>
            <a:xfrm>
              <a:off x="3153238" y="2286351"/>
              <a:ext cx="1270001" cy="72150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21600" y="21600"/>
                  </a:lnTo>
                  <a:lnTo>
                    <a:pt x="0" y="21600"/>
                  </a:lnTo>
                  <a:close/>
                </a:path>
              </a:pathLst>
            </a:cu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lvl="0">
                <a:defRPr sz="2400">
                  <a:solidFill>
                    <a:srgbClr val="FFFFFF"/>
                  </a:solidFill>
                </a:defRPr>
              </a:pPr>
            </a:p>
          </p:txBody>
        </p:sp>
        <p:sp>
          <p:nvSpPr>
            <p:cNvPr id="205" name="Shape 205"/>
            <p:cNvSpPr/>
            <p:nvPr/>
          </p:nvSpPr>
          <p:spPr>
            <a:xfrm>
              <a:off x="6206987" y="2286351"/>
              <a:ext cx="1270001" cy="72150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21600" y="21600"/>
                  </a:lnTo>
                  <a:lnTo>
                    <a:pt x="0" y="21600"/>
                  </a:lnTo>
                  <a:close/>
                </a:path>
              </a:pathLst>
            </a:cu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lvl="0">
                <a:defRPr sz="2400">
                  <a:solidFill>
                    <a:srgbClr val="FFFFFF"/>
                  </a:solidFill>
                </a:defRPr>
              </a:pPr>
            </a:p>
          </p:txBody>
        </p:sp>
        <p:sp>
          <p:nvSpPr>
            <p:cNvPr id="206" name="Shape 206"/>
            <p:cNvSpPr/>
            <p:nvPr/>
          </p:nvSpPr>
          <p:spPr>
            <a:xfrm>
              <a:off x="88902" y="3170426"/>
              <a:ext cx="1882146" cy="100345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spcBef>
                  <a:spcPts val="500"/>
                </a:spcBef>
                <a:defRPr b="1">
                  <a:latin typeface="Helvetica Condensed Medium"/>
                  <a:ea typeface="Helvetica Condensed Medium"/>
                  <a:cs typeface="Helvetica Condensed Medium"/>
                  <a:sym typeface="Helvetica Condensed Medium"/>
                </a:defRPr>
              </a:lvl1pPr>
            </a:lstStyle>
            <a:p>
              <a:pPr lvl="0">
                <a:defRPr b="0" sz="1800"/>
              </a:pPr>
              <a:r>
                <a:rPr b="1" sz="3600"/>
                <a:t>God promised</a:t>
              </a:r>
            </a:p>
          </p:txBody>
        </p:sp>
        <p:grpSp>
          <p:nvGrpSpPr>
            <p:cNvPr id="209" name="Group 209"/>
            <p:cNvGrpSpPr/>
            <p:nvPr/>
          </p:nvGrpSpPr>
          <p:grpSpPr>
            <a:xfrm>
              <a:off x="14087" y="566151"/>
              <a:ext cx="7497503" cy="1235296"/>
              <a:chOff x="0" y="0"/>
              <a:chExt cx="7497502" cy="1235294"/>
            </a:xfrm>
          </p:grpSpPr>
          <p:sp>
            <p:nvSpPr>
              <p:cNvPr id="207" name="Shape 207"/>
              <p:cNvSpPr/>
              <p:nvPr/>
            </p:nvSpPr>
            <p:spPr>
              <a:xfrm>
                <a:off x="0" y="0"/>
                <a:ext cx="7497503" cy="1235295"/>
              </a:xfrm>
              <a:prstGeom prst="rightArrow">
                <a:avLst>
                  <a:gd name="adj1" fmla="val 32000"/>
                  <a:gd name="adj2" fmla="val 137595"/>
                </a:avLst>
              </a:pr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lvl="0">
                  <a:defRPr sz="2400">
                    <a:solidFill>
                      <a:srgbClr val="FFFFFF"/>
                    </a:solidFill>
                  </a:defRPr>
                </a:pPr>
              </a:p>
            </p:txBody>
          </p:sp>
          <p:sp>
            <p:nvSpPr>
              <p:cNvPr id="208" name="Shape 208"/>
              <p:cNvSpPr/>
              <p:nvPr/>
            </p:nvSpPr>
            <p:spPr>
              <a:xfrm>
                <a:off x="133777" y="323949"/>
                <a:ext cx="6451224" cy="4773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nSpc>
                    <a:spcPct val="110000"/>
                  </a:lnSpc>
                  <a:spcBef>
                    <a:spcPts val="500"/>
                  </a:spcBef>
                  <a:defRPr>
                    <a:solidFill>
                      <a:srgbClr val="FFFFFF"/>
                    </a:solidFill>
                    <a:latin typeface="Copperplate Gothic Bold"/>
                    <a:ea typeface="Copperplate Gothic Bold"/>
                    <a:cs typeface="Copperplate Gothic Bold"/>
                    <a:sym typeface="Copperplate Gothic Bold"/>
                  </a:defRPr>
                </a:lvl1pPr>
              </a:lstStyle>
              <a:p>
                <a:pPr lvl="0">
                  <a:defRPr sz="1800">
                    <a:solidFill>
                      <a:srgbClr val="000000"/>
                    </a:solidFill>
                  </a:defRPr>
                </a:pPr>
                <a:r>
                  <a:rPr sz="3600">
                    <a:solidFill>
                      <a:srgbClr val="FFFFFF"/>
                    </a:solidFill>
                  </a:rPr>
                  <a:t>tribulation</a:t>
                </a:r>
              </a:p>
            </p:txBody>
          </p:sp>
        </p:grpSp>
        <p:grpSp>
          <p:nvGrpSpPr>
            <p:cNvPr id="212" name="Group 212"/>
            <p:cNvGrpSpPr/>
            <p:nvPr/>
          </p:nvGrpSpPr>
          <p:grpSpPr>
            <a:xfrm>
              <a:off x="7476987" y="504071"/>
              <a:ext cx="126484" cy="1521623"/>
              <a:chOff x="0" y="0"/>
              <a:chExt cx="126483" cy="1521622"/>
            </a:xfrm>
          </p:grpSpPr>
          <p:sp>
            <p:nvSpPr>
              <p:cNvPr id="210" name="Shape 210"/>
              <p:cNvSpPr/>
              <p:nvPr/>
            </p:nvSpPr>
            <p:spPr>
              <a:xfrm flipV="1">
                <a:off x="-1" y="0"/>
                <a:ext cx="2" cy="1521623"/>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lvl="0">
                  <a:defRPr sz="2400"/>
                </a:pPr>
              </a:p>
            </p:txBody>
          </p:sp>
          <p:sp>
            <p:nvSpPr>
              <p:cNvPr id="211" name="Shape 211"/>
              <p:cNvSpPr/>
              <p:nvPr/>
            </p:nvSpPr>
            <p:spPr>
              <a:xfrm flipV="1">
                <a:off x="126483" y="0"/>
                <a:ext cx="1" cy="1521623"/>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lvl="0">
                  <a:defRPr sz="2400"/>
                </a:pPr>
              </a:p>
            </p:txBody>
          </p:sp>
        </p:grpSp>
        <p:sp>
          <p:nvSpPr>
            <p:cNvPr id="213" name="Shape 213"/>
            <p:cNvSpPr/>
            <p:nvPr/>
          </p:nvSpPr>
          <p:spPr>
            <a:xfrm>
              <a:off x="7740808" y="1009694"/>
              <a:ext cx="2367748" cy="1016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spcBef>
                  <a:spcPts val="500"/>
                </a:spcBef>
                <a:defRPr sz="3300">
                  <a:solidFill>
                    <a:srgbClr val="A6AAA9"/>
                  </a:solidFill>
                  <a:latin typeface="Copperplate Gothic Bold"/>
                  <a:ea typeface="Copperplate Gothic Bold"/>
                  <a:cs typeface="Copperplate Gothic Bold"/>
                  <a:sym typeface="Copperplate Gothic Bold"/>
                </a:defRPr>
              </a:lvl1pPr>
            </a:lstStyle>
            <a:p>
              <a:pPr lvl="0">
                <a:defRPr sz="1800">
                  <a:solidFill>
                    <a:srgbClr val="000000"/>
                  </a:solidFill>
                </a:defRPr>
              </a:pPr>
              <a:r>
                <a:rPr sz="3300">
                  <a:solidFill>
                    <a:srgbClr val="A6AAA9"/>
                  </a:solidFill>
                </a:rPr>
                <a:t>Return of Christ</a:t>
              </a:r>
            </a:p>
          </p:txBody>
        </p:sp>
        <p:sp>
          <p:nvSpPr>
            <p:cNvPr id="214" name="Shape 214"/>
            <p:cNvSpPr/>
            <p:nvPr/>
          </p:nvSpPr>
          <p:spPr>
            <a:xfrm>
              <a:off x="6517590" y="86570"/>
              <a:ext cx="2689474" cy="558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just">
                <a:spcBef>
                  <a:spcPts val="500"/>
                </a:spcBef>
                <a:defRPr sz="3300">
                  <a:solidFill>
                    <a:srgbClr val="A6AAA9"/>
                  </a:solidFill>
                  <a:latin typeface="Copperplate Gothic Bold"/>
                  <a:ea typeface="Copperplate Gothic Bold"/>
                  <a:cs typeface="Copperplate Gothic Bold"/>
                  <a:sym typeface="Copperplate Gothic Bold"/>
                </a:defRPr>
              </a:lvl1pPr>
            </a:lstStyle>
            <a:p>
              <a:pPr lvl="0">
                <a:defRPr sz="1800">
                  <a:solidFill>
                    <a:srgbClr val="000000"/>
                  </a:solidFill>
                </a:defRPr>
              </a:pPr>
              <a:r>
                <a:rPr sz="3300">
                  <a:solidFill>
                    <a:srgbClr val="A6AAA9"/>
                  </a:solidFill>
                </a:rPr>
                <a:t>End of Rev</a:t>
              </a:r>
            </a:p>
          </p:txBody>
        </p:sp>
      </p:grpSp>
      <p:grpSp>
        <p:nvGrpSpPr>
          <p:cNvPr id="218" name="Group 218"/>
          <p:cNvGrpSpPr/>
          <p:nvPr/>
        </p:nvGrpSpPr>
        <p:grpSpPr>
          <a:xfrm>
            <a:off x="6942584" y="4309519"/>
            <a:ext cx="3249469" cy="890836"/>
            <a:chOff x="0" y="0"/>
            <a:chExt cx="3249467" cy="890835"/>
          </a:xfrm>
        </p:grpSpPr>
        <p:sp>
          <p:nvSpPr>
            <p:cNvPr id="216" name="Shape 216"/>
            <p:cNvSpPr/>
            <p:nvPr/>
          </p:nvSpPr>
          <p:spPr>
            <a:xfrm>
              <a:off x="1955016" y="156054"/>
              <a:ext cx="1294452" cy="558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just">
                <a:spcBef>
                  <a:spcPts val="500"/>
                </a:spcBef>
                <a:defRPr sz="3300">
                  <a:solidFill>
                    <a:srgbClr val="A6AAA9"/>
                  </a:solidFill>
                  <a:latin typeface="Copperplate Gothic Bold"/>
                  <a:ea typeface="Copperplate Gothic Bold"/>
                  <a:cs typeface="Copperplate Gothic Bold"/>
                  <a:sym typeface="Copperplate Gothic Bold"/>
                </a:defRPr>
              </a:lvl1pPr>
            </a:lstStyle>
            <a:p>
              <a:pPr lvl="0">
                <a:defRPr sz="1800">
                  <a:solidFill>
                    <a:srgbClr val="000000"/>
                  </a:solidFill>
                </a:defRPr>
              </a:pPr>
              <a:r>
                <a:rPr sz="3300">
                  <a:solidFill>
                    <a:srgbClr val="A6AAA9"/>
                  </a:solidFill>
                </a:rPr>
                <a:t>Jews</a:t>
              </a:r>
            </a:p>
          </p:txBody>
        </p:sp>
        <p:sp>
          <p:nvSpPr>
            <p:cNvPr id="217" name="Shape 217"/>
            <p:cNvSpPr/>
            <p:nvPr/>
          </p:nvSpPr>
          <p:spPr>
            <a:xfrm>
              <a:off x="0" y="0"/>
              <a:ext cx="1882145" cy="890836"/>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39019"/>
            </a:solidFill>
            <a:ln w="12700" cap="flat">
              <a:noFill/>
              <a:miter lim="400000"/>
            </a:ln>
            <a:effectLst>
              <a:outerShdw sx="100000" sy="100000" kx="0" ky="0" algn="b" rotWithShape="0" blurRad="190500" dist="8455" dir="5400000">
                <a:srgbClr val="000000"/>
              </a:outerShdw>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b="1" sz="2400">
                  <a:solidFill>
                    <a:srgbClr val="FFFFFF"/>
                  </a:solidFill>
                  <a:latin typeface="Helvetica"/>
                  <a:ea typeface="Helvetica"/>
                  <a:cs typeface="Helvetica"/>
                  <a:sym typeface="Helvetica"/>
                </a:defRPr>
              </a:lvl1pPr>
            </a:lstStyle>
            <a:p>
              <a:pPr lvl="0">
                <a:defRPr b="0" sz="1800">
                  <a:solidFill>
                    <a:srgbClr val="000000"/>
                  </a:solidFill>
                </a:defRPr>
              </a:pPr>
              <a:r>
                <a:rPr b="1" sz="2400">
                  <a:solidFill>
                    <a:srgbClr val="FFFFFF"/>
                  </a:solidFill>
                </a:rPr>
                <a:t>144,000</a:t>
              </a:r>
            </a:p>
          </p:txBody>
        </p:sp>
      </p:grpSp>
      <p:grpSp>
        <p:nvGrpSpPr>
          <p:cNvPr id="221" name="Group 221"/>
          <p:cNvGrpSpPr/>
          <p:nvPr/>
        </p:nvGrpSpPr>
        <p:grpSpPr>
          <a:xfrm>
            <a:off x="3914156" y="7581615"/>
            <a:ext cx="2722780" cy="1493676"/>
            <a:chOff x="0" y="0"/>
            <a:chExt cx="2722778" cy="1493674"/>
          </a:xfrm>
        </p:grpSpPr>
        <p:sp>
          <p:nvSpPr>
            <p:cNvPr id="219" name="Shape 219"/>
            <p:cNvSpPr/>
            <p:nvPr/>
          </p:nvSpPr>
          <p:spPr>
            <a:xfrm>
              <a:off x="0" y="884074"/>
              <a:ext cx="2722779" cy="609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just">
                <a:spcBef>
                  <a:spcPts val="500"/>
                </a:spcBef>
                <a:defRPr i="1" sz="3300">
                  <a:solidFill>
                    <a:srgbClr val="A6AAA9"/>
                  </a:solidFill>
                </a:defRPr>
              </a:lvl1pPr>
            </a:lstStyle>
            <a:p>
              <a:pPr lvl="0">
                <a:defRPr i="0" sz="1800">
                  <a:solidFill>
                    <a:srgbClr val="000000"/>
                  </a:solidFill>
                </a:defRPr>
              </a:pPr>
              <a:r>
                <a:rPr i="1" sz="3300">
                  <a:solidFill>
                    <a:srgbClr val="A6AAA9"/>
                  </a:solidFill>
                </a:rPr>
                <a:t>all saints alive</a:t>
              </a:r>
            </a:p>
          </p:txBody>
        </p:sp>
        <p:sp>
          <p:nvSpPr>
            <p:cNvPr id="220" name="Shape 220"/>
            <p:cNvSpPr/>
            <p:nvPr/>
          </p:nvSpPr>
          <p:spPr>
            <a:xfrm>
              <a:off x="420316" y="0"/>
              <a:ext cx="1882146" cy="890836"/>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39019"/>
            </a:solidFill>
            <a:ln w="12700" cap="flat">
              <a:noFill/>
              <a:miter lim="400000"/>
            </a:ln>
            <a:effectLst>
              <a:outerShdw sx="100000" sy="100000" kx="0" ky="0" algn="b" rotWithShape="0" blurRad="190500" dist="8455" dir="5400000">
                <a:srgbClr val="000000"/>
              </a:outerShdw>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b="1" sz="2400">
                  <a:solidFill>
                    <a:srgbClr val="FFFFFF"/>
                  </a:solidFill>
                  <a:latin typeface="Helvetica"/>
                  <a:ea typeface="Helvetica"/>
                  <a:cs typeface="Helvetica"/>
                  <a:sym typeface="Helvetica"/>
                </a:defRPr>
              </a:lvl1pPr>
            </a:lstStyle>
            <a:p>
              <a:pPr lvl="0">
                <a:defRPr b="0" sz="1800">
                  <a:solidFill>
                    <a:srgbClr val="000000"/>
                  </a:solidFill>
                </a:defRPr>
              </a:pPr>
              <a:r>
                <a:rPr b="1" sz="2400">
                  <a:solidFill>
                    <a:srgbClr val="FFFFFF"/>
                  </a:solidFill>
                </a:rPr>
                <a:t>144,000</a:t>
              </a:r>
            </a:p>
          </p:txBody>
        </p:sp>
      </p:grpSp>
    </p:spTree>
  </p:cSld>
  <p:clrMapOvr>
    <a:masterClrMapping/>
  </p:clrMapOvr>
  <p:transition spd="slow" advClick="1">
    <p:fade thruBlk="1"/>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10" grpId="1" fill="hold">
                                  <p:stCondLst>
                                    <p:cond delay="0"/>
                                  </p:stCondLst>
                                  <p:iterate type="el" backwards="0">
                                    <p:tmAbs val="0"/>
                                  </p:iterate>
                                  <p:childTnLst>
                                    <p:set>
                                      <p:cBhvr>
                                        <p:cTn id="6" fill="hold"/>
                                        <p:tgtEl>
                                          <p:spTgt spid="200"/>
                                        </p:tgtEl>
                                        <p:attrNameLst>
                                          <p:attrName>style.visibility</p:attrName>
                                        </p:attrNameLst>
                                      </p:cBhvr>
                                      <p:to>
                                        <p:strVal val="visible"/>
                                      </p:to>
                                    </p:set>
                                    <p:animEffect filter="fade" transition="in">
                                      <p:cBhvr>
                                        <p:cTn id="7" dur="2000"/>
                                        <p:tgtEl>
                                          <p:spTgt spid="200"/>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6" presetID="15" grpId="2" fill="hold">
                                  <p:stCondLst>
                                    <p:cond delay="0"/>
                                  </p:stCondLst>
                                  <p:iterate type="el" backwards="0">
                                    <p:tmAbs val="0"/>
                                  </p:iterate>
                                  <p:childTnLst>
                                    <p:set>
                                      <p:cBhvr>
                                        <p:cTn id="11" fill="hold"/>
                                        <p:tgtEl>
                                          <p:spTgt spid="218"/>
                                        </p:tgtEl>
                                        <p:attrNameLst>
                                          <p:attrName>style.visibility</p:attrName>
                                        </p:attrNameLst>
                                      </p:cBhvr>
                                      <p:to>
                                        <p:strVal val="visible"/>
                                      </p:to>
                                    </p:set>
                                    <p:anim calcmode="lin" valueType="num">
                                      <p:cBhvr>
                                        <p:cTn id="12" dur="2000" fill="hold"/>
                                        <p:tgtEl>
                                          <p:spTgt spid="218"/>
                                        </p:tgtEl>
                                        <p:attrNameLst>
                                          <p:attrName>ppt_w</p:attrName>
                                        </p:attrNameLst>
                                      </p:cBhvr>
                                      <p:tavLst>
                                        <p:tav tm="0">
                                          <p:val>
                                            <p:fltVal val="0"/>
                                          </p:val>
                                        </p:tav>
                                        <p:tav tm="100000">
                                          <p:val>
                                            <p:strVal val="#ppt_w"/>
                                          </p:val>
                                        </p:tav>
                                      </p:tavLst>
                                    </p:anim>
                                    <p:anim calcmode="lin" valueType="num">
                                      <p:cBhvr>
                                        <p:cTn id="13" dur="2000" fill="hold"/>
                                        <p:tgtEl>
                                          <p:spTgt spid="218"/>
                                        </p:tgtEl>
                                        <p:attrNameLst>
                                          <p:attrName>ppt_h</p:attrName>
                                        </p:attrNameLst>
                                      </p:cBhvr>
                                      <p:tavLst>
                                        <p:tav tm="0">
                                          <p:val>
                                            <p:fltVal val="0"/>
                                          </p:val>
                                        </p:tav>
                                        <p:tav tm="100000">
                                          <p:val>
                                            <p:strVal val="#ppt_h"/>
                                          </p:val>
                                        </p:tav>
                                      </p:tavLst>
                                    </p:anim>
                                    <p:anim calcmode="lin" valueType="num">
                                      <p:cBhvr>
                                        <p:cTn id="14" dur="2000" fill="hold"/>
                                        <p:tgtEl>
                                          <p:spTgt spid="218"/>
                                        </p:tgtEl>
                                        <p:attrNameLst>
                                          <p:attrName>ppt_x</p:attrName>
                                        </p:attrNameLst>
                                      </p:cBhvr>
                                      <p:tavLst>
                                        <p:tav tm="0" fmla="#ppt_x+(cos(-2*pi*(1-$))*-#ppt_x-sin(-2*pi*(1-$))*(1-#ppt_y))*(1-$)">
                                          <p:val>
                                            <p:fltVal val="0"/>
                                          </p:val>
                                        </p:tav>
                                        <p:tav tm="100000">
                                          <p:val>
                                            <p:fltVal val="1"/>
                                          </p:val>
                                        </p:tav>
                                      </p:tavLst>
                                    </p:anim>
                                    <p:anim calcmode="lin" valueType="num">
                                      <p:cBhvr>
                                        <p:cTn id="15" dur="2000" fill="hold"/>
                                        <p:tgtEl>
                                          <p:spTgt spid="21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0" presetID="10" grpId="3" fill="hold">
                                  <p:stCondLst>
                                    <p:cond delay="0"/>
                                  </p:stCondLst>
                                  <p:iterate type="el" backwards="0">
                                    <p:tmAbs val="0"/>
                                  </p:iterate>
                                  <p:childTnLst>
                                    <p:set>
                                      <p:cBhvr>
                                        <p:cTn id="19" fill="hold"/>
                                        <p:tgtEl>
                                          <p:spTgt spid="215"/>
                                        </p:tgtEl>
                                        <p:attrNameLst>
                                          <p:attrName>style.visibility</p:attrName>
                                        </p:attrNameLst>
                                      </p:cBhvr>
                                      <p:to>
                                        <p:strVal val="visible"/>
                                      </p:to>
                                    </p:set>
                                    <p:animEffect filter="fade" transition="in">
                                      <p:cBhvr>
                                        <p:cTn id="20" dur="2000"/>
                                        <p:tgtEl>
                                          <p:spTgt spid="215"/>
                                        </p:tgtEl>
                                      </p:cBhvr>
                                    </p:animEffec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12" presetID="15" grpId="4" fill="hold">
                                  <p:stCondLst>
                                    <p:cond delay="0"/>
                                  </p:stCondLst>
                                  <p:iterate type="el" backwards="0">
                                    <p:tmAbs val="0"/>
                                  </p:iterate>
                                  <p:childTnLst>
                                    <p:set>
                                      <p:cBhvr>
                                        <p:cTn id="24" fill="hold"/>
                                        <p:tgtEl>
                                          <p:spTgt spid="221"/>
                                        </p:tgtEl>
                                        <p:attrNameLst>
                                          <p:attrName>style.visibility</p:attrName>
                                        </p:attrNameLst>
                                      </p:cBhvr>
                                      <p:to>
                                        <p:strVal val="visible"/>
                                      </p:to>
                                    </p:set>
                                    <p:anim calcmode="lin" valueType="num">
                                      <p:cBhvr>
                                        <p:cTn id="25" dur="1750" fill="hold"/>
                                        <p:tgtEl>
                                          <p:spTgt spid="221"/>
                                        </p:tgtEl>
                                        <p:attrNameLst>
                                          <p:attrName>ppt_w</p:attrName>
                                        </p:attrNameLst>
                                      </p:cBhvr>
                                      <p:tavLst>
                                        <p:tav tm="0">
                                          <p:val>
                                            <p:fltVal val="0"/>
                                          </p:val>
                                        </p:tav>
                                        <p:tav tm="100000">
                                          <p:val>
                                            <p:strVal val="#ppt_w"/>
                                          </p:val>
                                        </p:tav>
                                      </p:tavLst>
                                    </p:anim>
                                    <p:anim calcmode="lin" valueType="num">
                                      <p:cBhvr>
                                        <p:cTn id="26" dur="1750" fill="hold"/>
                                        <p:tgtEl>
                                          <p:spTgt spid="221"/>
                                        </p:tgtEl>
                                        <p:attrNameLst>
                                          <p:attrName>ppt_h</p:attrName>
                                        </p:attrNameLst>
                                      </p:cBhvr>
                                      <p:tavLst>
                                        <p:tav tm="0">
                                          <p:val>
                                            <p:fltVal val="0"/>
                                          </p:val>
                                        </p:tav>
                                        <p:tav tm="100000">
                                          <p:val>
                                            <p:strVal val="#ppt_h"/>
                                          </p:val>
                                        </p:tav>
                                      </p:tavLst>
                                    </p:anim>
                                    <p:anim calcmode="lin" valueType="num">
                                      <p:cBhvr>
                                        <p:cTn id="27" dur="1750" fill="hold"/>
                                        <p:tgtEl>
                                          <p:spTgt spid="221"/>
                                        </p:tgtEl>
                                        <p:attrNameLst>
                                          <p:attrName>ppt_x</p:attrName>
                                        </p:attrNameLst>
                                      </p:cBhvr>
                                      <p:tavLst>
                                        <p:tav tm="0" fmla="#ppt_x+(cos(-2*pi*(1-$))*-#ppt_x-sin(-2*pi*(1-$))*(1-#ppt_y))*(1-$)">
                                          <p:val>
                                            <p:fltVal val="0"/>
                                          </p:val>
                                        </p:tav>
                                        <p:tav tm="100000">
                                          <p:val>
                                            <p:fltVal val="1"/>
                                          </p:val>
                                        </p:tav>
                                      </p:tavLst>
                                    </p:anim>
                                    <p:anim calcmode="lin" valueType="num">
                                      <p:cBhvr>
                                        <p:cTn id="28" dur="1750" fill="hold"/>
                                        <p:tgtEl>
                                          <p:spTgt spid="22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18" grpId="2"/>
      <p:bldP build="whole" bldLvl="1" animBg="1" rev="0" advAuto="0" spid="200" grpId="1"/>
      <p:bldP build="whole" bldLvl="1" animBg="1" rev="0" advAuto="0" spid="215" grpId="3"/>
      <p:bldP build="whole" bldLvl="1" animBg="1" rev="0" advAuto="0" spid="221" grpId="4"/>
    </p:bldLst>
  </p:timing>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227" name="Group 227"/>
          <p:cNvGrpSpPr/>
          <p:nvPr/>
        </p:nvGrpSpPr>
        <p:grpSpPr>
          <a:xfrm>
            <a:off x="1494451" y="3162902"/>
            <a:ext cx="4281803" cy="2591697"/>
            <a:chOff x="0" y="0"/>
            <a:chExt cx="4281801" cy="2591696"/>
          </a:xfrm>
        </p:grpSpPr>
        <p:sp>
          <p:nvSpPr>
            <p:cNvPr id="223" name="Shape 223"/>
            <p:cNvSpPr/>
            <p:nvPr/>
          </p:nvSpPr>
          <p:spPr>
            <a:xfrm>
              <a:off x="170485" y="1325416"/>
              <a:ext cx="4111317" cy="814608"/>
            </a:xfrm>
            <a:prstGeom prst="roundRect">
              <a:avLst>
                <a:gd name="adj" fmla="val 18010"/>
              </a:avLst>
            </a:prstGeom>
            <a:gradFill flip="none" rotWithShape="1">
              <a:gsLst>
                <a:gs pos="3617">
                  <a:srgbClr val="D7CC94"/>
                </a:gs>
                <a:gs pos="100000">
                  <a:srgbClr val="DFDFDF"/>
                </a:gs>
              </a:gsLst>
              <a:lin ang="5400000" scaled="0"/>
            </a:grad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sz="2400">
                  <a:solidFill>
                    <a:srgbClr val="636363"/>
                  </a:solidFill>
                  <a:latin typeface="Marlett"/>
                  <a:ea typeface="Marlett"/>
                  <a:cs typeface="Marlett"/>
                  <a:sym typeface="Marlett"/>
                </a:defRPr>
              </a:lvl1pPr>
            </a:lstStyle>
            <a:p>
              <a:pPr lvl="0">
                <a:defRPr sz="1800">
                  <a:solidFill>
                    <a:srgbClr val="000000"/>
                  </a:solidFill>
                </a:defRPr>
              </a:pPr>
              <a:r>
                <a:rPr sz="2400">
                  <a:solidFill>
                    <a:srgbClr val="636363"/>
                  </a:solidFill>
                </a:rPr>
                <a:t>Martyrs’ suffering (7:13-14)</a:t>
              </a:r>
            </a:p>
          </p:txBody>
        </p:sp>
        <p:sp>
          <p:nvSpPr>
            <p:cNvPr id="224" name="Shape 224"/>
            <p:cNvSpPr/>
            <p:nvPr/>
          </p:nvSpPr>
          <p:spPr>
            <a:xfrm>
              <a:off x="0" y="0"/>
              <a:ext cx="4281802" cy="982663"/>
            </a:xfrm>
            <a:prstGeom prst="rect">
              <a:avLst/>
            </a:prstGeom>
            <a:noFill/>
            <a:ln w="12700" cap="flat">
              <a:no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square" lIns="0" tIns="0" rIns="0" bIns="0" numCol="1" anchor="ctr">
              <a:normAutofit fontScale="100000" lnSpcReduction="0"/>
            </a:bodyPr>
            <a:lstStyle>
              <a:lvl1pPr>
                <a:defRPr sz="2600" u="sng">
                  <a:solidFill>
                    <a:srgbClr val="53585F"/>
                  </a:solidFill>
                  <a:latin typeface="Lao MN"/>
                  <a:ea typeface="Lao MN"/>
                  <a:cs typeface="Lao MN"/>
                  <a:sym typeface="Lao MN"/>
                </a:defRPr>
              </a:lvl1pPr>
            </a:lstStyle>
            <a:p>
              <a:pPr lvl="0">
                <a:defRPr sz="1800" u="none">
                  <a:solidFill>
                    <a:srgbClr val="000000"/>
                  </a:solidFill>
                </a:defRPr>
              </a:pPr>
              <a:r>
                <a:rPr sz="2600" u="sng">
                  <a:solidFill>
                    <a:srgbClr val="53585F"/>
                  </a:solidFill>
                </a:rPr>
                <a:t>The Martyrs’ Sandwich</a:t>
              </a:r>
            </a:p>
          </p:txBody>
        </p:sp>
        <p:sp>
          <p:nvSpPr>
            <p:cNvPr id="225" name="Shape 225"/>
            <p:cNvSpPr/>
            <p:nvPr/>
          </p:nvSpPr>
          <p:spPr>
            <a:xfrm>
              <a:off x="170485" y="848343"/>
              <a:ext cx="4111317" cy="477074"/>
            </a:xfrm>
            <a:prstGeom prst="roundRect">
              <a:avLst>
                <a:gd name="adj" fmla="val 30752"/>
              </a:avLst>
            </a:prstGeom>
            <a:gradFill flip="none" rotWithShape="1">
              <a:gsLst>
                <a:gs pos="0">
                  <a:srgbClr val="7E6639"/>
                </a:gs>
                <a:gs pos="100000">
                  <a:srgbClr val="BF9873"/>
                </a:gs>
              </a:gsLst>
              <a:lin ang="4877971" scaled="0"/>
            </a:gradFill>
            <a:ln w="12700" cap="flat">
              <a:noFill/>
              <a:miter lim="400000"/>
            </a:ln>
            <a:effectLst>
              <a:outerShdw sx="100000" sy="100000" kx="0" ky="0" algn="b" rotWithShape="0" blurRad="190500" dist="8455" dir="16557339">
                <a:srgbClr val="000000"/>
              </a:outerShdw>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sz="2500">
                  <a:solidFill>
                    <a:srgbClr val="EFE0B0"/>
                  </a:solidFill>
                  <a:latin typeface="Marlett"/>
                  <a:ea typeface="Marlett"/>
                  <a:cs typeface="Marlett"/>
                  <a:sym typeface="Marlett"/>
                </a:defRPr>
              </a:lvl1pPr>
            </a:lstStyle>
            <a:p>
              <a:pPr lvl="0">
                <a:defRPr sz="1800">
                  <a:solidFill>
                    <a:srgbClr val="000000"/>
                  </a:solidFill>
                </a:defRPr>
              </a:pPr>
              <a:r>
                <a:rPr sz="2500">
                  <a:solidFill>
                    <a:srgbClr val="EFE0B0"/>
                  </a:solidFill>
                </a:rPr>
                <a:t>Praise scene (7:9-12)</a:t>
              </a:r>
            </a:p>
          </p:txBody>
        </p:sp>
        <p:sp>
          <p:nvSpPr>
            <p:cNvPr id="226" name="Shape 226"/>
            <p:cNvSpPr/>
            <p:nvPr/>
          </p:nvSpPr>
          <p:spPr>
            <a:xfrm>
              <a:off x="170485" y="2114623"/>
              <a:ext cx="4111317" cy="477074"/>
            </a:xfrm>
            <a:prstGeom prst="roundRect">
              <a:avLst>
                <a:gd name="adj" fmla="val 30752"/>
              </a:avLst>
            </a:prstGeom>
            <a:gradFill flip="none" rotWithShape="1">
              <a:gsLst>
                <a:gs pos="0">
                  <a:srgbClr val="7E6639"/>
                </a:gs>
                <a:gs pos="100000">
                  <a:srgbClr val="BF9873"/>
                </a:gs>
              </a:gsLst>
              <a:lin ang="4877971" scaled="0"/>
            </a:gradFill>
            <a:ln w="12700" cap="flat">
              <a:noFill/>
              <a:miter lim="400000"/>
            </a:ln>
            <a:effectLst>
              <a:outerShdw sx="100000" sy="100000" kx="0" ky="0" algn="b" rotWithShape="0" blurRad="190500" dist="8455" dir="17168722">
                <a:srgbClr val="000000"/>
              </a:outerShdw>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sz="2200">
                  <a:solidFill>
                    <a:srgbClr val="EFE0B0"/>
                  </a:solidFill>
                  <a:latin typeface="Marlett"/>
                  <a:ea typeface="Marlett"/>
                  <a:cs typeface="Marlett"/>
                  <a:sym typeface="Marlett"/>
                </a:defRPr>
              </a:lvl1pPr>
            </a:lstStyle>
            <a:p>
              <a:pPr lvl="0">
                <a:defRPr sz="1800">
                  <a:solidFill>
                    <a:srgbClr val="000000"/>
                  </a:solidFill>
                </a:defRPr>
              </a:pPr>
              <a:r>
                <a:rPr sz="2200">
                  <a:solidFill>
                    <a:srgbClr val="EFE0B0"/>
                  </a:solidFill>
                </a:rPr>
                <a:t>Comfort scene (7:15-17)</a:t>
              </a:r>
            </a:p>
          </p:txBody>
        </p:sp>
      </p:grpSp>
      <p:sp>
        <p:nvSpPr>
          <p:cNvPr id="228" name="Shape 228"/>
          <p:cNvSpPr/>
          <p:nvPr/>
        </p:nvSpPr>
        <p:spPr>
          <a:xfrm>
            <a:off x="6618196" y="4619252"/>
            <a:ext cx="5979502" cy="1673429"/>
          </a:xfrm>
          <a:prstGeom prst="roundRect">
            <a:avLst>
              <a:gd name="adj" fmla="val 12203"/>
            </a:avLst>
          </a:prstGeom>
          <a:gradFill>
            <a:gsLst>
              <a:gs pos="0">
                <a:srgbClr val="FEF1AE"/>
              </a:gs>
              <a:gs pos="100000">
                <a:srgbClr val="DFDFDF"/>
              </a:gs>
            </a:gsLst>
            <a:lin ang="4877971"/>
          </a:gradFill>
          <a:ln w="12700">
            <a:miter lim="400000"/>
          </a:ln>
          <a:extLst>
            <a:ext uri="{C572A759-6A51-4108-AA02-DFA0A04FC94B}">
              <ma14:wrappingTextBoxFlag xmlns:ma14="http://schemas.microsoft.com/office/mac/drawingml/2011/main" val="1"/>
            </a:ext>
          </a:extLst>
        </p:spPr>
        <p:txBody>
          <a:bodyPr lIns="0" tIns="0" rIns="0" bIns="0" anchor="ctr"/>
          <a:lstStyle>
            <a:lvl1pPr>
              <a:defRPr sz="1450">
                <a:solidFill>
                  <a:srgbClr val="636363"/>
                </a:solidFill>
                <a:latin typeface="Marlett"/>
                <a:ea typeface="Marlett"/>
                <a:cs typeface="Marlett"/>
                <a:sym typeface="Marlett"/>
              </a:defRPr>
            </a:lvl1pPr>
          </a:lstStyle>
          <a:p>
            <a:pPr lvl="0">
              <a:defRPr sz="1800">
                <a:solidFill>
                  <a:srgbClr val="000000"/>
                </a:solidFill>
              </a:defRPr>
            </a:pPr>
            <a:r>
              <a:rPr sz="1450">
                <a:solidFill>
                  <a:srgbClr val="636363"/>
                </a:solidFill>
              </a:rPr>
              <a:t>13 And one of the elders answered, saying to me, “These who are clothed in the white robes, who are they, and from where have they come?” 14 And I said to him, “My lord, you know.” And he said to me, “These are the ones who come out of the great tribulation, and they have washed their robes and made them white in the blood of the Lamb. </a:t>
            </a:r>
          </a:p>
        </p:txBody>
      </p:sp>
      <p:sp>
        <p:nvSpPr>
          <p:cNvPr id="229" name="Shape 229"/>
          <p:cNvSpPr/>
          <p:nvPr/>
        </p:nvSpPr>
        <p:spPr>
          <a:xfrm>
            <a:off x="7467045" y="763278"/>
            <a:ext cx="4281803" cy="982664"/>
          </a:xfrm>
          <a:prstGeom prst="rect">
            <a:avLst/>
          </a:prstGeom>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2600" u="sng">
                <a:solidFill>
                  <a:srgbClr val="53585F"/>
                </a:solidFill>
                <a:latin typeface="Lao MN"/>
                <a:ea typeface="Lao MN"/>
                <a:cs typeface="Lao MN"/>
                <a:sym typeface="Lao MN"/>
              </a:defRPr>
            </a:lvl1pPr>
          </a:lstStyle>
          <a:p>
            <a:pPr lvl="0">
              <a:defRPr sz="1800" u="none">
                <a:solidFill>
                  <a:srgbClr val="000000"/>
                </a:solidFill>
              </a:defRPr>
            </a:pPr>
            <a:r>
              <a:rPr sz="2600" u="sng">
                <a:solidFill>
                  <a:srgbClr val="53585F"/>
                </a:solidFill>
              </a:rPr>
              <a:t>The Martyrs’ Sandwich</a:t>
            </a:r>
          </a:p>
        </p:txBody>
      </p:sp>
      <p:sp>
        <p:nvSpPr>
          <p:cNvPr id="230" name="Shape 230"/>
          <p:cNvSpPr/>
          <p:nvPr/>
        </p:nvSpPr>
        <p:spPr>
          <a:xfrm>
            <a:off x="6502400" y="6168648"/>
            <a:ext cx="6211095" cy="2816404"/>
          </a:xfrm>
          <a:prstGeom prst="roundRect">
            <a:avLst>
              <a:gd name="adj" fmla="val 7206"/>
            </a:avLst>
          </a:prstGeom>
          <a:gradFill>
            <a:gsLst>
              <a:gs pos="0">
                <a:srgbClr val="7E6639"/>
              </a:gs>
              <a:gs pos="100000">
                <a:srgbClr val="BF9873"/>
              </a:gs>
            </a:gsLst>
            <a:lin ang="4877971"/>
          </a:gradFill>
          <a:ln w="12700">
            <a:miter lim="400000"/>
          </a:ln>
          <a:effectLst>
            <a:outerShdw sx="100000" sy="100000" kx="0" ky="0" algn="b" rotWithShape="0" blurRad="190500" dist="8455" dir="16557339">
              <a:srgbClr val="000000"/>
            </a:outerShdw>
          </a:effectLst>
          <a:extLst>
            <a:ext uri="{C572A759-6A51-4108-AA02-DFA0A04FC94B}">
              <ma14:wrappingTextBoxFlag xmlns:ma14="http://schemas.microsoft.com/office/mac/drawingml/2011/main" val="1"/>
            </a:ext>
          </a:extLst>
        </p:spPr>
        <p:txBody>
          <a:bodyPr lIns="0" tIns="0" rIns="0" bIns="0" anchor="ctr"/>
          <a:lstStyle>
            <a:lvl1pPr>
              <a:defRPr sz="1650">
                <a:solidFill>
                  <a:srgbClr val="EFE0B0"/>
                </a:solidFill>
                <a:latin typeface="Marlett"/>
                <a:ea typeface="Marlett"/>
                <a:cs typeface="Marlett"/>
                <a:sym typeface="Marlett"/>
              </a:defRPr>
            </a:lvl1pPr>
          </a:lstStyle>
          <a:p>
            <a:pPr lvl="0">
              <a:defRPr sz="1800">
                <a:solidFill>
                  <a:srgbClr val="000000"/>
                </a:solidFill>
              </a:defRPr>
            </a:pPr>
            <a:r>
              <a:rPr sz="1650">
                <a:solidFill>
                  <a:srgbClr val="EFE0B0"/>
                </a:solidFill>
              </a:rPr>
              <a:t> 15 “For this reason, they are before the throne of God; and they serve Him day and night in His temple; and He who sits on the throne shall spread His tabernacle over them. 16 “They shall hunger no more, neither thirst anymore; neither shall the sun beat down on them, nor any heat; 17 for the Lamb in the center of the throne shall be their shepherd, and shall guide them to springs of the water of life; and God shall wipe every tear from their eyes.”</a:t>
            </a:r>
          </a:p>
        </p:txBody>
      </p:sp>
      <p:sp>
        <p:nvSpPr>
          <p:cNvPr id="231" name="Shape 231"/>
          <p:cNvSpPr/>
          <p:nvPr>
            <p:ph type="title" idx="4294967295"/>
          </p:nvPr>
        </p:nvSpPr>
        <p:spPr>
          <a:xfrm>
            <a:off x="1598867" y="-1"/>
            <a:ext cx="11103464" cy="890837"/>
          </a:xfrm>
          <a:prstGeom prst="rect">
            <a:avLst/>
          </a:prstGeom>
        </p:spPr>
        <p:txBody>
          <a:bodyPr/>
          <a:lstStyle/>
          <a:p>
            <a:pPr lvl="0" algn="ctr" defTabSz="554990">
              <a:defRPr sz="1800"/>
            </a:pPr>
            <a:r>
              <a:rPr sz="4750">
                <a:latin typeface="Helvetica Condensed Medium"/>
                <a:ea typeface="Helvetica Condensed Medium"/>
                <a:cs typeface="Helvetica Condensed Medium"/>
                <a:sym typeface="Helvetica Condensed Medium"/>
              </a:rPr>
              <a:t>Topic #2: </a:t>
            </a:r>
            <a:r>
              <a:rPr sz="4750">
                <a:latin typeface="Helvetica Condensed Medium"/>
                <a:ea typeface="Helvetica Condensed Medium"/>
                <a:cs typeface="Helvetica Condensed Medium"/>
                <a:sym typeface="Helvetica Condensed Medium"/>
              </a:rPr>
              <a:t>The Martyr’s Sandwich (Rev 7:9-17)</a:t>
            </a:r>
          </a:p>
        </p:txBody>
      </p:sp>
      <p:sp>
        <p:nvSpPr>
          <p:cNvPr id="232" name="Shape 232"/>
          <p:cNvSpPr/>
          <p:nvPr/>
        </p:nvSpPr>
        <p:spPr>
          <a:xfrm>
            <a:off x="6502400" y="1633669"/>
            <a:ext cx="6211095" cy="3058466"/>
          </a:xfrm>
          <a:prstGeom prst="roundRect">
            <a:avLst>
              <a:gd name="adj" fmla="val 7247"/>
            </a:avLst>
          </a:prstGeom>
          <a:gradFill>
            <a:gsLst>
              <a:gs pos="0">
                <a:srgbClr val="7E6639"/>
              </a:gs>
              <a:gs pos="100000">
                <a:srgbClr val="BF9873"/>
              </a:gs>
            </a:gsLst>
            <a:lin ang="4877971"/>
          </a:gradFill>
          <a:ln w="12700">
            <a:miter lim="400000"/>
          </a:ln>
          <a:effectLst>
            <a:outerShdw sx="100000" sy="100000" kx="0" ky="0" algn="b" rotWithShape="0" blurRad="190500" dist="8455" dir="16557339">
              <a:srgbClr val="000000"/>
            </a:outerShdw>
          </a:effectLst>
          <a:extLst>
            <a:ext uri="{C572A759-6A51-4108-AA02-DFA0A04FC94B}">
              <ma14:wrappingTextBoxFlag xmlns:ma14="http://schemas.microsoft.com/office/mac/drawingml/2011/main" val="1"/>
            </a:ext>
          </a:extLst>
        </p:spPr>
        <p:txBody>
          <a:bodyPr lIns="0" tIns="0" rIns="0" bIns="0" anchor="ctr"/>
          <a:lstStyle>
            <a:lvl1pPr>
              <a:defRPr sz="1550">
                <a:solidFill>
                  <a:srgbClr val="EFE0B0"/>
                </a:solidFill>
                <a:latin typeface="Marlett"/>
                <a:ea typeface="Marlett"/>
                <a:cs typeface="Marlett"/>
                <a:sym typeface="Marlett"/>
              </a:defRPr>
            </a:lvl1pPr>
          </a:lstStyle>
          <a:p>
            <a:pPr lvl="0">
              <a:defRPr sz="1800">
                <a:solidFill>
                  <a:srgbClr val="000000"/>
                </a:solidFill>
              </a:defRPr>
            </a:pPr>
            <a:r>
              <a:rPr sz="1550">
                <a:solidFill>
                  <a:srgbClr val="EFE0B0"/>
                </a:solidFill>
              </a:rPr>
              <a:t>9 After these things I looked, and behold, a great multitude, which no one could count, from every nation and all tribes and peoples and tongues, standing before the throne and before the Lamb, clothed in white robes, and palm branches were in their hands;  10 and they cry out with a loud voice, saying, “Salvation to our God who sits on the throne, and to the Lamb.” 11 And all the angels were standing around the throne and around the elders and the four living creatures; and they fell on their faces before the throne and worshiped God, 12 saying, “Amen, blessing and glory and wisdom and thanksgiving and honor and power and might, be to our God forever and ever. Amen.”</a:t>
            </a:r>
          </a:p>
        </p:txBody>
      </p:sp>
    </p:spTree>
  </p:cSld>
  <p:clrMapOvr>
    <a:masterClrMapping/>
  </p:clrMapOvr>
  <p:transition spd="slow" advClick="1">
    <p:fade thruBlk="1"/>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16" presetID="23" grpId="1" fill="hold">
                                  <p:stCondLst>
                                    <p:cond delay="0"/>
                                  </p:stCondLst>
                                  <p:iterate type="el" backwards="0">
                                    <p:tmAbs val="0"/>
                                  </p:iterate>
                                  <p:childTnLst>
                                    <p:set>
                                      <p:cBhvr>
                                        <p:cTn id="6" fill="hold"/>
                                        <p:tgtEl>
                                          <p:spTgt spid="227"/>
                                        </p:tgtEl>
                                        <p:attrNameLst>
                                          <p:attrName>style.visibility</p:attrName>
                                        </p:attrNameLst>
                                      </p:cBhvr>
                                      <p:to>
                                        <p:strVal val="visible"/>
                                      </p:to>
                                    </p:set>
                                    <p:anim calcmode="lin" valueType="num">
                                      <p:cBhvr>
                                        <p:cTn id="7" dur="750" fill="hold"/>
                                        <p:tgtEl>
                                          <p:spTgt spid="227"/>
                                        </p:tgtEl>
                                        <p:attrNameLst>
                                          <p:attrName>ppt_w</p:attrName>
                                        </p:attrNameLst>
                                      </p:cBhvr>
                                      <p:tavLst>
                                        <p:tav tm="0">
                                          <p:val>
                                            <p:fltVal val="0"/>
                                          </p:val>
                                        </p:tav>
                                        <p:tav tm="100000">
                                          <p:val>
                                            <p:strVal val="#ppt_w"/>
                                          </p:val>
                                        </p:tav>
                                      </p:tavLst>
                                    </p:anim>
                                    <p:anim calcmode="lin" valueType="num">
                                      <p:cBhvr>
                                        <p:cTn id="8" dur="750" fill="hold"/>
                                        <p:tgtEl>
                                          <p:spTgt spid="22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8" presetID="2" grpId="2" fill="hold">
                                  <p:stCondLst>
                                    <p:cond delay="0"/>
                                  </p:stCondLst>
                                  <p:iterate type="el" backwards="0">
                                    <p:tmAbs val="0"/>
                                  </p:iterate>
                                  <p:childTnLst>
                                    <p:set>
                                      <p:cBhvr>
                                        <p:cTn id="12" fill="hold"/>
                                        <p:tgtEl>
                                          <p:spTgt spid="232"/>
                                        </p:tgtEl>
                                        <p:attrNameLst>
                                          <p:attrName>style.visibility</p:attrName>
                                        </p:attrNameLst>
                                      </p:cBhvr>
                                      <p:to>
                                        <p:strVal val="visible"/>
                                      </p:to>
                                    </p:set>
                                    <p:anim calcmode="lin" valueType="num">
                                      <p:cBhvr>
                                        <p:cTn id="13" dur="1000" fill="hold"/>
                                        <p:tgtEl>
                                          <p:spTgt spid="232"/>
                                        </p:tgtEl>
                                        <p:attrNameLst>
                                          <p:attrName>ppt_x</p:attrName>
                                        </p:attrNameLst>
                                      </p:cBhvr>
                                      <p:tavLst>
                                        <p:tav tm="0">
                                          <p:val>
                                            <p:strVal val="0-#ppt_w/2"/>
                                          </p:val>
                                        </p:tav>
                                        <p:tav tm="100000">
                                          <p:val>
                                            <p:strVal val="#ppt_x"/>
                                          </p:val>
                                        </p:tav>
                                      </p:tavLst>
                                    </p:anim>
                                    <p:anim calcmode="lin" valueType="num">
                                      <p:cBhvr>
                                        <p:cTn id="14" dur="1000" fill="hold"/>
                                        <p:tgtEl>
                                          <p:spTgt spid="23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2" presetID="2" grpId="3" fill="hold">
                                  <p:stCondLst>
                                    <p:cond delay="0"/>
                                  </p:stCondLst>
                                  <p:iterate type="el" backwards="0">
                                    <p:tmAbs val="0"/>
                                  </p:iterate>
                                  <p:childTnLst>
                                    <p:set>
                                      <p:cBhvr>
                                        <p:cTn id="18" fill="hold"/>
                                        <p:tgtEl>
                                          <p:spTgt spid="230"/>
                                        </p:tgtEl>
                                        <p:attrNameLst>
                                          <p:attrName>style.visibility</p:attrName>
                                        </p:attrNameLst>
                                      </p:cBhvr>
                                      <p:to>
                                        <p:strVal val="visible"/>
                                      </p:to>
                                    </p:set>
                                    <p:anim calcmode="lin" valueType="num">
                                      <p:cBhvr>
                                        <p:cTn id="19" dur="1000" fill="hold"/>
                                        <p:tgtEl>
                                          <p:spTgt spid="230"/>
                                        </p:tgtEl>
                                        <p:attrNameLst>
                                          <p:attrName>ppt_x</p:attrName>
                                        </p:attrNameLst>
                                      </p:cBhvr>
                                      <p:tavLst>
                                        <p:tav tm="0">
                                          <p:val>
                                            <p:strVal val="1+#ppt_w/2"/>
                                          </p:val>
                                        </p:tav>
                                        <p:tav tm="100000">
                                          <p:val>
                                            <p:strVal val="#ppt_x"/>
                                          </p:val>
                                        </p:tav>
                                      </p:tavLst>
                                    </p:anim>
                                    <p:anim calcmode="lin" valueType="num">
                                      <p:cBhvr>
                                        <p:cTn id="20" dur="1000" fill="hold"/>
                                        <p:tgtEl>
                                          <p:spTgt spid="230"/>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nodeType="afterEffect" presetClass="entr" presetSubtype="0" presetID="9" grpId="4" fill="hold">
                                  <p:stCondLst>
                                    <p:cond delay="0"/>
                                  </p:stCondLst>
                                  <p:iterate type="el" backwards="0">
                                    <p:tmAbs val="0"/>
                                  </p:iterate>
                                  <p:childTnLst>
                                    <p:set>
                                      <p:cBhvr>
                                        <p:cTn id="23" fill="hold"/>
                                        <p:tgtEl>
                                          <p:spTgt spid="228"/>
                                        </p:tgtEl>
                                        <p:attrNameLst>
                                          <p:attrName>style.visibility</p:attrName>
                                        </p:attrNameLst>
                                      </p:cBhvr>
                                      <p:to>
                                        <p:strVal val="visible"/>
                                      </p:to>
                                    </p:set>
                                    <p:animEffect filter="dissolve" transition="in">
                                      <p:cBhvr>
                                        <p:cTn id="24" dur="2750"/>
                                        <p:tgtEl>
                                          <p:spTgt spid="228"/>
                                        </p:tgtEl>
                                      </p:cBhvr>
                                    </p:animEffect>
                                  </p:childTnLst>
                                </p:cTn>
                              </p:par>
                            </p:childTnLst>
                          </p:cTn>
                        </p:par>
                        <p:par>
                          <p:cTn id="25" fill="hold">
                            <p:stCondLst>
                              <p:cond delay="3750"/>
                            </p:stCondLst>
                            <p:childTnLst>
                              <p:par>
                                <p:cTn id="26" nodeType="afterEffect" presetClass="entr" presetSubtype="0" presetID="1" grpId="5" fill="hold">
                                  <p:stCondLst>
                                    <p:cond delay="0"/>
                                  </p:stCondLst>
                                  <p:iterate type="el" backwards="0">
                                    <p:tmAbs val="0"/>
                                  </p:iterate>
                                  <p:childTnLst>
                                    <p:set>
                                      <p:cBhvr>
                                        <p:cTn id="27" fill="hold"/>
                                        <p:tgtEl>
                                          <p:spTgt spid="22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27" grpId="1"/>
      <p:bldP build="whole" bldLvl="1" animBg="1" rev="0" advAuto="0" spid="228" grpId="4"/>
      <p:bldP build="whole" bldLvl="1" animBg="1" rev="0" advAuto="0" spid="229" grpId="5"/>
      <p:bldP build="whole" bldLvl="1" animBg="1" rev="0" advAuto="0" spid="232" grpId="2"/>
      <p:bldP build="whole" bldLvl="1" animBg="1" rev="0" advAuto="0" spid="230" grpId="3"/>
    </p:bldLst>
  </p:timing>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4" name="Shape 234"/>
          <p:cNvSpPr/>
          <p:nvPr/>
        </p:nvSpPr>
        <p:spPr>
          <a:xfrm>
            <a:off x="1118143" y="4339741"/>
            <a:ext cx="11584187" cy="457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r" defTabSz="457200">
              <a:spcBef>
                <a:spcPts val="900"/>
              </a:spcBef>
              <a:defRPr sz="2400">
                <a:solidFill>
                  <a:srgbClr val="A6AAA9"/>
                </a:solidFill>
                <a:latin typeface="Gill Sans"/>
                <a:ea typeface="Gill Sans"/>
                <a:cs typeface="Gill Sans"/>
                <a:sym typeface="Gill Sans"/>
              </a:defRPr>
            </a:lvl1pPr>
          </a:lstStyle>
          <a:p>
            <a:pPr lvl="0">
              <a:defRPr sz="1800">
                <a:solidFill>
                  <a:srgbClr val="000000"/>
                </a:solidFill>
              </a:defRPr>
            </a:pPr>
            <a:r>
              <a:rPr sz="2400">
                <a:solidFill>
                  <a:srgbClr val="A6AAA9"/>
                </a:solidFill>
              </a:rPr>
              <a:t>Scene 3: Trumpet Warnings for the World</a:t>
            </a:r>
          </a:p>
        </p:txBody>
      </p:sp>
      <p:pic>
        <p:nvPicPr>
          <p:cNvPr id="235" name="Silence81.png"/>
          <p:cNvPicPr/>
          <p:nvPr/>
        </p:nvPicPr>
        <p:blipFill>
          <a:blip r:embed="rId2">
            <a:extLst/>
          </a:blip>
          <a:stretch>
            <a:fillRect/>
          </a:stretch>
        </p:blipFill>
        <p:spPr>
          <a:xfrm>
            <a:off x="1456536" y="625613"/>
            <a:ext cx="11512342" cy="2416957"/>
          </a:xfrm>
          <a:prstGeom prst="rect">
            <a:avLst/>
          </a:prstGeom>
          <a:ln w="12700">
            <a:miter lim="400000"/>
          </a:ln>
        </p:spPr>
      </p:pic>
      <p:sp>
        <p:nvSpPr>
          <p:cNvPr id="236" name="Shape 236"/>
          <p:cNvSpPr/>
          <p:nvPr/>
        </p:nvSpPr>
        <p:spPr>
          <a:xfrm>
            <a:off x="2538452" y="2989882"/>
            <a:ext cx="9509298" cy="1270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defRPr sz="1900">
                <a:latin typeface="Helvetica"/>
                <a:ea typeface="Helvetica"/>
                <a:cs typeface="Helvetica"/>
                <a:sym typeface="Helvetica"/>
              </a:defRPr>
            </a:lvl1pPr>
          </a:lstStyle>
          <a:p>
            <a:pPr lvl="0">
              <a:defRPr sz="1800"/>
            </a:pPr>
            <a:r>
              <a:rPr sz="1900"/>
              <a:t>“Come, my people, enter into your rooms And close your doors behind you; Hide for a little while Until indignation runs its course. For behold, the LORD is about to come out from His place To punish the inhabitants of the earth for their iniquity; And the earth will reveal her bloodshed And will no longer cover her slain.” Isaiah 26:20-21 NASB</a:t>
            </a:r>
          </a:p>
        </p:txBody>
      </p:sp>
      <p:sp>
        <p:nvSpPr>
          <p:cNvPr id="237" name="Shape 237"/>
          <p:cNvSpPr/>
          <p:nvPr>
            <p:ph type="title" idx="4294967295"/>
          </p:nvPr>
        </p:nvSpPr>
        <p:spPr>
          <a:xfrm>
            <a:off x="1598867" y="-1"/>
            <a:ext cx="11103464" cy="890837"/>
          </a:xfrm>
          <a:prstGeom prst="rect">
            <a:avLst/>
          </a:prstGeom>
        </p:spPr>
        <p:txBody>
          <a:bodyPr/>
          <a:lstStyle>
            <a:lvl1pPr algn="ctr">
              <a:defRPr sz="5000">
                <a:latin typeface="Helvetica Condensed Medium"/>
                <a:ea typeface="Helvetica Condensed Medium"/>
                <a:cs typeface="Helvetica Condensed Medium"/>
                <a:sym typeface="Helvetica Condensed Medium"/>
              </a:defRPr>
            </a:lvl1pPr>
          </a:lstStyle>
          <a:p>
            <a:pPr lvl="0">
              <a:defRPr sz="1800"/>
            </a:pPr>
            <a:r>
              <a:rPr sz="5000"/>
              <a:t>The End and Beginning</a:t>
            </a:r>
          </a:p>
        </p:txBody>
      </p:sp>
      <p:sp>
        <p:nvSpPr>
          <p:cNvPr id="238" name="Shape 238"/>
          <p:cNvSpPr/>
          <p:nvPr/>
        </p:nvSpPr>
        <p:spPr>
          <a:xfrm>
            <a:off x="1712985" y="5319638"/>
            <a:ext cx="9933784" cy="417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marL="321027" indent="-321027" algn="just">
              <a:spcBef>
                <a:spcPts val="700"/>
              </a:spcBef>
              <a:buSzPct val="75000"/>
              <a:buChar char="•"/>
              <a:defRPr sz="1800"/>
            </a:pPr>
            <a:r>
              <a:rPr sz="2600">
                <a:latin typeface="Gill Sans"/>
                <a:ea typeface="Gill Sans"/>
                <a:cs typeface="Gill Sans"/>
                <a:sym typeface="Gill Sans"/>
              </a:rPr>
              <a:t>There is no substantive reference of any pre-tribulation rapture in Revelation.</a:t>
            </a:r>
            <a:endParaRPr sz="2600">
              <a:latin typeface="Gill Sans"/>
              <a:ea typeface="Gill Sans"/>
              <a:cs typeface="Gill Sans"/>
              <a:sym typeface="Gill Sans"/>
            </a:endParaRPr>
          </a:p>
          <a:p>
            <a:pPr lvl="0" marL="321027" indent="-321027" algn="just">
              <a:spcBef>
                <a:spcPts val="700"/>
              </a:spcBef>
              <a:buSzPct val="75000"/>
              <a:buChar char="•"/>
              <a:defRPr sz="1800"/>
            </a:pPr>
            <a:r>
              <a:rPr sz="2600">
                <a:latin typeface="Gill Sans"/>
                <a:ea typeface="Gill Sans"/>
                <a:cs typeface="Gill Sans"/>
                <a:sym typeface="Gill Sans"/>
              </a:rPr>
              <a:t>God’s people are given special insight into from these scenes to prepare them to persevere through the tribulations that lie ahead. It will be worth it!</a:t>
            </a:r>
            <a:endParaRPr sz="2600">
              <a:latin typeface="Gill Sans"/>
              <a:ea typeface="Gill Sans"/>
              <a:cs typeface="Gill Sans"/>
              <a:sym typeface="Gill Sans"/>
            </a:endParaRPr>
          </a:p>
          <a:p>
            <a:pPr lvl="0" marL="321027" indent="-321027" algn="just">
              <a:spcBef>
                <a:spcPts val="700"/>
              </a:spcBef>
              <a:buSzPct val="75000"/>
              <a:buChar char="•"/>
              <a:defRPr sz="1800"/>
            </a:pPr>
            <a:r>
              <a:rPr sz="2600">
                <a:latin typeface="Gill Sans"/>
                <a:ea typeface="Gill Sans"/>
                <a:cs typeface="Gill Sans"/>
                <a:sym typeface="Gill Sans"/>
              </a:rPr>
              <a:t>The references to being sealed bring great encouragement to the saints as God guards our souls even in the most difficult situations.</a:t>
            </a:r>
            <a:endParaRPr sz="2600">
              <a:latin typeface="Gill Sans"/>
              <a:ea typeface="Gill Sans"/>
              <a:cs typeface="Gill Sans"/>
              <a:sym typeface="Gill Sans"/>
            </a:endParaRPr>
          </a:p>
          <a:p>
            <a:pPr lvl="0" marL="321027" indent="-321027" algn="just">
              <a:spcBef>
                <a:spcPts val="700"/>
              </a:spcBef>
              <a:buSzPct val="75000"/>
              <a:buChar char="•"/>
              <a:defRPr sz="1800"/>
            </a:pPr>
            <a:r>
              <a:rPr sz="2600">
                <a:latin typeface="Gill Sans"/>
                <a:ea typeface="Gill Sans"/>
                <a:cs typeface="Gill Sans"/>
                <a:sym typeface="Gill Sans"/>
              </a:rPr>
              <a:t>The 7 seals give an early clue of what will happen during the tribulation both from an earthly and heavenly perspective. Since the seals reveal what is sure to come, they serve as a prophecy and a warning.</a:t>
            </a:r>
          </a:p>
        </p:txBody>
      </p:sp>
      <p:sp>
        <p:nvSpPr>
          <p:cNvPr id="239" name="Shape 239"/>
          <p:cNvSpPr/>
          <p:nvPr/>
        </p:nvSpPr>
        <p:spPr>
          <a:xfrm>
            <a:off x="1598867" y="4805982"/>
            <a:ext cx="1904331" cy="622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spcBef>
                <a:spcPts val="900"/>
              </a:spcBef>
              <a:defRPr sz="3400">
                <a:latin typeface="Gill Sans SemiBold"/>
                <a:ea typeface="Gill Sans SemiBold"/>
                <a:cs typeface="Gill Sans SemiBold"/>
                <a:sym typeface="Gill Sans SemiBold"/>
              </a:defRPr>
            </a:lvl1pPr>
          </a:lstStyle>
          <a:p>
            <a:pPr lvl="0">
              <a:defRPr sz="1800"/>
            </a:pPr>
            <a:r>
              <a:rPr sz="3400"/>
              <a:t>Summary</a:t>
            </a:r>
          </a:p>
        </p:txBody>
      </p:sp>
      <p:sp>
        <p:nvSpPr>
          <p:cNvPr id="240" name="Shape 240"/>
          <p:cNvSpPr/>
          <p:nvPr/>
        </p:nvSpPr>
        <p:spPr>
          <a:xfrm flipV="1">
            <a:off x="7574361" y="4818682"/>
            <a:ext cx="5127969" cy="1"/>
          </a:xfrm>
          <a:prstGeom prst="line">
            <a:avLst/>
          </a:prstGeom>
          <a:ln w="25400">
            <a:solidFill>
              <a:srgbClr val="A6AAA9"/>
            </a:solidFill>
            <a:miter lim="400000"/>
          </a:ln>
        </p:spPr>
        <p:txBody>
          <a:bodyPr lIns="0" tIns="0" rIns="0" bIns="0" anchor="ctr"/>
          <a:lstStyle/>
          <a:p>
            <a:pPr lvl="0">
              <a:defRPr sz="2400"/>
            </a:pPr>
          </a:p>
        </p:txBody>
      </p:sp>
    </p:spTree>
  </p:cSld>
  <p:clrMapOvr>
    <a:masterClrMapping/>
  </p:clrMapOvr>
  <p:transition spd="slow" advClick="1">
    <p:fade thruBlk="1"/>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9" grpId="1" fill="hold">
                                  <p:stCondLst>
                                    <p:cond delay="0"/>
                                  </p:stCondLst>
                                  <p:iterate type="el" backwards="0">
                                    <p:tmAbs val="0"/>
                                  </p:iterate>
                                  <p:childTnLst>
                                    <p:set>
                                      <p:cBhvr>
                                        <p:cTn id="6" fill="hold"/>
                                        <p:tgtEl>
                                          <p:spTgt spid="235"/>
                                        </p:tgtEl>
                                        <p:attrNameLst>
                                          <p:attrName>style.visibility</p:attrName>
                                        </p:attrNameLst>
                                      </p:cBhvr>
                                      <p:to>
                                        <p:strVal val="visible"/>
                                      </p:to>
                                    </p:set>
                                    <p:animEffect filter="dissolve" transition="in">
                                      <p:cBhvr>
                                        <p:cTn id="7" dur="1500"/>
                                        <p:tgtEl>
                                          <p:spTgt spid="235"/>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4" presetID="2" grpId="2" fill="hold">
                                  <p:stCondLst>
                                    <p:cond delay="0"/>
                                  </p:stCondLst>
                                  <p:iterate type="el" backwards="0">
                                    <p:tmAbs val="0"/>
                                  </p:iterate>
                                  <p:childTnLst>
                                    <p:set>
                                      <p:cBhvr>
                                        <p:cTn id="11" fill="hold"/>
                                        <p:tgtEl>
                                          <p:spTgt spid="236"/>
                                        </p:tgtEl>
                                        <p:attrNameLst>
                                          <p:attrName>style.visibility</p:attrName>
                                        </p:attrNameLst>
                                      </p:cBhvr>
                                      <p:to>
                                        <p:strVal val="visible"/>
                                      </p:to>
                                    </p:set>
                                    <p:anim calcmode="lin" valueType="num">
                                      <p:cBhvr>
                                        <p:cTn id="12" dur="3000" fill="hold"/>
                                        <p:tgtEl>
                                          <p:spTgt spid="236"/>
                                        </p:tgtEl>
                                        <p:attrNameLst>
                                          <p:attrName>ppt_x</p:attrName>
                                        </p:attrNameLst>
                                      </p:cBhvr>
                                      <p:tavLst>
                                        <p:tav tm="0">
                                          <p:val>
                                            <p:strVal val="#ppt_x"/>
                                          </p:val>
                                        </p:tav>
                                        <p:tav tm="100000">
                                          <p:val>
                                            <p:strVal val="#ppt_x"/>
                                          </p:val>
                                        </p:tav>
                                      </p:tavLst>
                                    </p:anim>
                                    <p:anim calcmode="lin" valueType="num">
                                      <p:cBhvr>
                                        <p:cTn id="13" dur="3000" fill="hold"/>
                                        <p:tgtEl>
                                          <p:spTgt spid="23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nodeType="clickEffect" presetClass="entr" presetSubtype="4" presetID="2" grpId="3" fill="hold">
                                  <p:stCondLst>
                                    <p:cond delay="0"/>
                                  </p:stCondLst>
                                  <p:iterate type="el" backwards="0">
                                    <p:tmAbs val="0"/>
                                  </p:iterate>
                                  <p:childTnLst>
                                    <p:set>
                                      <p:cBhvr>
                                        <p:cTn id="17" fill="hold"/>
                                        <p:tgtEl>
                                          <p:spTgt spid="234"/>
                                        </p:tgtEl>
                                        <p:attrNameLst>
                                          <p:attrName>style.visibility</p:attrName>
                                        </p:attrNameLst>
                                      </p:cBhvr>
                                      <p:to>
                                        <p:strVal val="visible"/>
                                      </p:to>
                                    </p:set>
                                    <p:anim calcmode="lin" valueType="num">
                                      <p:cBhvr>
                                        <p:cTn id="18" dur="3000" fill="hold"/>
                                        <p:tgtEl>
                                          <p:spTgt spid="234"/>
                                        </p:tgtEl>
                                        <p:attrNameLst>
                                          <p:attrName>ppt_x</p:attrName>
                                        </p:attrNameLst>
                                      </p:cBhvr>
                                      <p:tavLst>
                                        <p:tav tm="0">
                                          <p:val>
                                            <p:strVal val="#ppt_x"/>
                                          </p:val>
                                        </p:tav>
                                        <p:tav tm="100000">
                                          <p:val>
                                            <p:strVal val="#ppt_x"/>
                                          </p:val>
                                        </p:tav>
                                      </p:tavLst>
                                    </p:anim>
                                    <p:anim calcmode="lin" valueType="num">
                                      <p:cBhvr>
                                        <p:cTn id="19" dur="3000" fill="hold"/>
                                        <p:tgtEl>
                                          <p:spTgt spid="234"/>
                                        </p:tgtEl>
                                        <p:attrNameLst>
                                          <p:attrName>ppt_y</p:attrName>
                                        </p:attrNameLst>
                                      </p:cBhvr>
                                      <p:tavLst>
                                        <p:tav tm="0">
                                          <p:val>
                                            <p:strVal val="1+#ppt_h/2"/>
                                          </p:val>
                                        </p:tav>
                                        <p:tav tm="100000">
                                          <p:val>
                                            <p:strVal val="#ppt_y"/>
                                          </p:val>
                                        </p:tav>
                                      </p:tavLst>
                                    </p:anim>
                                  </p:childTnLst>
                                </p:cTn>
                              </p:par>
                            </p:childTnLst>
                          </p:cTn>
                        </p:par>
                        <p:par>
                          <p:cTn id="20" fill="hold">
                            <p:stCondLst>
                              <p:cond delay="3000"/>
                            </p:stCondLst>
                            <p:childTnLst>
                              <p:par>
                                <p:cTn id="21" nodeType="afterEffect" presetClass="entr" presetSubtype="0" presetID="9" grpId="4" fill="hold">
                                  <p:stCondLst>
                                    <p:cond delay="0"/>
                                  </p:stCondLst>
                                  <p:iterate type="el" backwards="0">
                                    <p:tmAbs val="0"/>
                                  </p:iterate>
                                  <p:childTnLst>
                                    <p:set>
                                      <p:cBhvr>
                                        <p:cTn id="22" fill="hold"/>
                                        <p:tgtEl>
                                          <p:spTgt spid="240"/>
                                        </p:tgtEl>
                                        <p:attrNameLst>
                                          <p:attrName>style.visibility</p:attrName>
                                        </p:attrNameLst>
                                      </p:cBhvr>
                                      <p:to>
                                        <p:strVal val="visible"/>
                                      </p:to>
                                    </p:set>
                                    <p:animEffect filter="dissolve" transition="in">
                                      <p:cBhvr>
                                        <p:cTn id="23" dur="1500"/>
                                        <p:tgtEl>
                                          <p:spTgt spid="240"/>
                                        </p:tgtEl>
                                      </p:cBhvr>
                                    </p:animEffect>
                                  </p:childTnLst>
                                </p:cTn>
                              </p:par>
                            </p:childTnLst>
                          </p:cTn>
                        </p:par>
                      </p:childTnLst>
                    </p:cTn>
                  </p:par>
                  <p:par>
                    <p:cTn id="24" fill="hold">
                      <p:stCondLst>
                        <p:cond delay="indefinite"/>
                      </p:stCondLst>
                      <p:childTnLst>
                        <p:par>
                          <p:cTn id="25" fill="hold">
                            <p:stCondLst>
                              <p:cond delay="0"/>
                            </p:stCondLst>
                            <p:childTnLst>
                              <p:par>
                                <p:cTn id="26" nodeType="clickEffect" presetClass="entr" presetSubtype="0" presetID="1" grpId="5" fill="hold">
                                  <p:stCondLst>
                                    <p:cond delay="0"/>
                                  </p:stCondLst>
                                  <p:iterate type="el" backwards="0">
                                    <p:tmAbs val="0"/>
                                  </p:iterate>
                                  <p:childTnLst>
                                    <p:set>
                                      <p:cBhvr>
                                        <p:cTn id="27" fill="hold"/>
                                        <p:tgtEl>
                                          <p:spTgt spid="239"/>
                                        </p:tgtEl>
                                        <p:attrNameLst>
                                          <p:attrName>style.visibility</p:attrName>
                                        </p:attrNameLst>
                                      </p:cBhvr>
                                      <p:to>
                                        <p:strVal val="visible"/>
                                      </p:to>
                                    </p:set>
                                  </p:childTnLst>
                                </p:cTn>
                              </p:par>
                            </p:childTnLst>
                          </p:cTn>
                        </p:par>
                        <p:par>
                          <p:cTn id="28" fill="hold">
                            <p:stCondLst>
                              <p:cond delay="0"/>
                            </p:stCondLst>
                            <p:childTnLst>
                              <p:par>
                                <p:cTn id="29" nodeType="afterEffect" presetClass="entr" presetSubtype="6" presetID="2" grpId="6" fill="hold">
                                  <p:stCondLst>
                                    <p:cond delay="0"/>
                                  </p:stCondLst>
                                  <p:iterate type="el" backwards="0">
                                    <p:tmAbs val="0"/>
                                  </p:iterate>
                                  <p:childTnLst>
                                    <p:set>
                                      <p:cBhvr>
                                        <p:cTn id="30" fill="hold"/>
                                        <p:tgtEl>
                                          <p:spTgt spid="238">
                                            <p:bg/>
                                          </p:spTgt>
                                        </p:tgtEl>
                                        <p:attrNameLst>
                                          <p:attrName>style.visibility</p:attrName>
                                        </p:attrNameLst>
                                      </p:cBhvr>
                                      <p:to>
                                        <p:strVal val="visible"/>
                                      </p:to>
                                    </p:set>
                                    <p:anim calcmode="lin" valueType="num">
                                      <p:cBhvr>
                                        <p:cTn id="31" dur="2000" fill="hold"/>
                                        <p:tgtEl>
                                          <p:spTgt spid="238">
                                            <p:bg/>
                                          </p:spTgt>
                                        </p:tgtEl>
                                        <p:attrNameLst>
                                          <p:attrName>ppt_x</p:attrName>
                                        </p:attrNameLst>
                                      </p:cBhvr>
                                      <p:tavLst>
                                        <p:tav tm="0">
                                          <p:val>
                                            <p:strVal val="1+#ppt_w/2"/>
                                          </p:val>
                                        </p:tav>
                                        <p:tav tm="100000">
                                          <p:val>
                                            <p:strVal val="#ppt_x"/>
                                          </p:val>
                                        </p:tav>
                                      </p:tavLst>
                                    </p:anim>
                                    <p:anim calcmode="lin" valueType="num">
                                      <p:cBhvr>
                                        <p:cTn id="32" dur="2000" fill="hold"/>
                                        <p:tgtEl>
                                          <p:spTgt spid="238">
                                            <p:bg/>
                                          </p:spTgt>
                                        </p:tgtEl>
                                        <p:attrNameLst>
                                          <p:attrName>ppt_y</p:attrName>
                                        </p:attrNameLst>
                                      </p:cBhvr>
                                      <p:tavLst>
                                        <p:tav tm="0">
                                          <p:val>
                                            <p:strVal val="1+#ppt_h/2"/>
                                          </p:val>
                                        </p:tav>
                                        <p:tav tm="100000">
                                          <p:val>
                                            <p:strVal val="#ppt_y"/>
                                          </p:val>
                                        </p:tav>
                                      </p:tavLst>
                                    </p:anim>
                                  </p:childTnLst>
                                </p:cTn>
                              </p:par>
                              <p:par>
                                <p:cTn id="33" presetClass="entr" presetSubtype="6" presetID="2" grpId="6" fill="hold">
                                  <p:stCondLst>
                                    <p:cond delay="0"/>
                                  </p:stCondLst>
                                  <p:iterate type="el" backwards="0">
                                    <p:tmAbs val="0"/>
                                  </p:iterate>
                                  <p:childTnLst>
                                    <p:set>
                                      <p:cBhvr>
                                        <p:cTn id="34" fill="hold"/>
                                        <p:tgtEl>
                                          <p:spTgt spid="238">
                                            <p:txEl>
                                              <p:pRg st="0" end="0"/>
                                            </p:txEl>
                                          </p:spTgt>
                                        </p:tgtEl>
                                        <p:attrNameLst>
                                          <p:attrName>style.visibility</p:attrName>
                                        </p:attrNameLst>
                                      </p:cBhvr>
                                      <p:to>
                                        <p:strVal val="visible"/>
                                      </p:to>
                                    </p:set>
                                    <p:anim calcmode="lin" valueType="num">
                                      <p:cBhvr>
                                        <p:cTn id="35" dur="2000" fill="hold"/>
                                        <p:tgtEl>
                                          <p:spTgt spid="238">
                                            <p:txEl>
                                              <p:pRg st="0" end="0"/>
                                            </p:txEl>
                                          </p:spTgt>
                                        </p:tgtEl>
                                        <p:attrNameLst>
                                          <p:attrName>ppt_x</p:attrName>
                                        </p:attrNameLst>
                                      </p:cBhvr>
                                      <p:tavLst>
                                        <p:tav tm="0">
                                          <p:val>
                                            <p:strVal val="1+#ppt_w/2"/>
                                          </p:val>
                                        </p:tav>
                                        <p:tav tm="100000">
                                          <p:val>
                                            <p:strVal val="#ppt_x"/>
                                          </p:val>
                                        </p:tav>
                                      </p:tavLst>
                                    </p:anim>
                                    <p:anim calcmode="lin" valueType="num">
                                      <p:cBhvr>
                                        <p:cTn id="36" dur="2000" fill="hold"/>
                                        <p:tgtEl>
                                          <p:spTgt spid="23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nodeType="clickEffect" presetClass="entr" presetSubtype="6" presetID="2" grpId="6" fill="hold">
                                  <p:stCondLst>
                                    <p:cond delay="0"/>
                                  </p:stCondLst>
                                  <p:iterate type="el" backwards="0">
                                    <p:tmAbs val="0"/>
                                  </p:iterate>
                                  <p:childTnLst>
                                    <p:set>
                                      <p:cBhvr>
                                        <p:cTn id="40" fill="hold"/>
                                        <p:tgtEl>
                                          <p:spTgt spid="238">
                                            <p:txEl>
                                              <p:pRg st="1" end="1"/>
                                            </p:txEl>
                                          </p:spTgt>
                                        </p:tgtEl>
                                        <p:attrNameLst>
                                          <p:attrName>style.visibility</p:attrName>
                                        </p:attrNameLst>
                                      </p:cBhvr>
                                      <p:to>
                                        <p:strVal val="visible"/>
                                      </p:to>
                                    </p:set>
                                    <p:anim calcmode="lin" valueType="num">
                                      <p:cBhvr>
                                        <p:cTn id="41" dur="2000" fill="hold"/>
                                        <p:tgtEl>
                                          <p:spTgt spid="238">
                                            <p:txEl>
                                              <p:pRg st="1" end="1"/>
                                            </p:txEl>
                                          </p:spTgt>
                                        </p:tgtEl>
                                        <p:attrNameLst>
                                          <p:attrName>ppt_x</p:attrName>
                                        </p:attrNameLst>
                                      </p:cBhvr>
                                      <p:tavLst>
                                        <p:tav tm="0">
                                          <p:val>
                                            <p:strVal val="1+#ppt_w/2"/>
                                          </p:val>
                                        </p:tav>
                                        <p:tav tm="100000">
                                          <p:val>
                                            <p:strVal val="#ppt_x"/>
                                          </p:val>
                                        </p:tav>
                                      </p:tavLst>
                                    </p:anim>
                                    <p:anim calcmode="lin" valueType="num">
                                      <p:cBhvr>
                                        <p:cTn id="42" dur="2000" fill="hold"/>
                                        <p:tgtEl>
                                          <p:spTgt spid="23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nodeType="clickEffect" presetClass="entr" presetSubtype="6" presetID="2" grpId="6" fill="hold">
                                  <p:stCondLst>
                                    <p:cond delay="0"/>
                                  </p:stCondLst>
                                  <p:iterate type="el" backwards="0">
                                    <p:tmAbs val="0"/>
                                  </p:iterate>
                                  <p:childTnLst>
                                    <p:set>
                                      <p:cBhvr>
                                        <p:cTn id="46" fill="hold"/>
                                        <p:tgtEl>
                                          <p:spTgt spid="238">
                                            <p:txEl>
                                              <p:pRg st="2" end="2"/>
                                            </p:txEl>
                                          </p:spTgt>
                                        </p:tgtEl>
                                        <p:attrNameLst>
                                          <p:attrName>style.visibility</p:attrName>
                                        </p:attrNameLst>
                                      </p:cBhvr>
                                      <p:to>
                                        <p:strVal val="visible"/>
                                      </p:to>
                                    </p:set>
                                    <p:anim calcmode="lin" valueType="num">
                                      <p:cBhvr>
                                        <p:cTn id="47" dur="2000" fill="hold"/>
                                        <p:tgtEl>
                                          <p:spTgt spid="238">
                                            <p:txEl>
                                              <p:pRg st="2" end="2"/>
                                            </p:txEl>
                                          </p:spTgt>
                                        </p:tgtEl>
                                        <p:attrNameLst>
                                          <p:attrName>ppt_x</p:attrName>
                                        </p:attrNameLst>
                                      </p:cBhvr>
                                      <p:tavLst>
                                        <p:tav tm="0">
                                          <p:val>
                                            <p:strVal val="1+#ppt_w/2"/>
                                          </p:val>
                                        </p:tav>
                                        <p:tav tm="100000">
                                          <p:val>
                                            <p:strVal val="#ppt_x"/>
                                          </p:val>
                                        </p:tav>
                                      </p:tavLst>
                                    </p:anim>
                                    <p:anim calcmode="lin" valueType="num">
                                      <p:cBhvr>
                                        <p:cTn id="48" dur="2000" fill="hold"/>
                                        <p:tgtEl>
                                          <p:spTgt spid="23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nodeType="clickEffect" presetClass="entr" presetSubtype="6" presetID="2" grpId="6" fill="hold">
                                  <p:stCondLst>
                                    <p:cond delay="0"/>
                                  </p:stCondLst>
                                  <p:iterate type="el" backwards="0">
                                    <p:tmAbs val="0"/>
                                  </p:iterate>
                                  <p:childTnLst>
                                    <p:set>
                                      <p:cBhvr>
                                        <p:cTn id="52" fill="hold"/>
                                        <p:tgtEl>
                                          <p:spTgt spid="238">
                                            <p:txEl>
                                              <p:pRg st="3" end="3"/>
                                            </p:txEl>
                                          </p:spTgt>
                                        </p:tgtEl>
                                        <p:attrNameLst>
                                          <p:attrName>style.visibility</p:attrName>
                                        </p:attrNameLst>
                                      </p:cBhvr>
                                      <p:to>
                                        <p:strVal val="visible"/>
                                      </p:to>
                                    </p:set>
                                    <p:anim calcmode="lin" valueType="num">
                                      <p:cBhvr>
                                        <p:cTn id="53" dur="2000" fill="hold"/>
                                        <p:tgtEl>
                                          <p:spTgt spid="238">
                                            <p:txEl>
                                              <p:pRg st="3" end="3"/>
                                            </p:txEl>
                                          </p:spTgt>
                                        </p:tgtEl>
                                        <p:attrNameLst>
                                          <p:attrName>ppt_x</p:attrName>
                                        </p:attrNameLst>
                                      </p:cBhvr>
                                      <p:tavLst>
                                        <p:tav tm="0">
                                          <p:val>
                                            <p:strVal val="1+#ppt_w/2"/>
                                          </p:val>
                                        </p:tav>
                                        <p:tav tm="100000">
                                          <p:val>
                                            <p:strVal val="#ppt_x"/>
                                          </p:val>
                                        </p:tav>
                                      </p:tavLst>
                                    </p:anim>
                                    <p:anim calcmode="lin" valueType="num">
                                      <p:cBhvr>
                                        <p:cTn id="54" dur="2000" fill="hold"/>
                                        <p:tgtEl>
                                          <p:spTgt spid="23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36" grpId="2"/>
      <p:bldP build="whole" bldLvl="1" animBg="1" rev="0" advAuto="0" spid="240" grpId="4"/>
      <p:bldP build="whole" bldLvl="1" animBg="1" rev="0" advAuto="0" spid="239" grpId="5"/>
      <p:bldP build="whole" bldLvl="1" animBg="1" rev="0" advAuto="0" spid="235" grpId="1"/>
      <p:bldP build="whole" bldLvl="1" animBg="1" rev="0" advAuto="0" spid="234" grpId="3"/>
      <p:bldP build="p" bldLvl="5" animBg="1" rev="0" advAuto="0" spid="238" grpId="6"/>
    </p:bldLst>
  </p:timing>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2" name="Shape 242"/>
          <p:cNvSpPr/>
          <p:nvPr>
            <p:ph type="title" idx="4294967295"/>
          </p:nvPr>
        </p:nvSpPr>
        <p:spPr>
          <a:xfrm>
            <a:off x="1598867" y="91678"/>
            <a:ext cx="11103464" cy="890836"/>
          </a:xfrm>
          <a:prstGeom prst="rect">
            <a:avLst/>
          </a:prstGeom>
        </p:spPr>
        <p:txBody>
          <a:bodyPr/>
          <a:lstStyle>
            <a:lvl1pPr algn="ctr">
              <a:defRPr sz="5000">
                <a:latin typeface="Helvetica Condensed Medium"/>
                <a:ea typeface="Helvetica Condensed Medium"/>
                <a:cs typeface="Helvetica Condensed Medium"/>
                <a:sym typeface="Helvetica Condensed Medium"/>
              </a:defRPr>
            </a:lvl1pPr>
          </a:lstStyle>
          <a:p>
            <a:pPr lvl="0">
              <a:defRPr sz="1800"/>
            </a:pPr>
            <a:r>
              <a:rPr sz="5000"/>
              <a:t>Study Questions</a:t>
            </a:r>
          </a:p>
        </p:txBody>
      </p:sp>
      <p:sp>
        <p:nvSpPr>
          <p:cNvPr id="243" name="Shape 243"/>
          <p:cNvSpPr/>
          <p:nvPr/>
        </p:nvSpPr>
        <p:spPr>
          <a:xfrm>
            <a:off x="2290121" y="2286347"/>
            <a:ext cx="9959670" cy="4521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marL="382763" indent="-382763" algn="just">
              <a:spcBef>
                <a:spcPts val="6900"/>
              </a:spcBef>
              <a:buSzPct val="75000"/>
              <a:buChar char="•"/>
              <a:defRPr sz="1800"/>
            </a:pPr>
            <a:r>
              <a:rPr sz="3100">
                <a:latin typeface="Gill Sans"/>
                <a:ea typeface="Gill Sans"/>
                <a:cs typeface="Gill Sans"/>
                <a:sym typeface="Gill Sans"/>
              </a:rPr>
              <a:t>Who broke the seals? What is significant about that?</a:t>
            </a:r>
            <a:endParaRPr sz="3100">
              <a:latin typeface="Gill Sans"/>
              <a:ea typeface="Gill Sans"/>
              <a:cs typeface="Gill Sans"/>
              <a:sym typeface="Gill Sans"/>
            </a:endParaRPr>
          </a:p>
          <a:p>
            <a:pPr lvl="0" marL="382763" indent="-382763" algn="just">
              <a:spcBef>
                <a:spcPts val="6900"/>
              </a:spcBef>
              <a:buSzPct val="75000"/>
              <a:buChar char="•"/>
              <a:defRPr sz="1800"/>
            </a:pPr>
            <a:r>
              <a:rPr sz="3100">
                <a:latin typeface="Gill Sans"/>
                <a:ea typeface="Gill Sans"/>
                <a:cs typeface="Gill Sans"/>
                <a:sym typeface="Gill Sans"/>
              </a:rPr>
              <a:t>From this passage what would you think the reason God allows martyrdom of His people?</a:t>
            </a:r>
            <a:endParaRPr sz="3100">
              <a:latin typeface="Gill Sans"/>
              <a:ea typeface="Gill Sans"/>
              <a:cs typeface="Gill Sans"/>
              <a:sym typeface="Gill Sans"/>
            </a:endParaRPr>
          </a:p>
          <a:p>
            <a:pPr lvl="0" marL="382763" indent="-382763" algn="just">
              <a:spcBef>
                <a:spcPts val="6900"/>
              </a:spcBef>
              <a:buSzPct val="75000"/>
              <a:buChar char="•"/>
              <a:defRPr sz="1800"/>
            </a:pPr>
            <a:r>
              <a:rPr sz="3100">
                <a:latin typeface="Gill Sans"/>
                <a:ea typeface="Gill Sans"/>
                <a:cs typeface="Gill Sans"/>
                <a:sym typeface="Gill Sans"/>
              </a:rPr>
              <a:t>Do you think the silence in heaven after the 7th seal was broken was strange (compare ch. 4-5). What might be the significance?</a:t>
            </a:r>
          </a:p>
        </p:txBody>
      </p:sp>
      <p:sp>
        <p:nvSpPr>
          <p:cNvPr id="244" name="Shape 244"/>
          <p:cNvSpPr/>
          <p:nvPr/>
        </p:nvSpPr>
        <p:spPr>
          <a:xfrm>
            <a:off x="1969790" y="1368263"/>
            <a:ext cx="4137758" cy="622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spcBef>
                <a:spcPts val="900"/>
              </a:spcBef>
              <a:defRPr sz="3400">
                <a:latin typeface="Gill Sans SemiBold"/>
                <a:ea typeface="Gill Sans SemiBold"/>
                <a:cs typeface="Gill Sans SemiBold"/>
                <a:sym typeface="Gill Sans SemiBold"/>
              </a:defRPr>
            </a:lvl1pPr>
          </a:lstStyle>
          <a:p>
            <a:pPr lvl="0">
              <a:defRPr sz="1800"/>
            </a:pPr>
            <a:r>
              <a:rPr sz="3400"/>
              <a:t>Discussion Questions</a:t>
            </a:r>
          </a:p>
        </p:txBody>
      </p:sp>
      <p:pic>
        <p:nvPicPr>
          <p:cNvPr id="245" name="Silence81.png"/>
          <p:cNvPicPr/>
          <p:nvPr/>
        </p:nvPicPr>
        <p:blipFill>
          <a:blip r:embed="rId2">
            <a:extLst/>
          </a:blip>
          <a:stretch>
            <a:fillRect/>
          </a:stretch>
        </p:blipFill>
        <p:spPr>
          <a:xfrm>
            <a:off x="1492458" y="7103331"/>
            <a:ext cx="11512343" cy="2416957"/>
          </a:xfrm>
          <a:prstGeom prst="rect">
            <a:avLst/>
          </a:prstGeom>
          <a:ln w="12700">
            <a:miter lim="400000"/>
          </a:ln>
        </p:spPr>
      </p:pic>
    </p:spTree>
  </p:cSld>
  <p:clrMapOvr>
    <a:masterClrMapping/>
  </p:clrMapOvr>
  <p:transition spd="slow" advClick="1">
    <p:fade thruBlk="1"/>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243">
                                            <p:bg/>
                                          </p:spTgt>
                                        </p:tgtEl>
                                        <p:attrNameLst>
                                          <p:attrName>style.visibility</p:attrName>
                                        </p:attrNameLst>
                                      </p:cBhvr>
                                      <p:to>
                                        <p:strVal val="visible"/>
                                      </p:to>
                                    </p:set>
                                    <p:animEffect filter="wipe(left)" transition="in">
                                      <p:cBhvr>
                                        <p:cTn id="7" dur="1000"/>
                                        <p:tgtEl>
                                          <p:spTgt spid="243">
                                            <p:bg/>
                                          </p:spTgt>
                                        </p:tgtEl>
                                      </p:cBhvr>
                                    </p:animEffect>
                                  </p:childTnLst>
                                </p:cTn>
                              </p:par>
                              <p:par>
                                <p:cTn id="8" presetClass="entr" presetSubtype="8" presetID="22" grpId="1" fill="hold">
                                  <p:stCondLst>
                                    <p:cond delay="0"/>
                                  </p:stCondLst>
                                  <p:iterate type="el" backwards="0">
                                    <p:tmAbs val="0"/>
                                  </p:iterate>
                                  <p:childTnLst>
                                    <p:set>
                                      <p:cBhvr>
                                        <p:cTn id="9" fill="hold"/>
                                        <p:tgtEl>
                                          <p:spTgt spid="243">
                                            <p:txEl>
                                              <p:pRg st="0" end="0"/>
                                            </p:txEl>
                                          </p:spTgt>
                                        </p:tgtEl>
                                        <p:attrNameLst>
                                          <p:attrName>style.visibility</p:attrName>
                                        </p:attrNameLst>
                                      </p:cBhvr>
                                      <p:to>
                                        <p:strVal val="visible"/>
                                      </p:to>
                                    </p:set>
                                    <p:animEffect filter="wipe(left)" transition="in">
                                      <p:cBhvr>
                                        <p:cTn id="10" dur="1000"/>
                                        <p:tgtEl>
                                          <p:spTgt spid="243">
                                            <p:txEl>
                                              <p:pRg st="0" end="0"/>
                                            </p:txEl>
                                          </p:spTgt>
                                        </p:tgtEl>
                                      </p:cBhvr>
                                    </p:animEffect>
                                  </p:childTnLst>
                                </p:cTn>
                              </p:par>
                            </p:childTnLst>
                          </p:cTn>
                        </p:par>
                        <p:par>
                          <p:cTn id="11" fill="hold">
                            <p:stCondLst>
                              <p:cond delay="1000"/>
                            </p:stCondLst>
                            <p:childTnLst>
                              <p:par>
                                <p:cTn id="12" nodeType="afterEffect" presetClass="entr" presetSubtype="8" presetID="22" grpId="1" fill="hold">
                                  <p:stCondLst>
                                    <p:cond delay="0"/>
                                  </p:stCondLst>
                                  <p:iterate type="el" backwards="0">
                                    <p:tmAbs val="0"/>
                                  </p:iterate>
                                  <p:childTnLst>
                                    <p:set>
                                      <p:cBhvr>
                                        <p:cTn id="13" fill="hold"/>
                                        <p:tgtEl>
                                          <p:spTgt spid="243">
                                            <p:txEl>
                                              <p:pRg st="1" end="1"/>
                                            </p:txEl>
                                          </p:spTgt>
                                        </p:tgtEl>
                                        <p:attrNameLst>
                                          <p:attrName>style.visibility</p:attrName>
                                        </p:attrNameLst>
                                      </p:cBhvr>
                                      <p:to>
                                        <p:strVal val="visible"/>
                                      </p:to>
                                    </p:set>
                                    <p:animEffect filter="wipe(left)" transition="in">
                                      <p:cBhvr>
                                        <p:cTn id="14" dur="1000"/>
                                        <p:tgtEl>
                                          <p:spTgt spid="243">
                                            <p:txEl>
                                              <p:pRg st="1" end="1"/>
                                            </p:txEl>
                                          </p:spTgt>
                                        </p:tgtEl>
                                      </p:cBhvr>
                                    </p:animEffect>
                                  </p:childTnLst>
                                </p:cTn>
                              </p:par>
                            </p:childTnLst>
                          </p:cTn>
                        </p:par>
                        <p:par>
                          <p:cTn id="15" fill="hold">
                            <p:stCondLst>
                              <p:cond delay="2000"/>
                            </p:stCondLst>
                            <p:childTnLst>
                              <p:par>
                                <p:cTn id="16" nodeType="afterEffect" presetClass="entr" presetSubtype="8" presetID="22" grpId="1" fill="hold">
                                  <p:stCondLst>
                                    <p:cond delay="0"/>
                                  </p:stCondLst>
                                  <p:iterate type="el" backwards="0">
                                    <p:tmAbs val="0"/>
                                  </p:iterate>
                                  <p:childTnLst>
                                    <p:set>
                                      <p:cBhvr>
                                        <p:cTn id="17" fill="hold"/>
                                        <p:tgtEl>
                                          <p:spTgt spid="243">
                                            <p:txEl>
                                              <p:pRg st="2" end="2"/>
                                            </p:txEl>
                                          </p:spTgt>
                                        </p:tgtEl>
                                        <p:attrNameLst>
                                          <p:attrName>style.visibility</p:attrName>
                                        </p:attrNameLst>
                                      </p:cBhvr>
                                      <p:to>
                                        <p:strVal val="visible"/>
                                      </p:to>
                                    </p:set>
                                    <p:animEffect filter="wipe(left)" transition="in">
                                      <p:cBhvr>
                                        <p:cTn id="18" dur="1000"/>
                                        <p:tgtEl>
                                          <p:spTgt spid="243">
                                            <p:txEl>
                                              <p:pRg st="2" end="2"/>
                                            </p:txEl>
                                          </p:spTgt>
                                        </p:tgtEl>
                                      </p:cBhvr>
                                    </p:animEffect>
                                  </p:childTnLst>
                                </p:cTn>
                              </p:par>
                            </p:childTnLst>
                          </p:cTn>
                        </p:par>
                        <p:par>
                          <p:cTn id="19" fill="hold">
                            <p:stCondLst>
                              <p:cond delay="3000"/>
                            </p:stCondLst>
                            <p:childTnLst>
                              <p:par>
                                <p:cTn id="20" nodeType="afterEffect" presetClass="entr" presetSubtype="0" presetID="10" grpId="2" fill="hold">
                                  <p:stCondLst>
                                    <p:cond delay="0"/>
                                  </p:stCondLst>
                                  <p:iterate type="el" backwards="0">
                                    <p:tmAbs val="0"/>
                                  </p:iterate>
                                  <p:childTnLst>
                                    <p:set>
                                      <p:cBhvr>
                                        <p:cTn id="21" fill="hold"/>
                                        <p:tgtEl>
                                          <p:spTgt spid="245"/>
                                        </p:tgtEl>
                                        <p:attrNameLst>
                                          <p:attrName>style.visibility</p:attrName>
                                        </p:attrNameLst>
                                      </p:cBhvr>
                                      <p:to>
                                        <p:strVal val="visible"/>
                                      </p:to>
                                    </p:set>
                                    <p:animEffect filter="fade" transition="in">
                                      <p:cBhvr>
                                        <p:cTn id="22" dur="1500"/>
                                        <p:tgtEl>
                                          <p:spTgt spid="2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43" grpId="1"/>
      <p:bldP build="whole" bldLvl="1" animBg="1" rev="0" advAuto="0" spid="245" grpId="2"/>
    </p:bldLst>
  </p:timing>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7" name="Shape 247"/>
          <p:cNvSpPr/>
          <p:nvPr/>
        </p:nvSpPr>
        <p:spPr>
          <a:xfrm>
            <a:off x="8346417" y="9029699"/>
            <a:ext cx="4430548" cy="584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r">
              <a:defRPr sz="3200">
                <a:solidFill>
                  <a:srgbClr val="DCDEE0"/>
                </a:solidFill>
              </a:defRPr>
            </a:lvl1pPr>
          </a:lstStyle>
          <a:p>
            <a:pPr lvl="0">
              <a:defRPr sz="1800">
                <a:solidFill>
                  <a:srgbClr val="000000"/>
                </a:solidFill>
              </a:defRPr>
            </a:pPr>
            <a:r>
              <a:rPr sz="3200">
                <a:solidFill>
                  <a:srgbClr val="DCDEE0"/>
                </a:solidFill>
              </a:rPr>
              <a:t>Paul J. Bucknell</a:t>
            </a:r>
          </a:p>
        </p:txBody>
      </p:sp>
      <p:sp>
        <p:nvSpPr>
          <p:cNvPr id="248" name="Shape 248"/>
          <p:cNvSpPr/>
          <p:nvPr/>
        </p:nvSpPr>
        <p:spPr>
          <a:xfrm>
            <a:off x="177799" y="9029699"/>
            <a:ext cx="769418" cy="58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defRPr sz="3200">
                <a:solidFill>
                  <a:srgbClr val="DCDEE0"/>
                </a:solidFill>
              </a:defRPr>
            </a:lvl1pPr>
          </a:lstStyle>
          <a:p>
            <a:pPr lvl="0">
              <a:defRPr sz="1800">
                <a:solidFill>
                  <a:srgbClr val="000000"/>
                </a:solidFill>
              </a:defRPr>
            </a:pPr>
            <a:r>
              <a:rPr sz="3200">
                <a:solidFill>
                  <a:srgbClr val="DCDEE0"/>
                </a:solidFill>
              </a:rPr>
              <a:t>OIF</a:t>
            </a:r>
          </a:p>
        </p:txBody>
      </p:sp>
      <p:sp>
        <p:nvSpPr>
          <p:cNvPr id="249" name="Shape 249"/>
          <p:cNvSpPr/>
          <p:nvPr/>
        </p:nvSpPr>
        <p:spPr>
          <a:xfrm>
            <a:off x="-1" y="8006292"/>
            <a:ext cx="13004801" cy="11303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b="1" sz="4700">
                <a:solidFill>
                  <a:srgbClr val="FFFFFF"/>
                </a:solidFill>
                <a:latin typeface="Helvetica"/>
                <a:ea typeface="Helvetica"/>
                <a:cs typeface="Helvetica"/>
                <a:sym typeface="Helvetica"/>
              </a:defRPr>
            </a:lvl1pPr>
          </a:lstStyle>
          <a:p>
            <a:pPr lvl="0">
              <a:defRPr b="0" sz="1800">
                <a:solidFill>
                  <a:srgbClr val="000000"/>
                </a:solidFill>
              </a:defRPr>
            </a:pPr>
            <a:r>
              <a:rPr b="1" sz="4700">
                <a:solidFill>
                  <a:srgbClr val="FFFFFF"/>
                </a:solidFill>
              </a:rPr>
              <a:t>Scene 2: The Sufferings of the Church</a:t>
            </a:r>
          </a:p>
        </p:txBody>
      </p:sp>
      <p:sp>
        <p:nvSpPr>
          <p:cNvPr id="250" name="Shape 250"/>
          <p:cNvSpPr/>
          <p:nvPr/>
        </p:nvSpPr>
        <p:spPr>
          <a:xfrm>
            <a:off x="-3" y="6507754"/>
            <a:ext cx="13004803" cy="187477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8500">
                <a:solidFill>
                  <a:srgbClr val="FFFFFF"/>
                </a:solidFill>
                <a:latin typeface="Impact"/>
                <a:ea typeface="Impact"/>
                <a:cs typeface="Impact"/>
                <a:sym typeface="Impact"/>
              </a:defRPr>
            </a:lvl1pPr>
          </a:lstStyle>
          <a:p>
            <a:pPr lvl="0">
              <a:defRPr sz="1800">
                <a:solidFill>
                  <a:srgbClr val="000000"/>
                </a:solidFill>
              </a:defRPr>
            </a:pPr>
            <a:r>
              <a:rPr sz="8500">
                <a:solidFill>
                  <a:srgbClr val="FFFFFF"/>
                </a:solidFill>
              </a:rPr>
              <a:t>Revelation 6 - 8:1</a:t>
            </a:r>
          </a:p>
        </p:txBody>
      </p:sp>
    </p:spTree>
  </p:cSld>
  <p:clrMapOvr>
    <a:masterClrMapping/>
  </p:clrMapOvr>
  <p:transition spd="slow" advClick="1">
    <p:fade thruBlk="1"/>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1" presetID="1" grpId="1" fill="hold">
                                  <p:stCondLst>
                                    <p:cond delay="0"/>
                                  </p:stCondLst>
                                  <p:iterate type="el" backwards="0">
                                    <p:tmAbs val="0"/>
                                  </p:iterate>
                                  <p:childTnLst>
                                    <p:set>
                                      <p:cBhvr>
                                        <p:cTn id="6" fill="hold"/>
                                        <p:tgtEl>
                                          <p:spTgt spid="249"/>
                                        </p:tgtEl>
                                        <p:attrNameLst>
                                          <p:attrName>style.visibility</p:attrName>
                                        </p:attrNameLst>
                                      </p:cBhvr>
                                      <p:to>
                                        <p:strVal val="visible"/>
                                      </p:to>
                                    </p:set>
                                    <p:animEffect filter="(null)(down)" transition="in">
                                      <p:cBhvr>
                                        <p:cTn id="7" dur="4500"/>
                                        <p:tgtEl>
                                          <p:spTgt spid="249"/>
                                        </p:tgtEl>
                                      </p:cBhvr>
                                    </p:animEffect>
                                  </p:childTnLst>
                                </p:cTn>
                              </p:par>
                            </p:childTnLst>
                          </p:cTn>
                        </p:par>
                        <p:par>
                          <p:cTn id="8" fill="hold">
                            <p:stCondLst>
                              <p:cond delay="4500"/>
                            </p:stCondLst>
                            <p:childTnLst>
                              <p:par>
                                <p:cTn id="9" nodeType="afterEffect" presetClass="entr" presetSubtype="0" presetID="9" grpId="2" fill="hold">
                                  <p:stCondLst>
                                    <p:cond delay="0"/>
                                  </p:stCondLst>
                                  <p:iterate type="el" backwards="0">
                                    <p:tmAbs val="0"/>
                                  </p:iterate>
                                  <p:childTnLst>
                                    <p:set>
                                      <p:cBhvr>
                                        <p:cTn id="10" fill="hold"/>
                                        <p:tgtEl>
                                          <p:spTgt spid="248"/>
                                        </p:tgtEl>
                                        <p:attrNameLst>
                                          <p:attrName>style.visibility</p:attrName>
                                        </p:attrNameLst>
                                      </p:cBhvr>
                                      <p:to>
                                        <p:strVal val="visible"/>
                                      </p:to>
                                    </p:set>
                                    <p:animEffect filter="dissolve" transition="in">
                                      <p:cBhvr>
                                        <p:cTn id="11" dur="1500"/>
                                        <p:tgtEl>
                                          <p:spTgt spid="248"/>
                                        </p:tgtEl>
                                      </p:cBhvr>
                                    </p:animEffect>
                                  </p:childTnLst>
                                </p:cTn>
                              </p:par>
                            </p:childTnLst>
                          </p:cTn>
                        </p:par>
                        <p:par>
                          <p:cTn id="12" fill="hold">
                            <p:stCondLst>
                              <p:cond delay="6000"/>
                            </p:stCondLst>
                            <p:childTnLst>
                              <p:par>
                                <p:cTn id="13" nodeType="afterEffect" presetClass="entr" presetSubtype="0" presetID="9" grpId="3" fill="hold">
                                  <p:stCondLst>
                                    <p:cond delay="0"/>
                                  </p:stCondLst>
                                  <p:iterate type="el" backwards="0">
                                    <p:tmAbs val="0"/>
                                  </p:iterate>
                                  <p:childTnLst>
                                    <p:set>
                                      <p:cBhvr>
                                        <p:cTn id="14" fill="hold"/>
                                        <p:tgtEl>
                                          <p:spTgt spid="247"/>
                                        </p:tgtEl>
                                        <p:attrNameLst>
                                          <p:attrName>style.visibility</p:attrName>
                                        </p:attrNameLst>
                                      </p:cBhvr>
                                      <p:to>
                                        <p:strVal val="visible"/>
                                      </p:to>
                                    </p:set>
                                    <p:animEffect filter="dissolve" transition="in">
                                      <p:cBhvr>
                                        <p:cTn id="15" dur="1500"/>
                                        <p:tgtEl>
                                          <p:spTgt spid="2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47" grpId="3"/>
      <p:bldP build="whole" bldLvl="1" animBg="1" rev="0" advAuto="0" spid="249" grpId="1"/>
      <p:bldP build="whole" bldLvl="1" animBg="1" rev="0" advAuto="0" spid="248" grpId="2"/>
    </p:bldLst>
  </p:timing>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aphicFrame>
        <p:nvGraphicFramePr>
          <p:cNvPr id="43" name="Table 43"/>
          <p:cNvGraphicFramePr/>
          <p:nvPr/>
        </p:nvGraphicFramePr>
        <p:xfrm>
          <a:off x="1420613" y="853082"/>
          <a:ext cx="11590537" cy="8906868"/>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524935"/>
                <a:gridCol w="1468901"/>
                <a:gridCol w="1762525"/>
                <a:gridCol w="1956955"/>
                <a:gridCol w="1956955"/>
                <a:gridCol w="1956955"/>
                <a:gridCol w="1956955"/>
              </a:tblGrid>
              <a:tr h="801370">
                <a:tc>
                  <a:txBody>
                    <a:bodyPr/>
                    <a:lstStyle/>
                    <a:p>
                      <a:pPr lvl="0" defTabSz="914400">
                        <a:defRPr b="0">
                          <a:solidFill>
                            <a:srgbClr val="000000"/>
                          </a:solidFill>
                        </a:defRPr>
                      </a:pPr>
                      <a:r>
                        <a:rPr b="1" sz="2300">
                          <a:solidFill>
                            <a:srgbClr val="FFFFFF"/>
                          </a:solidFill>
                          <a:sym typeface="Helvetica"/>
                        </a:rPr>
                        <a:t>#</a:t>
                      </a:r>
                    </a:p>
                  </a:txBody>
                  <a:tcPr marL="50800" marR="50800" marT="50800" marB="50800" anchor="ctr" anchorCtr="0" horzOverflow="overflow">
                    <a:lnL w="6350">
                      <a:solidFill>
                        <a:srgbClr val="000000"/>
                      </a:solidFill>
                      <a:miter lim="400000"/>
                    </a:lnL>
                    <a:lnT w="6350">
                      <a:solidFill>
                        <a:srgbClr val="000000"/>
                      </a:solidFill>
                      <a:miter lim="400000"/>
                    </a:lnT>
                  </a:tcPr>
                </a:tc>
                <a:tc>
                  <a:txBody>
                    <a:bodyPr/>
                    <a:lstStyle/>
                    <a:p>
                      <a:pPr lvl="0" defTabSz="914400">
                        <a:defRPr b="0">
                          <a:solidFill>
                            <a:srgbClr val="000000"/>
                          </a:solidFill>
                        </a:defRPr>
                      </a:pPr>
                      <a:r>
                        <a:rPr b="1" sz="2300">
                          <a:solidFill>
                            <a:srgbClr val="FFFFFF"/>
                          </a:solidFill>
                          <a:sym typeface="Helvetica"/>
                        </a:rPr>
                        <a:t>Scenes</a:t>
                      </a:r>
                    </a:p>
                  </a:txBody>
                  <a:tcPr marL="50800" marR="50800" marT="50800" marB="50800" anchor="ctr" anchorCtr="0" horzOverflow="overflow">
                    <a:lnT w="6350">
                      <a:solidFill>
                        <a:srgbClr val="000000"/>
                      </a:solidFill>
                      <a:miter lim="400000"/>
                    </a:lnT>
                  </a:tcPr>
                </a:tc>
                <a:tc>
                  <a:txBody>
                    <a:bodyPr/>
                    <a:lstStyle/>
                    <a:p>
                      <a:pPr lvl="0" defTabSz="914400">
                        <a:defRPr b="0">
                          <a:solidFill>
                            <a:srgbClr val="000000"/>
                          </a:solidFill>
                        </a:defRPr>
                      </a:pPr>
                      <a:r>
                        <a:rPr b="1" sz="2300">
                          <a:solidFill>
                            <a:srgbClr val="FFFFFF"/>
                          </a:solidFill>
                          <a:sym typeface="Helvetica"/>
                        </a:rPr>
                        <a:t>7 Settings</a:t>
                      </a:r>
                    </a:p>
                  </a:txBody>
                  <a:tcPr marL="50800" marR="50800" marT="50800" marB="50800" anchor="ctr" anchorCtr="0" horzOverflow="overflow">
                    <a:lnT w="6350">
                      <a:solidFill>
                        <a:srgbClr val="000000"/>
                      </a:solidFill>
                      <a:miter lim="400000"/>
                    </a:lnT>
                  </a:tcPr>
                </a:tc>
                <a:tc>
                  <a:txBody>
                    <a:bodyPr/>
                    <a:lstStyle/>
                    <a:p>
                      <a:pPr lvl="0" defTabSz="914400">
                        <a:defRPr b="0">
                          <a:solidFill>
                            <a:srgbClr val="000000"/>
                          </a:solidFill>
                        </a:defRPr>
                      </a:pPr>
                      <a:r>
                        <a:rPr b="1" sz="2300">
                          <a:solidFill>
                            <a:srgbClr val="FFFFFF"/>
                          </a:solidFill>
                          <a:sym typeface="Helvetica"/>
                        </a:rPr>
                        <a:t>Opening scene</a:t>
                      </a:r>
                    </a:p>
                  </a:txBody>
                  <a:tcPr marL="50800" marR="50800" marT="50800" marB="50800" anchor="ctr" anchorCtr="0" horzOverflow="overflow">
                    <a:lnT w="6350">
                      <a:solidFill>
                        <a:srgbClr val="000000"/>
                      </a:solidFill>
                      <a:miter lim="400000"/>
                    </a:lnT>
                  </a:tcPr>
                </a:tc>
                <a:tc>
                  <a:txBody>
                    <a:bodyPr/>
                    <a:lstStyle/>
                    <a:p>
                      <a:pPr lvl="0" defTabSz="914400">
                        <a:defRPr b="0">
                          <a:solidFill>
                            <a:srgbClr val="000000"/>
                          </a:solidFill>
                        </a:defRPr>
                      </a:pPr>
                      <a:r>
                        <a:rPr b="1" sz="2300">
                          <a:solidFill>
                            <a:srgbClr val="FFFFFF"/>
                          </a:solidFill>
                          <a:sym typeface="Helvetica"/>
                        </a:rPr>
                        <a:t>Summary</a:t>
                      </a:r>
                    </a:p>
                  </a:txBody>
                  <a:tcPr marL="50800" marR="50800" marT="50800" marB="50800" anchor="ctr" anchorCtr="0" horzOverflow="overflow">
                    <a:lnT w="6350">
                      <a:solidFill>
                        <a:srgbClr val="000000"/>
                      </a:solidFill>
                      <a:miter lim="400000"/>
                    </a:lnT>
                  </a:tcPr>
                </a:tc>
                <a:tc>
                  <a:txBody>
                    <a:bodyPr/>
                    <a:lstStyle/>
                    <a:p>
                      <a:pPr lvl="0" defTabSz="914400">
                        <a:defRPr b="0">
                          <a:solidFill>
                            <a:srgbClr val="000000"/>
                          </a:solidFill>
                        </a:defRPr>
                      </a:pPr>
                      <a:r>
                        <a:rPr b="1" sz="2300">
                          <a:solidFill>
                            <a:srgbClr val="FFFFFF"/>
                          </a:solidFill>
                          <a:sym typeface="Helvetica"/>
                        </a:rPr>
                        <a:t>Special focus</a:t>
                      </a:r>
                    </a:p>
                  </a:txBody>
                  <a:tcPr marL="50800" marR="50800" marT="50800" marB="50800" anchor="ctr" anchorCtr="0" horzOverflow="overflow">
                    <a:lnT w="6350">
                      <a:solidFill>
                        <a:srgbClr val="000000"/>
                      </a:solidFill>
                      <a:miter lim="400000"/>
                    </a:lnT>
                  </a:tcPr>
                </a:tc>
                <a:tc>
                  <a:txBody>
                    <a:bodyPr/>
                    <a:lstStyle/>
                    <a:p>
                      <a:pPr lvl="0" defTabSz="914400">
                        <a:defRPr b="0">
                          <a:solidFill>
                            <a:srgbClr val="000000"/>
                          </a:solidFill>
                        </a:defRPr>
                      </a:pPr>
                      <a:r>
                        <a:rPr b="1" sz="2300">
                          <a:solidFill>
                            <a:srgbClr val="FFFFFF"/>
                          </a:solidFill>
                          <a:sym typeface="Helvetica"/>
                        </a:rPr>
                        <a:t>Key thought</a:t>
                      </a:r>
                    </a:p>
                  </a:txBody>
                  <a:tcPr marL="50800" marR="50800" marT="50800" marB="50800" anchor="ctr" anchorCtr="0" horzOverflow="overflow">
                    <a:lnR w="6350">
                      <a:solidFill>
                        <a:srgbClr val="000000"/>
                      </a:solidFill>
                      <a:miter lim="400000"/>
                    </a:lnR>
                    <a:lnT w="6350">
                      <a:solidFill>
                        <a:srgbClr val="000000"/>
                      </a:solidFill>
                      <a:miter lim="400000"/>
                    </a:lnT>
                  </a:tcPr>
                </a:tc>
              </a:tr>
              <a:tr h="1012393">
                <a:tc>
                  <a:txBody>
                    <a:bodyPr/>
                    <a:lstStyle/>
                    <a:p>
                      <a:pPr lvl="0" defTabSz="914400"/>
                      <a:r>
                        <a:rPr b="1" sz="2800">
                          <a:solidFill>
                            <a:srgbClr val="FFFFFF"/>
                          </a:solidFill>
                          <a:latin typeface="Helvetica"/>
                          <a:ea typeface="Helvetica"/>
                          <a:cs typeface="Helvetica"/>
                          <a:sym typeface="Helvetica"/>
                        </a:rPr>
                        <a:t>1</a:t>
                      </a:r>
                    </a:p>
                  </a:txBody>
                  <a:tcPr marL="50800" marR="50800" marT="50800" marB="50800" anchor="ctr" anchorCtr="0" horzOverflow="overflow">
                    <a:lnL w="6350">
                      <a:solidFill>
                        <a:srgbClr val="000000"/>
                      </a:solidFill>
                      <a:miter lim="400000"/>
                    </a:lnL>
                    <a:solidFill>
                      <a:srgbClr val="398CCE"/>
                    </a:solidFill>
                  </a:tcPr>
                </a:tc>
                <a:tc>
                  <a:txBody>
                    <a:bodyPr/>
                    <a:lstStyle/>
                    <a:p>
                      <a:pPr lvl="0" defTabSz="914400"/>
                      <a:r>
                        <a:rPr b="1">
                          <a:latin typeface="Copperplate"/>
                          <a:ea typeface="Copperplate"/>
                          <a:cs typeface="Copperplate"/>
                          <a:sym typeface="Copperplate"/>
                        </a:rPr>
                        <a:t>1:19-3:22</a:t>
                      </a:r>
                      <a:endParaRPr b="1">
                        <a:latin typeface="Copperplate"/>
                        <a:ea typeface="Copperplate"/>
                        <a:cs typeface="Copperplate"/>
                        <a:sym typeface="Copperplate"/>
                      </a:endParaRPr>
                    </a:p>
                    <a:p>
                      <a:pPr lvl="0" defTabSz="914400"/>
                      <a:r>
                        <a:rPr b="1">
                          <a:solidFill>
                            <a:srgbClr val="53585F"/>
                          </a:solidFill>
                          <a:latin typeface="Copperplate"/>
                          <a:ea typeface="Copperplate"/>
                          <a:cs typeface="Copperplate"/>
                          <a:sym typeface="Copperplate"/>
                        </a:rPr>
                        <a:t>Church in the World</a:t>
                      </a:r>
                    </a:p>
                  </a:txBody>
                  <a:tcPr marL="50800" marR="50800" marT="50800" marB="50800" anchor="ctr" anchorCtr="0" horzOverflow="overflow">
                    <a:lnB w="12700">
                      <a:solidFill>
                        <a:srgbClr val="3797C6"/>
                      </a:solidFill>
                      <a:miter lim="400000"/>
                    </a:lnB>
                    <a:solidFill>
                      <a:srgbClr val="C6E8F9"/>
                    </a:solidFill>
                  </a:tcPr>
                </a:tc>
                <a:tc>
                  <a:txBody>
                    <a:bodyPr/>
                    <a:lstStyle/>
                    <a:p>
                      <a:pPr lvl="0" defTabSz="914400"/>
                      <a:r>
                        <a:rPr sz="2000"/>
                        <a:t>Seven letters dictated</a:t>
                      </a:r>
                    </a:p>
                  </a:txBody>
                  <a:tcPr marL="50800" marR="50800" marT="50800" marB="50800" anchor="ctr" anchorCtr="0" horzOverflow="overflow"/>
                </a:tc>
                <a:tc>
                  <a:txBody>
                    <a:bodyPr/>
                    <a:lstStyle/>
                    <a:p>
                      <a:pPr lvl="0" defTabSz="914400"/>
                      <a:r>
                        <a:rPr sz="1900"/>
                        <a:t>John turns to see who is speaking</a:t>
                      </a:r>
                    </a:p>
                  </a:txBody>
                  <a:tcPr marL="50800" marR="50800" marT="50800" marB="50800" anchor="ctr" anchorCtr="0" horzOverflow="overflow"/>
                </a:tc>
                <a:tc>
                  <a:txBody>
                    <a:bodyPr/>
                    <a:lstStyle/>
                    <a:p>
                      <a:pPr lvl="0" defTabSz="914400"/>
                      <a:r>
                        <a:t>Christ speaks to the 7 churches</a:t>
                      </a:r>
                    </a:p>
                  </a:txBody>
                  <a:tcPr marL="50800" marR="50800" marT="50800" marB="50800" anchor="ctr" anchorCtr="0" horzOverflow="overflow"/>
                </a:tc>
                <a:tc>
                  <a:txBody>
                    <a:bodyPr/>
                    <a:lstStyle/>
                    <a:p>
                      <a:pPr lvl="0" defTabSz="914400"/>
                      <a:r>
                        <a:rPr sz="1700">
                          <a:solidFill>
                            <a:srgbClr val="53585F"/>
                          </a:solidFill>
                          <a:latin typeface="Helvetica Condensed Medium"/>
                          <a:ea typeface="Helvetica Condensed Medium"/>
                          <a:cs typeface="Helvetica Condensed Medium"/>
                          <a:sym typeface="Helvetica Condensed Medium"/>
                        </a:rPr>
                        <a:t>7 commonalities with pointed differences.</a:t>
                      </a:r>
                    </a:p>
                  </a:txBody>
                  <a:tcPr marL="50800" marR="50800" marT="50800" marB="50800" anchor="ctr" anchorCtr="0" horzOverflow="overflow"/>
                </a:tc>
                <a:tc>
                  <a:txBody>
                    <a:bodyPr/>
                    <a:lstStyle/>
                    <a:p>
                      <a:pPr lvl="0" defTabSz="914400"/>
                      <a:r>
                        <a:rPr sz="1700">
                          <a:solidFill>
                            <a:srgbClr val="53585F"/>
                          </a:solidFill>
                          <a:latin typeface="Helvetica Condensed Medium"/>
                          <a:ea typeface="Helvetica Condensed Medium"/>
                          <a:cs typeface="Helvetica Condensed Medium"/>
                          <a:sym typeface="Helvetica Condensed Medium"/>
                        </a:rPr>
                        <a:t>Cure for lukewarmness?Readmit the excluded Christ! p.58</a:t>
                      </a:r>
                    </a:p>
                  </a:txBody>
                  <a:tcPr marL="50800" marR="50800" marT="50800" marB="50800" anchor="ctr" anchorCtr="0" horzOverflow="overflow">
                    <a:lnR w="6350">
                      <a:solidFill>
                        <a:srgbClr val="000000"/>
                      </a:solidFill>
                      <a:miter lim="400000"/>
                    </a:lnR>
                  </a:tcPr>
                </a:tc>
              </a:tr>
              <a:tr h="1012393">
                <a:tc>
                  <a:txBody>
                    <a:bodyPr/>
                    <a:lstStyle/>
                    <a:p>
                      <a:pPr lvl="0" defTabSz="914400"/>
                      <a:r>
                        <a:rPr b="1" sz="2800">
                          <a:solidFill>
                            <a:srgbClr val="FFFFFF"/>
                          </a:solidFill>
                          <a:latin typeface="Helvetica"/>
                          <a:ea typeface="Helvetica"/>
                          <a:cs typeface="Helvetica"/>
                          <a:sym typeface="Helvetica"/>
                        </a:rPr>
                        <a:t>2</a:t>
                      </a:r>
                    </a:p>
                  </a:txBody>
                  <a:tcPr marL="50800" marR="50800" marT="50800" marB="50800" anchor="ctr" anchorCtr="0" horzOverflow="overflow">
                    <a:lnL w="6350">
                      <a:solidFill>
                        <a:srgbClr val="000000"/>
                      </a:solidFill>
                      <a:miter lim="400000"/>
                    </a:lnL>
                    <a:solidFill>
                      <a:srgbClr val="398CCE"/>
                    </a:solidFill>
                  </a:tcPr>
                </a:tc>
                <a:tc>
                  <a:txBody>
                    <a:bodyPr/>
                    <a:lstStyle/>
                    <a:p>
                      <a:pPr lvl="0" defTabSz="914400"/>
                      <a:r>
                        <a:rPr b="1">
                          <a:latin typeface="Copperplate"/>
                          <a:ea typeface="Copperplate"/>
                          <a:cs typeface="Copperplate"/>
                          <a:sym typeface="Copperplate"/>
                        </a:rPr>
                        <a:t>4:1-8:1</a:t>
                      </a:r>
                      <a:endParaRPr b="1">
                        <a:latin typeface="Copperplate"/>
                        <a:ea typeface="Copperplate"/>
                        <a:cs typeface="Copperplate"/>
                        <a:sym typeface="Copperplate"/>
                      </a:endParaRPr>
                    </a:p>
                    <a:p>
                      <a:pPr lvl="0" defTabSz="914400"/>
                      <a:r>
                        <a:rPr b="1">
                          <a:solidFill>
                            <a:srgbClr val="53585F"/>
                          </a:solidFill>
                          <a:latin typeface="Copperplate"/>
                          <a:ea typeface="Copperplate"/>
                          <a:cs typeface="Copperplate"/>
                          <a:sym typeface="Copperplate"/>
                        </a:rPr>
                        <a:t>Suffering for Church</a:t>
                      </a:r>
                    </a:p>
                  </a:txBody>
                  <a:tcPr marL="50800" marR="50800" marT="50800" marB="50800" anchor="ctr" anchorCtr="0" horzOverflow="overflow">
                    <a:lnT w="12700">
                      <a:solidFill>
                        <a:srgbClr val="3797C6"/>
                      </a:solidFill>
                      <a:miter lim="400000"/>
                    </a:lnT>
                    <a:lnB w="12700">
                      <a:solidFill>
                        <a:srgbClr val="3797C6"/>
                      </a:solidFill>
                      <a:miter lim="400000"/>
                    </a:lnB>
                    <a:solidFill>
                      <a:srgbClr val="C6E8F9"/>
                    </a:solidFill>
                  </a:tcPr>
                </a:tc>
                <a:tc>
                  <a:txBody>
                    <a:bodyPr/>
                    <a:lstStyle/>
                    <a:p>
                      <a:pPr lvl="0" defTabSz="914400"/>
                      <a:r>
                        <a:rPr b="1" sz="2000">
                          <a:latin typeface="Helvetica"/>
                          <a:ea typeface="Helvetica"/>
                          <a:cs typeface="Helvetica"/>
                          <a:sym typeface="Helvetica"/>
                        </a:rPr>
                        <a:t>Seven seals opened</a:t>
                      </a:r>
                    </a:p>
                  </a:txBody>
                  <a:tcPr marL="50800" marR="50800" marT="50800" marB="50800" anchor="ctr" anchorCtr="0" horzOverflow="overflow">
                    <a:solidFill>
                      <a:srgbClr val="FFF6A3"/>
                    </a:solidFill>
                  </a:tcPr>
                </a:tc>
                <a:tc>
                  <a:txBody>
                    <a:bodyPr/>
                    <a:lstStyle/>
                    <a:p>
                      <a:pPr lvl="0" defTabSz="914400"/>
                      <a:r>
                        <a:rPr sz="1900"/>
                        <a:t>A door in heaven opens</a:t>
                      </a:r>
                    </a:p>
                  </a:txBody>
                  <a:tcPr marL="50800" marR="50800" marT="50800" marB="50800" anchor="ctr" anchorCtr="0" horzOverflow="overflow">
                    <a:solidFill>
                      <a:srgbClr val="FFF6A3"/>
                    </a:solidFill>
                  </a:tcPr>
                </a:tc>
                <a:tc>
                  <a:txBody>
                    <a:bodyPr/>
                    <a:lstStyle/>
                    <a:p>
                      <a:pPr lvl="0" defTabSz="914400"/>
                      <a:r>
                        <a:t>God’s power (4-5); woes on earth (6-7)</a:t>
                      </a:r>
                    </a:p>
                  </a:txBody>
                  <a:tcPr marL="50800" marR="50800" marT="50800" marB="50800" anchor="ctr" anchorCtr="0" horzOverflow="overflow">
                    <a:solidFill>
                      <a:srgbClr val="FFF6A3"/>
                    </a:solidFill>
                  </a:tcPr>
                </a:tc>
                <a:tc>
                  <a:txBody>
                    <a:bodyPr/>
                    <a:lstStyle/>
                    <a:p>
                      <a:pPr lvl="0" defTabSz="914400"/>
                      <a:r>
                        <a:rPr sz="1700">
                          <a:solidFill>
                            <a:srgbClr val="53585F"/>
                          </a:solidFill>
                          <a:latin typeface="Helvetica Condensed Medium"/>
                          <a:ea typeface="Helvetica Condensed Medium"/>
                          <a:cs typeface="Helvetica Condensed Medium"/>
                          <a:sym typeface="Helvetica Condensed Medium"/>
                        </a:rPr>
                        <a:t>Seals will not be opened until later–Preparatory/warning</a:t>
                      </a:r>
                    </a:p>
                  </a:txBody>
                  <a:tcPr marL="50800" marR="50800" marT="50800" marB="50800" anchor="ctr" anchorCtr="0" horzOverflow="overflow">
                    <a:solidFill>
                      <a:srgbClr val="FFF6A3"/>
                    </a:solidFill>
                  </a:tcPr>
                </a:tc>
                <a:tc>
                  <a:txBody>
                    <a:bodyPr/>
                    <a:lstStyle/>
                    <a:p>
                      <a:pPr lvl="0" defTabSz="914400"/>
                      <a:r>
                        <a:rPr sz="1700">
                          <a:solidFill>
                            <a:srgbClr val="53585F"/>
                          </a:solidFill>
                          <a:latin typeface="Helvetica Condensed Medium"/>
                          <a:ea typeface="Helvetica Condensed Medium"/>
                          <a:cs typeface="Helvetica Condensed Medium"/>
                          <a:sym typeface="Helvetica Condensed Medium"/>
                        </a:rPr>
                        <a:t>Christ’s explanation of history makes it full of meaning. p.69</a:t>
                      </a:r>
                    </a:p>
                  </a:txBody>
                  <a:tcPr marL="50800" marR="50800" marT="50800" marB="50800" anchor="ctr" anchorCtr="0" horzOverflow="overflow">
                    <a:lnR w="6350">
                      <a:solidFill>
                        <a:srgbClr val="000000"/>
                      </a:solidFill>
                      <a:miter lim="400000"/>
                    </a:lnR>
                    <a:solidFill>
                      <a:srgbClr val="FFF6A3"/>
                    </a:solidFill>
                  </a:tcPr>
                </a:tc>
              </a:tr>
              <a:tr h="1012393">
                <a:tc>
                  <a:txBody>
                    <a:bodyPr/>
                    <a:lstStyle/>
                    <a:p>
                      <a:pPr lvl="0" defTabSz="914400"/>
                      <a:r>
                        <a:rPr b="1" sz="2800">
                          <a:solidFill>
                            <a:srgbClr val="FFFFFF"/>
                          </a:solidFill>
                          <a:latin typeface="Helvetica"/>
                          <a:ea typeface="Helvetica"/>
                          <a:cs typeface="Helvetica"/>
                          <a:sym typeface="Helvetica"/>
                        </a:rPr>
                        <a:t>3</a:t>
                      </a:r>
                    </a:p>
                  </a:txBody>
                  <a:tcPr marL="50800" marR="50800" marT="50800" marB="50800" anchor="ctr" anchorCtr="0" horzOverflow="overflow">
                    <a:lnL w="6350">
                      <a:solidFill>
                        <a:srgbClr val="000000"/>
                      </a:solidFill>
                      <a:miter lim="400000"/>
                    </a:lnL>
                    <a:solidFill>
                      <a:srgbClr val="398CCE"/>
                    </a:solidFill>
                  </a:tcPr>
                </a:tc>
                <a:tc>
                  <a:txBody>
                    <a:bodyPr/>
                    <a:lstStyle/>
                    <a:p>
                      <a:pPr lvl="0" defTabSz="914400"/>
                      <a:r>
                        <a:rPr b="1">
                          <a:latin typeface="Copperplate"/>
                          <a:ea typeface="Copperplate"/>
                          <a:cs typeface="Copperplate"/>
                          <a:sym typeface="Copperplate"/>
                        </a:rPr>
                        <a:t>8:2-11:18</a:t>
                      </a:r>
                      <a:endParaRPr b="1">
                        <a:latin typeface="Copperplate"/>
                        <a:ea typeface="Copperplate"/>
                        <a:cs typeface="Copperplate"/>
                        <a:sym typeface="Copperplate"/>
                      </a:endParaRPr>
                    </a:p>
                    <a:p>
                      <a:pPr lvl="0" defTabSz="914400"/>
                      <a:r>
                        <a:rPr b="1">
                          <a:solidFill>
                            <a:srgbClr val="53585F"/>
                          </a:solidFill>
                          <a:latin typeface="Copperplate"/>
                          <a:ea typeface="Copperplate"/>
                          <a:cs typeface="Copperplate"/>
                          <a:sym typeface="Copperplate"/>
                        </a:rPr>
                        <a:t>Warnings for World</a:t>
                      </a:r>
                    </a:p>
                  </a:txBody>
                  <a:tcPr marL="50800" marR="50800" marT="50800" marB="50800" anchor="ctr" anchorCtr="0" horzOverflow="overflow">
                    <a:lnT w="12700">
                      <a:solidFill>
                        <a:srgbClr val="3797C6"/>
                      </a:solidFill>
                      <a:miter lim="400000"/>
                    </a:lnT>
                    <a:lnB w="12700">
                      <a:solidFill>
                        <a:srgbClr val="3797C6"/>
                      </a:solidFill>
                      <a:miter lim="400000"/>
                    </a:lnB>
                    <a:solidFill>
                      <a:srgbClr val="C6E8F9"/>
                    </a:solidFill>
                  </a:tcPr>
                </a:tc>
                <a:tc>
                  <a:txBody>
                    <a:bodyPr/>
                    <a:lstStyle/>
                    <a:p>
                      <a:pPr lvl="0" defTabSz="914400">
                        <a:defRPr sz="2000"/>
                      </a:pPr>
                    </a:p>
                  </a:txBody>
                  <a:tcPr marL="50800" marR="50800" marT="50800" marB="50800" anchor="ctr" anchorCtr="0" horzOverflow="overflow"/>
                </a:tc>
                <a:tc>
                  <a:txBody>
                    <a:bodyPr/>
                    <a:lstStyle/>
                    <a:p>
                      <a:pPr lvl="0" defTabSz="914400">
                        <a:defRPr sz="2000"/>
                      </a:pPr>
                    </a:p>
                  </a:txBody>
                  <a:tcPr marL="50800" marR="50800" marT="50800" marB="50800" anchor="ctr" anchorCtr="0" horzOverflow="overflow"/>
                </a:tc>
                <a:tc>
                  <a:txBody>
                    <a:bodyPr/>
                    <a:lstStyle/>
                    <a:p>
                      <a:pPr lvl="0" defTabSz="914400">
                        <a:defRPr sz="2000"/>
                      </a:pPr>
                    </a:p>
                  </a:txBody>
                  <a:tcPr marL="50800" marR="50800" marT="50800" marB="50800" anchor="ctr" anchorCtr="0" horzOverflow="overflow"/>
                </a:tc>
                <a:tc>
                  <a:txBody>
                    <a:bodyPr/>
                    <a:lstStyle/>
                    <a:p>
                      <a:pPr lvl="0" defTabSz="914400">
                        <a:defRPr sz="1700">
                          <a:solidFill>
                            <a:srgbClr val="53585F"/>
                          </a:solidFill>
                          <a:latin typeface="Helvetica Condensed Medium"/>
                          <a:ea typeface="Helvetica Condensed Medium"/>
                          <a:cs typeface="Helvetica Condensed Medium"/>
                          <a:sym typeface="Helvetica Condensed Medium"/>
                        </a:defRPr>
                      </a:pPr>
                    </a:p>
                  </a:txBody>
                  <a:tcPr marL="50800" marR="50800" marT="50800" marB="50800" anchor="ctr" anchorCtr="0" horzOverflow="overflow"/>
                </a:tc>
                <a:tc>
                  <a:txBody>
                    <a:bodyPr/>
                    <a:lstStyle/>
                    <a:p>
                      <a:pPr lvl="0" defTabSz="914400">
                        <a:defRPr sz="1700">
                          <a:solidFill>
                            <a:srgbClr val="53585F"/>
                          </a:solidFill>
                          <a:latin typeface="Helvetica Condensed Medium"/>
                          <a:ea typeface="Helvetica Condensed Medium"/>
                          <a:cs typeface="Helvetica Condensed Medium"/>
                          <a:sym typeface="Helvetica Condensed Medium"/>
                        </a:defRPr>
                      </a:pPr>
                    </a:p>
                  </a:txBody>
                  <a:tcPr marL="50800" marR="50800" marT="50800" marB="50800" anchor="ctr" anchorCtr="0" horzOverflow="overflow">
                    <a:lnR w="6350">
                      <a:solidFill>
                        <a:srgbClr val="000000"/>
                      </a:solidFill>
                      <a:miter lim="400000"/>
                    </a:lnR>
                  </a:tcPr>
                </a:tc>
              </a:tr>
              <a:tr h="1012393">
                <a:tc>
                  <a:txBody>
                    <a:bodyPr/>
                    <a:lstStyle/>
                    <a:p>
                      <a:pPr lvl="0" defTabSz="914400"/>
                      <a:r>
                        <a:rPr b="1" sz="2800">
                          <a:solidFill>
                            <a:srgbClr val="FFFFFF"/>
                          </a:solidFill>
                          <a:latin typeface="Helvetica"/>
                          <a:ea typeface="Helvetica"/>
                          <a:cs typeface="Helvetica"/>
                          <a:sym typeface="Helvetica"/>
                        </a:rPr>
                        <a:t>4</a:t>
                      </a:r>
                    </a:p>
                  </a:txBody>
                  <a:tcPr marL="50800" marR="50800" marT="50800" marB="50800" anchor="ctr" anchorCtr="0" horzOverflow="overflow">
                    <a:lnL w="6350">
                      <a:solidFill>
                        <a:srgbClr val="000000"/>
                      </a:solidFill>
                      <a:miter lim="400000"/>
                    </a:lnL>
                    <a:solidFill>
                      <a:srgbClr val="398CCE"/>
                    </a:solidFill>
                  </a:tcPr>
                </a:tc>
                <a:tc>
                  <a:txBody>
                    <a:bodyPr/>
                    <a:lstStyle/>
                    <a:p>
                      <a:pPr lvl="0" defTabSz="914400"/>
                      <a:r>
                        <a:rPr b="1">
                          <a:latin typeface="Copperplate"/>
                          <a:ea typeface="Copperplate"/>
                          <a:cs typeface="Copperplate"/>
                          <a:sym typeface="Copperplate"/>
                        </a:rPr>
                        <a:t>11:19-15:4</a:t>
                      </a:r>
                      <a:endParaRPr b="1">
                        <a:latin typeface="Copperplate"/>
                        <a:ea typeface="Copperplate"/>
                        <a:cs typeface="Copperplate"/>
                        <a:sym typeface="Copperplate"/>
                      </a:endParaRPr>
                    </a:p>
                    <a:p>
                      <a:pPr lvl="0" defTabSz="914400"/>
                      <a:r>
                        <a:rPr b="1">
                          <a:solidFill>
                            <a:srgbClr val="53585F"/>
                          </a:solidFill>
                          <a:latin typeface="Copperplate"/>
                          <a:ea typeface="Copperplate"/>
                          <a:cs typeface="Copperplate"/>
                          <a:sym typeface="Copperplate"/>
                        </a:rPr>
                        <a:t>Drama of History</a:t>
                      </a:r>
                    </a:p>
                  </a:txBody>
                  <a:tcPr marL="50800" marR="50800" marT="50800" marB="50800" anchor="ctr" anchorCtr="0" horzOverflow="overflow">
                    <a:lnT w="12700">
                      <a:solidFill>
                        <a:srgbClr val="3797C6"/>
                      </a:solidFill>
                      <a:miter lim="400000"/>
                    </a:lnT>
                    <a:lnB w="12700">
                      <a:solidFill>
                        <a:srgbClr val="3797C6"/>
                      </a:solidFill>
                      <a:miter lim="400000"/>
                    </a:lnB>
                    <a:solidFill>
                      <a:srgbClr val="C6E8F9"/>
                    </a:solidFill>
                  </a:tcPr>
                </a:tc>
                <a:tc>
                  <a:txBody>
                    <a:bodyPr/>
                    <a:lstStyle/>
                    <a:p>
                      <a:pPr lvl="0" defTabSz="914400">
                        <a:defRPr sz="2000"/>
                      </a:pPr>
                    </a:p>
                  </a:txBody>
                  <a:tcPr marL="50800" marR="50800" marT="50800" marB="50800" anchor="ctr" anchorCtr="0" horzOverflow="overflow"/>
                </a:tc>
                <a:tc>
                  <a:txBody>
                    <a:bodyPr/>
                    <a:lstStyle/>
                    <a:p>
                      <a:pPr lvl="0" defTabSz="914400">
                        <a:defRPr sz="2000"/>
                      </a:pPr>
                    </a:p>
                  </a:txBody>
                  <a:tcPr marL="50800" marR="50800" marT="50800" marB="50800" anchor="ctr" anchorCtr="0" horzOverflow="overflow"/>
                </a:tc>
                <a:tc>
                  <a:txBody>
                    <a:bodyPr/>
                    <a:lstStyle/>
                    <a:p>
                      <a:pPr lvl="0" defTabSz="914400">
                        <a:defRPr sz="2000"/>
                      </a:pPr>
                    </a:p>
                  </a:txBody>
                  <a:tcPr marL="50800" marR="50800" marT="50800" marB="50800" anchor="ctr" anchorCtr="0" horzOverflow="overflow"/>
                </a:tc>
                <a:tc>
                  <a:txBody>
                    <a:bodyPr/>
                    <a:lstStyle/>
                    <a:p>
                      <a:pPr lvl="0" defTabSz="914400">
                        <a:defRPr sz="1700">
                          <a:solidFill>
                            <a:srgbClr val="53585F"/>
                          </a:solidFill>
                          <a:latin typeface="Helvetica Condensed Medium"/>
                          <a:ea typeface="Helvetica Condensed Medium"/>
                          <a:cs typeface="Helvetica Condensed Medium"/>
                          <a:sym typeface="Helvetica Condensed Medium"/>
                        </a:defRPr>
                      </a:pPr>
                    </a:p>
                  </a:txBody>
                  <a:tcPr marL="50800" marR="50800" marT="50800" marB="50800" anchor="ctr" anchorCtr="0" horzOverflow="overflow"/>
                </a:tc>
                <a:tc>
                  <a:txBody>
                    <a:bodyPr/>
                    <a:lstStyle/>
                    <a:p>
                      <a:pPr lvl="0" defTabSz="914400">
                        <a:defRPr sz="1700">
                          <a:solidFill>
                            <a:srgbClr val="53585F"/>
                          </a:solidFill>
                          <a:latin typeface="Helvetica Condensed Medium"/>
                          <a:ea typeface="Helvetica Condensed Medium"/>
                          <a:cs typeface="Helvetica Condensed Medium"/>
                          <a:sym typeface="Helvetica Condensed Medium"/>
                        </a:defRPr>
                      </a:pPr>
                    </a:p>
                  </a:txBody>
                  <a:tcPr marL="50800" marR="50800" marT="50800" marB="50800" anchor="ctr" anchorCtr="0" horzOverflow="overflow">
                    <a:lnR w="6350">
                      <a:solidFill>
                        <a:srgbClr val="000000"/>
                      </a:solidFill>
                      <a:miter lim="400000"/>
                    </a:lnR>
                  </a:tcPr>
                </a:tc>
              </a:tr>
              <a:tr h="1012393">
                <a:tc>
                  <a:txBody>
                    <a:bodyPr/>
                    <a:lstStyle/>
                    <a:p>
                      <a:pPr lvl="0" defTabSz="914400"/>
                      <a:r>
                        <a:rPr b="1" sz="2800">
                          <a:solidFill>
                            <a:srgbClr val="FFFFFF"/>
                          </a:solidFill>
                          <a:latin typeface="Helvetica"/>
                          <a:ea typeface="Helvetica"/>
                          <a:cs typeface="Helvetica"/>
                          <a:sym typeface="Helvetica"/>
                        </a:rPr>
                        <a:t>5</a:t>
                      </a:r>
                    </a:p>
                  </a:txBody>
                  <a:tcPr marL="50800" marR="50800" marT="50800" marB="50800" anchor="ctr" anchorCtr="0" horzOverflow="overflow">
                    <a:lnL w="6350">
                      <a:solidFill>
                        <a:srgbClr val="000000"/>
                      </a:solidFill>
                      <a:miter lim="400000"/>
                    </a:lnL>
                    <a:solidFill>
                      <a:srgbClr val="398CCE"/>
                    </a:solidFill>
                  </a:tcPr>
                </a:tc>
                <a:tc>
                  <a:txBody>
                    <a:bodyPr/>
                    <a:lstStyle/>
                    <a:p>
                      <a:pPr lvl="0" defTabSz="914400"/>
                      <a:r>
                        <a:rPr b="1">
                          <a:latin typeface="Copperplate"/>
                          <a:ea typeface="Copperplate"/>
                          <a:cs typeface="Copperplate"/>
                          <a:sym typeface="Copperplate"/>
                        </a:rPr>
                        <a:t>15:5-16:21</a:t>
                      </a:r>
                      <a:endParaRPr b="1">
                        <a:latin typeface="Copperplate"/>
                        <a:ea typeface="Copperplate"/>
                        <a:cs typeface="Copperplate"/>
                        <a:sym typeface="Copperplate"/>
                      </a:endParaRPr>
                    </a:p>
                    <a:p>
                      <a:pPr lvl="0" defTabSz="914400"/>
                      <a:r>
                        <a:rPr b="1" spc="-90">
                          <a:solidFill>
                            <a:srgbClr val="53585F"/>
                          </a:solidFill>
                          <a:latin typeface="Copperplate"/>
                          <a:ea typeface="Copperplate"/>
                          <a:cs typeface="Copperplate"/>
                          <a:sym typeface="Copperplate"/>
                        </a:rPr>
                        <a:t>Punishment</a:t>
                      </a:r>
                      <a:r>
                        <a:rPr b="1">
                          <a:solidFill>
                            <a:srgbClr val="53585F"/>
                          </a:solidFill>
                          <a:latin typeface="Copperplate"/>
                          <a:ea typeface="Copperplate"/>
                          <a:cs typeface="Copperplate"/>
                          <a:sym typeface="Copperplate"/>
                        </a:rPr>
                        <a:t> for World</a:t>
                      </a:r>
                    </a:p>
                  </a:txBody>
                  <a:tcPr marL="50800" marR="50800" marT="50800" marB="50800" anchor="ctr" anchorCtr="0" horzOverflow="overflow">
                    <a:lnT w="12700">
                      <a:solidFill>
                        <a:srgbClr val="3797C6"/>
                      </a:solidFill>
                      <a:miter lim="400000"/>
                    </a:lnT>
                    <a:lnB w="6350">
                      <a:solidFill>
                        <a:srgbClr val="53585F"/>
                      </a:solidFill>
                      <a:miter lim="400000"/>
                    </a:lnB>
                    <a:solidFill>
                      <a:srgbClr val="C6E8F9"/>
                    </a:solidFill>
                  </a:tcPr>
                </a:tc>
                <a:tc>
                  <a:txBody>
                    <a:bodyPr/>
                    <a:lstStyle/>
                    <a:p>
                      <a:pPr lvl="0" defTabSz="914400">
                        <a:defRPr sz="2000"/>
                      </a:pPr>
                    </a:p>
                  </a:txBody>
                  <a:tcPr marL="50800" marR="50800" marT="50800" marB="50800" anchor="ctr" anchorCtr="0" horzOverflow="overflow"/>
                </a:tc>
                <a:tc>
                  <a:txBody>
                    <a:bodyPr/>
                    <a:lstStyle/>
                    <a:p>
                      <a:pPr lvl="0" defTabSz="914400">
                        <a:defRPr sz="2000"/>
                      </a:pPr>
                    </a:p>
                  </a:txBody>
                  <a:tcPr marL="50800" marR="50800" marT="50800" marB="50800" anchor="ctr" anchorCtr="0" horzOverflow="overflow"/>
                </a:tc>
                <a:tc>
                  <a:txBody>
                    <a:bodyPr/>
                    <a:lstStyle/>
                    <a:p>
                      <a:pPr lvl="0" defTabSz="914400">
                        <a:defRPr sz="2000"/>
                      </a:pPr>
                    </a:p>
                  </a:txBody>
                  <a:tcPr marL="50800" marR="50800" marT="50800" marB="50800" anchor="ctr" anchorCtr="0" horzOverflow="overflow"/>
                </a:tc>
                <a:tc>
                  <a:txBody>
                    <a:bodyPr/>
                    <a:lstStyle/>
                    <a:p>
                      <a:pPr lvl="0" defTabSz="914400">
                        <a:defRPr sz="1700">
                          <a:solidFill>
                            <a:srgbClr val="53585F"/>
                          </a:solidFill>
                          <a:latin typeface="Helvetica Condensed Medium"/>
                          <a:ea typeface="Helvetica Condensed Medium"/>
                          <a:cs typeface="Helvetica Condensed Medium"/>
                          <a:sym typeface="Helvetica Condensed Medium"/>
                        </a:defRPr>
                      </a:pPr>
                    </a:p>
                  </a:txBody>
                  <a:tcPr marL="50800" marR="50800" marT="50800" marB="50800" anchor="ctr" anchorCtr="0" horzOverflow="overflow"/>
                </a:tc>
                <a:tc>
                  <a:txBody>
                    <a:bodyPr/>
                    <a:lstStyle/>
                    <a:p>
                      <a:pPr lvl="0" defTabSz="914400">
                        <a:defRPr sz="1700">
                          <a:solidFill>
                            <a:srgbClr val="53585F"/>
                          </a:solidFill>
                          <a:latin typeface="Helvetica Condensed Medium"/>
                          <a:ea typeface="Helvetica Condensed Medium"/>
                          <a:cs typeface="Helvetica Condensed Medium"/>
                          <a:sym typeface="Helvetica Condensed Medium"/>
                        </a:defRPr>
                      </a:pPr>
                    </a:p>
                  </a:txBody>
                  <a:tcPr marL="50800" marR="50800" marT="50800" marB="50800" anchor="ctr" anchorCtr="0" horzOverflow="overflow">
                    <a:lnR w="6350">
                      <a:solidFill>
                        <a:srgbClr val="000000"/>
                      </a:solidFill>
                      <a:miter lim="400000"/>
                    </a:lnR>
                  </a:tcPr>
                </a:tc>
              </a:tr>
              <a:tr h="1012393">
                <a:tc>
                  <a:txBody>
                    <a:bodyPr/>
                    <a:lstStyle/>
                    <a:p>
                      <a:pPr lvl="0" defTabSz="914400"/>
                      <a:r>
                        <a:rPr b="1" sz="2800">
                          <a:solidFill>
                            <a:srgbClr val="FFFFFF"/>
                          </a:solidFill>
                          <a:latin typeface="Helvetica"/>
                          <a:ea typeface="Helvetica"/>
                          <a:cs typeface="Helvetica"/>
                          <a:sym typeface="Helvetica"/>
                        </a:rPr>
                        <a:t>6</a:t>
                      </a:r>
                    </a:p>
                  </a:txBody>
                  <a:tcPr marL="50800" marR="50800" marT="50800" marB="50800" anchor="ctr" anchorCtr="0" horzOverflow="overflow">
                    <a:lnL w="6350">
                      <a:solidFill>
                        <a:srgbClr val="000000"/>
                      </a:solidFill>
                      <a:miter lim="400000"/>
                    </a:lnL>
                    <a:lnR w="6350">
                      <a:solidFill>
                        <a:srgbClr val="53585F"/>
                      </a:solidFill>
                      <a:miter lim="400000"/>
                    </a:lnR>
                    <a:solidFill>
                      <a:srgbClr val="398CCE"/>
                    </a:solidFill>
                  </a:tcPr>
                </a:tc>
                <a:tc>
                  <a:txBody>
                    <a:bodyPr/>
                    <a:lstStyle/>
                    <a:p>
                      <a:pPr lvl="0" defTabSz="914400"/>
                      <a:r>
                        <a:rPr b="1">
                          <a:latin typeface="Copperplate"/>
                          <a:ea typeface="Copperplate"/>
                          <a:cs typeface="Copperplate"/>
                          <a:sym typeface="Copperplate"/>
                        </a:rPr>
                        <a:t>17:1-19:10</a:t>
                      </a:r>
                      <a:endParaRPr b="1">
                        <a:latin typeface="Copperplate"/>
                        <a:ea typeface="Copperplate"/>
                        <a:cs typeface="Copperplate"/>
                        <a:sym typeface="Copperplate"/>
                      </a:endParaRPr>
                    </a:p>
                    <a:p>
                      <a:pPr lvl="0" defTabSz="914400"/>
                      <a:r>
                        <a:rPr b="1">
                          <a:solidFill>
                            <a:srgbClr val="53585F"/>
                          </a:solidFill>
                          <a:latin typeface="Copperplate"/>
                          <a:ea typeface="Copperplate"/>
                          <a:cs typeface="Copperplate"/>
                          <a:sym typeface="Copperplate"/>
                        </a:rPr>
                        <a:t>Babylon the Whore</a:t>
                      </a:r>
                    </a:p>
                  </a:txBody>
                  <a:tcPr marL="50800" marR="50800" marT="50800" marB="50800" anchor="ctr" anchorCtr="0" horzOverflow="overflow">
                    <a:lnL w="6350">
                      <a:solidFill>
                        <a:srgbClr val="53585F"/>
                      </a:solidFill>
                      <a:miter lim="400000"/>
                    </a:lnL>
                    <a:lnR w="6350">
                      <a:solidFill>
                        <a:srgbClr val="53585F"/>
                      </a:solidFill>
                      <a:miter lim="400000"/>
                    </a:lnR>
                    <a:lnT w="6350">
                      <a:solidFill>
                        <a:srgbClr val="53585F"/>
                      </a:solidFill>
                      <a:miter lim="400000"/>
                    </a:lnT>
                    <a:lnB w="6350">
                      <a:solidFill>
                        <a:srgbClr val="53585F"/>
                      </a:solidFill>
                      <a:miter lim="400000"/>
                    </a:lnB>
                    <a:solidFill>
                      <a:srgbClr val="C6E8F9"/>
                    </a:solidFill>
                  </a:tcPr>
                </a:tc>
                <a:tc>
                  <a:txBody>
                    <a:bodyPr/>
                    <a:lstStyle/>
                    <a:p>
                      <a:pPr lvl="0" defTabSz="914400">
                        <a:defRPr sz="2000"/>
                      </a:pPr>
                    </a:p>
                  </a:txBody>
                  <a:tcPr marL="50800" marR="50800" marT="50800" marB="50800" anchor="ctr" anchorCtr="0" horzOverflow="overflow">
                    <a:lnL w="6350">
                      <a:solidFill>
                        <a:srgbClr val="53585F"/>
                      </a:solidFill>
                      <a:miter lim="400000"/>
                    </a:lnL>
                  </a:tcPr>
                </a:tc>
                <a:tc>
                  <a:txBody>
                    <a:bodyPr/>
                    <a:lstStyle/>
                    <a:p>
                      <a:pPr lvl="0" defTabSz="914400">
                        <a:defRPr sz="2000"/>
                      </a:pPr>
                    </a:p>
                  </a:txBody>
                  <a:tcPr marL="50800" marR="50800" marT="50800" marB="50800" anchor="ctr" anchorCtr="0" horzOverflow="overflow"/>
                </a:tc>
                <a:tc>
                  <a:txBody>
                    <a:bodyPr/>
                    <a:lstStyle/>
                    <a:p>
                      <a:pPr lvl="0" defTabSz="914400">
                        <a:defRPr sz="2000"/>
                      </a:pPr>
                    </a:p>
                  </a:txBody>
                  <a:tcPr marL="50800" marR="50800" marT="50800" marB="50800" anchor="ctr" anchorCtr="0" horzOverflow="overflow"/>
                </a:tc>
                <a:tc>
                  <a:txBody>
                    <a:bodyPr/>
                    <a:lstStyle/>
                    <a:p>
                      <a:pPr lvl="0" defTabSz="914400">
                        <a:defRPr sz="1700">
                          <a:solidFill>
                            <a:srgbClr val="53585F"/>
                          </a:solidFill>
                          <a:latin typeface="Helvetica Condensed Medium"/>
                          <a:ea typeface="Helvetica Condensed Medium"/>
                          <a:cs typeface="Helvetica Condensed Medium"/>
                          <a:sym typeface="Helvetica Condensed Medium"/>
                        </a:defRPr>
                      </a:pPr>
                    </a:p>
                  </a:txBody>
                  <a:tcPr marL="50800" marR="50800" marT="50800" marB="50800" anchor="ctr" anchorCtr="0" horzOverflow="overflow"/>
                </a:tc>
                <a:tc>
                  <a:txBody>
                    <a:bodyPr/>
                    <a:lstStyle/>
                    <a:p>
                      <a:pPr lvl="0" defTabSz="914400">
                        <a:defRPr sz="1700">
                          <a:solidFill>
                            <a:srgbClr val="53585F"/>
                          </a:solidFill>
                          <a:latin typeface="Helvetica Condensed Medium"/>
                          <a:ea typeface="Helvetica Condensed Medium"/>
                          <a:cs typeface="Helvetica Condensed Medium"/>
                          <a:sym typeface="Helvetica Condensed Medium"/>
                        </a:defRPr>
                      </a:pPr>
                    </a:p>
                  </a:txBody>
                  <a:tcPr marL="50800" marR="50800" marT="50800" marB="50800" anchor="ctr" anchorCtr="0" horzOverflow="overflow">
                    <a:lnR w="6350">
                      <a:solidFill>
                        <a:srgbClr val="000000"/>
                      </a:solidFill>
                      <a:miter lim="400000"/>
                    </a:lnR>
                  </a:tcPr>
                </a:tc>
              </a:tr>
              <a:tr h="1012393">
                <a:tc>
                  <a:txBody>
                    <a:bodyPr/>
                    <a:lstStyle/>
                    <a:p>
                      <a:pPr lvl="0" defTabSz="914400"/>
                      <a:r>
                        <a:rPr b="1" sz="2800">
                          <a:solidFill>
                            <a:srgbClr val="FFFFFF"/>
                          </a:solidFill>
                          <a:latin typeface="Helvetica"/>
                          <a:ea typeface="Helvetica"/>
                          <a:cs typeface="Helvetica"/>
                          <a:sym typeface="Helvetica"/>
                        </a:rPr>
                        <a:t>7</a:t>
                      </a:r>
                    </a:p>
                  </a:txBody>
                  <a:tcPr marL="50800" marR="50800" marT="50800" marB="50800" anchor="ctr" anchorCtr="0" horzOverflow="overflow">
                    <a:lnL w="6350">
                      <a:solidFill>
                        <a:srgbClr val="000000"/>
                      </a:solidFill>
                      <a:miter lim="400000"/>
                    </a:lnL>
                    <a:solidFill>
                      <a:srgbClr val="398CCE"/>
                    </a:solidFill>
                  </a:tcPr>
                </a:tc>
                <a:tc>
                  <a:txBody>
                    <a:bodyPr/>
                    <a:lstStyle/>
                    <a:p>
                      <a:pPr lvl="0" defTabSz="914400"/>
                      <a:r>
                        <a:rPr b="1">
                          <a:latin typeface="Copperplate"/>
                          <a:ea typeface="Copperplate"/>
                          <a:cs typeface="Copperplate"/>
                          <a:sym typeface="Copperplate"/>
                        </a:rPr>
                        <a:t>19:11-21:8</a:t>
                      </a:r>
                      <a:endParaRPr b="1">
                        <a:latin typeface="Copperplate"/>
                        <a:ea typeface="Copperplate"/>
                        <a:cs typeface="Copperplate"/>
                        <a:sym typeface="Copperplate"/>
                      </a:endParaRPr>
                    </a:p>
                    <a:p>
                      <a:pPr lvl="0" defTabSz="914400"/>
                      <a:r>
                        <a:rPr b="1">
                          <a:solidFill>
                            <a:srgbClr val="53585F"/>
                          </a:solidFill>
                          <a:latin typeface="Copperplate"/>
                          <a:ea typeface="Copperplate"/>
                          <a:cs typeface="Copperplate"/>
                          <a:sym typeface="Copperplate"/>
                        </a:rPr>
                        <a:t>Drama Behind History</a:t>
                      </a:r>
                    </a:p>
                  </a:txBody>
                  <a:tcPr marL="50800" marR="50800" marT="50800" marB="50800" anchor="ctr" anchorCtr="0" horzOverflow="overflow">
                    <a:lnT w="6350">
                      <a:solidFill>
                        <a:srgbClr val="53585F"/>
                      </a:solidFill>
                      <a:miter lim="400000"/>
                    </a:lnT>
                    <a:lnB w="12700">
                      <a:solidFill>
                        <a:srgbClr val="3797C6"/>
                      </a:solidFill>
                      <a:miter lim="400000"/>
                    </a:lnB>
                    <a:solidFill>
                      <a:srgbClr val="C6E8F9"/>
                    </a:solidFill>
                  </a:tcPr>
                </a:tc>
                <a:tc>
                  <a:txBody>
                    <a:bodyPr/>
                    <a:lstStyle/>
                    <a:p>
                      <a:pPr lvl="0" defTabSz="914400">
                        <a:defRPr sz="2000"/>
                      </a:pPr>
                    </a:p>
                  </a:txBody>
                  <a:tcPr marL="50800" marR="50800" marT="50800" marB="50800" anchor="ctr" anchorCtr="0" horzOverflow="overflow"/>
                </a:tc>
                <a:tc>
                  <a:txBody>
                    <a:bodyPr/>
                    <a:lstStyle/>
                    <a:p>
                      <a:pPr lvl="0" defTabSz="914400">
                        <a:defRPr sz="2000"/>
                      </a:pPr>
                    </a:p>
                  </a:txBody>
                  <a:tcPr marL="50800" marR="50800" marT="50800" marB="50800" anchor="ctr" anchorCtr="0" horzOverflow="overflow"/>
                </a:tc>
                <a:tc>
                  <a:txBody>
                    <a:bodyPr/>
                    <a:lstStyle/>
                    <a:p>
                      <a:pPr lvl="0" defTabSz="914400">
                        <a:defRPr sz="2000"/>
                      </a:pPr>
                    </a:p>
                  </a:txBody>
                  <a:tcPr marL="50800" marR="50800" marT="50800" marB="50800" anchor="ctr" anchorCtr="0" horzOverflow="overflow"/>
                </a:tc>
                <a:tc>
                  <a:txBody>
                    <a:bodyPr/>
                    <a:lstStyle/>
                    <a:p>
                      <a:pPr lvl="0" defTabSz="914400">
                        <a:defRPr sz="1700">
                          <a:solidFill>
                            <a:srgbClr val="53585F"/>
                          </a:solidFill>
                          <a:latin typeface="Helvetica Condensed Medium"/>
                          <a:ea typeface="Helvetica Condensed Medium"/>
                          <a:cs typeface="Helvetica Condensed Medium"/>
                          <a:sym typeface="Helvetica Condensed Medium"/>
                        </a:defRPr>
                      </a:pPr>
                    </a:p>
                  </a:txBody>
                  <a:tcPr marL="50800" marR="50800" marT="50800" marB="50800" anchor="ctr" anchorCtr="0" horzOverflow="overflow"/>
                </a:tc>
                <a:tc>
                  <a:txBody>
                    <a:bodyPr/>
                    <a:lstStyle/>
                    <a:p>
                      <a:pPr lvl="0" defTabSz="914400">
                        <a:defRPr sz="1700">
                          <a:solidFill>
                            <a:srgbClr val="53585F"/>
                          </a:solidFill>
                          <a:latin typeface="Helvetica Condensed Medium"/>
                          <a:ea typeface="Helvetica Condensed Medium"/>
                          <a:cs typeface="Helvetica Condensed Medium"/>
                          <a:sym typeface="Helvetica Condensed Medium"/>
                        </a:defRPr>
                      </a:pPr>
                    </a:p>
                  </a:txBody>
                  <a:tcPr marL="50800" marR="50800" marT="50800" marB="50800" anchor="ctr" anchorCtr="0" horzOverflow="overflow">
                    <a:lnR w="6350">
                      <a:solidFill>
                        <a:srgbClr val="000000"/>
                      </a:solidFill>
                      <a:miter lim="400000"/>
                    </a:lnR>
                  </a:tcPr>
                </a:tc>
              </a:tr>
              <a:tr h="1012393">
                <a:tc>
                  <a:txBody>
                    <a:bodyPr/>
                    <a:lstStyle/>
                    <a:p>
                      <a:pPr lvl="0" defTabSz="914400"/>
                      <a:r>
                        <a:rPr b="1" sz="2800">
                          <a:solidFill>
                            <a:srgbClr val="FFFFFF"/>
                          </a:solidFill>
                          <a:latin typeface="Helvetica"/>
                          <a:ea typeface="Helvetica"/>
                          <a:cs typeface="Helvetica"/>
                          <a:sym typeface="Helvetica"/>
                        </a:rPr>
                        <a:t>8</a:t>
                      </a:r>
                    </a:p>
                  </a:txBody>
                  <a:tcPr marL="50800" marR="50800" marT="50800" marB="50800" anchor="ctr" anchorCtr="0" horzOverflow="overflow">
                    <a:lnL w="6350">
                      <a:solidFill>
                        <a:srgbClr val="000000"/>
                      </a:solidFill>
                      <a:miter lim="400000"/>
                    </a:lnL>
                    <a:lnB w="6350">
                      <a:solidFill>
                        <a:srgbClr val="000000"/>
                      </a:solidFill>
                      <a:miter lim="400000"/>
                    </a:lnB>
                    <a:solidFill>
                      <a:srgbClr val="398CCE"/>
                    </a:solidFill>
                  </a:tcPr>
                </a:tc>
                <a:tc>
                  <a:txBody>
                    <a:bodyPr/>
                    <a:lstStyle/>
                    <a:p>
                      <a:pPr lvl="0" defTabSz="914400"/>
                      <a:r>
                        <a:rPr b="1">
                          <a:latin typeface="Copperplate"/>
                          <a:ea typeface="Copperplate"/>
                          <a:cs typeface="Copperplate"/>
                          <a:sym typeface="Copperplate"/>
                        </a:rPr>
                        <a:t>21:9-22:19</a:t>
                      </a:r>
                      <a:endParaRPr b="1">
                        <a:latin typeface="Copperplate"/>
                        <a:ea typeface="Copperplate"/>
                        <a:cs typeface="Copperplate"/>
                        <a:sym typeface="Copperplate"/>
                      </a:endParaRPr>
                    </a:p>
                    <a:p>
                      <a:pPr lvl="0" defTabSz="914400"/>
                      <a:r>
                        <a:rPr b="1">
                          <a:solidFill>
                            <a:srgbClr val="53585F"/>
                          </a:solidFill>
                          <a:latin typeface="Copperplate"/>
                          <a:ea typeface="Copperplate"/>
                          <a:cs typeface="Copperplate"/>
                          <a:sym typeface="Copperplate"/>
                        </a:rPr>
                        <a:t>Jerusalem the Bride</a:t>
                      </a:r>
                    </a:p>
                  </a:txBody>
                  <a:tcPr marL="50800" marR="50800" marT="50800" marB="50800" anchor="ctr" anchorCtr="0" horzOverflow="overflow">
                    <a:lnT w="12700">
                      <a:solidFill>
                        <a:srgbClr val="3797C6"/>
                      </a:solidFill>
                      <a:miter lim="400000"/>
                    </a:lnT>
                    <a:lnB w="6350">
                      <a:solidFill>
                        <a:srgbClr val="000000"/>
                      </a:solidFill>
                      <a:miter lim="400000"/>
                    </a:lnB>
                    <a:solidFill>
                      <a:srgbClr val="C6E8F9"/>
                    </a:solidFill>
                  </a:tcPr>
                </a:tc>
                <a:tc>
                  <a:txBody>
                    <a:bodyPr/>
                    <a:lstStyle/>
                    <a:p>
                      <a:pPr lvl="0" defTabSz="914400">
                        <a:defRPr sz="2000"/>
                      </a:pPr>
                    </a:p>
                  </a:txBody>
                  <a:tcPr marL="50800" marR="50800" marT="50800" marB="50800" anchor="ctr" anchorCtr="0" horzOverflow="overflow">
                    <a:lnB w="6350">
                      <a:solidFill>
                        <a:srgbClr val="000000"/>
                      </a:solidFill>
                      <a:miter lim="400000"/>
                    </a:lnB>
                  </a:tcPr>
                </a:tc>
                <a:tc>
                  <a:txBody>
                    <a:bodyPr/>
                    <a:lstStyle/>
                    <a:p>
                      <a:pPr lvl="0" defTabSz="914400">
                        <a:defRPr sz="2000"/>
                      </a:pPr>
                    </a:p>
                  </a:txBody>
                  <a:tcPr marL="50800" marR="50800" marT="50800" marB="50800" anchor="ctr" anchorCtr="0" horzOverflow="overflow">
                    <a:lnB w="6350">
                      <a:solidFill>
                        <a:srgbClr val="000000"/>
                      </a:solidFill>
                      <a:miter lim="400000"/>
                    </a:lnB>
                  </a:tcPr>
                </a:tc>
                <a:tc>
                  <a:txBody>
                    <a:bodyPr/>
                    <a:lstStyle/>
                    <a:p>
                      <a:pPr lvl="0" defTabSz="914400">
                        <a:defRPr sz="2000"/>
                      </a:pPr>
                    </a:p>
                  </a:txBody>
                  <a:tcPr marL="50800" marR="50800" marT="50800" marB="50800" anchor="ctr" anchorCtr="0" horzOverflow="overflow">
                    <a:lnB w="6350">
                      <a:solidFill>
                        <a:srgbClr val="000000"/>
                      </a:solidFill>
                      <a:miter lim="400000"/>
                    </a:lnB>
                  </a:tcPr>
                </a:tc>
                <a:tc>
                  <a:txBody>
                    <a:bodyPr/>
                    <a:lstStyle/>
                    <a:p>
                      <a:pPr lvl="0" defTabSz="914400">
                        <a:defRPr sz="1700">
                          <a:solidFill>
                            <a:srgbClr val="53585F"/>
                          </a:solidFill>
                          <a:latin typeface="Helvetica Condensed Medium"/>
                          <a:ea typeface="Helvetica Condensed Medium"/>
                          <a:cs typeface="Helvetica Condensed Medium"/>
                          <a:sym typeface="Helvetica Condensed Medium"/>
                        </a:defRPr>
                      </a:pPr>
                    </a:p>
                  </a:txBody>
                  <a:tcPr marL="50800" marR="50800" marT="50800" marB="50800" anchor="ctr" anchorCtr="0" horzOverflow="overflow">
                    <a:lnB w="6350">
                      <a:solidFill>
                        <a:srgbClr val="000000"/>
                      </a:solidFill>
                      <a:miter lim="400000"/>
                    </a:lnB>
                  </a:tcPr>
                </a:tc>
                <a:tc>
                  <a:txBody>
                    <a:bodyPr/>
                    <a:lstStyle/>
                    <a:p>
                      <a:pPr lvl="0" defTabSz="914400">
                        <a:defRPr sz="1700">
                          <a:solidFill>
                            <a:srgbClr val="53585F"/>
                          </a:solidFill>
                          <a:latin typeface="Helvetica Condensed Medium"/>
                          <a:ea typeface="Helvetica Condensed Medium"/>
                          <a:cs typeface="Helvetica Condensed Medium"/>
                          <a:sym typeface="Helvetica Condensed Medium"/>
                        </a:defRPr>
                      </a:pPr>
                    </a:p>
                  </a:txBody>
                  <a:tcPr marL="50800" marR="50800" marT="50800" marB="50800" anchor="ctr" anchorCtr="0" horzOverflow="overflow">
                    <a:lnR w="6350">
                      <a:solidFill>
                        <a:srgbClr val="000000"/>
                      </a:solidFill>
                      <a:miter lim="400000"/>
                    </a:lnR>
                    <a:lnB w="6350">
                      <a:solidFill>
                        <a:srgbClr val="000000"/>
                      </a:solidFill>
                      <a:miter lim="400000"/>
                    </a:lnB>
                  </a:tcPr>
                </a:tc>
              </a:tr>
            </a:tbl>
          </a:graphicData>
        </a:graphic>
      </p:graphicFrame>
      <p:sp>
        <p:nvSpPr>
          <p:cNvPr id="44" name="Shape 44"/>
          <p:cNvSpPr/>
          <p:nvPr>
            <p:ph type="title" idx="4294967295"/>
          </p:nvPr>
        </p:nvSpPr>
        <p:spPr>
          <a:xfrm>
            <a:off x="1420614" y="45764"/>
            <a:ext cx="11584187" cy="890837"/>
          </a:xfrm>
          <a:prstGeom prst="rect">
            <a:avLst/>
          </a:prstGeom>
        </p:spPr>
        <p:txBody>
          <a:bodyPr/>
          <a:lstStyle>
            <a:lvl1pPr algn="ctr">
              <a:defRPr sz="5000">
                <a:latin typeface="Helvetica Condensed Medium"/>
                <a:ea typeface="Helvetica Condensed Medium"/>
                <a:cs typeface="Helvetica Condensed Medium"/>
                <a:sym typeface="Helvetica Condensed Medium"/>
              </a:defRPr>
            </a:lvl1pPr>
          </a:lstStyle>
          <a:p>
            <a:pPr lvl="0">
              <a:defRPr sz="1800"/>
            </a:pPr>
            <a:r>
              <a:rPr sz="5000"/>
              <a:t>The 8 Scenes of Revelation</a:t>
            </a:r>
          </a:p>
        </p:txBody>
      </p:sp>
      <p:sp>
        <p:nvSpPr>
          <p:cNvPr id="45" name="Shape 45"/>
          <p:cNvSpPr/>
          <p:nvPr/>
        </p:nvSpPr>
        <p:spPr>
          <a:xfrm>
            <a:off x="4189379" y="4466716"/>
            <a:ext cx="7806666" cy="4499408"/>
          </a:xfrm>
          <a:prstGeom prst="rect">
            <a:avLst/>
          </a:prstGeom>
          <a:blipFill>
            <a:blip r:embed="rId2"/>
          </a:blipFill>
          <a:ln w="12700">
            <a:miter lim="400000"/>
          </a:ln>
          <a:effectLst>
            <a:outerShdw sx="100000" sy="100000" kx="0" ky="0" algn="b" rotWithShape="0" blurRad="190500" dist="8455" dir="5400000">
              <a:srgbClr val="000000"/>
            </a:outerShdw>
          </a:effectLst>
          <a:extLst>
            <a:ext uri="{C572A759-6A51-4108-AA02-DFA0A04FC94B}">
              <ma14:wrappingTextBoxFlag xmlns:ma14="http://schemas.microsoft.com/office/mac/drawingml/2011/main" val="1"/>
            </a:ext>
          </a:extLst>
        </p:spPr>
        <p:txBody>
          <a:bodyPr lIns="0" tIns="0" rIns="0" bIns="0" anchor="ctr"/>
          <a:lstStyle/>
          <a:p>
            <a:pPr lvl="0" marL="457200" indent="-228600" algn="l">
              <a:spcBef>
                <a:spcPts val="2500"/>
              </a:spcBef>
              <a:buSzPct val="100000"/>
              <a:buChar char="•"/>
              <a:defRPr sz="1800"/>
            </a:pPr>
            <a:r>
              <a:rPr sz="2400">
                <a:solidFill>
                  <a:srgbClr val="FFFFFF"/>
                </a:solidFill>
              </a:rPr>
              <a:t>What characterizes the Great Tribulation?</a:t>
            </a:r>
            <a:endParaRPr sz="2400">
              <a:solidFill>
                <a:srgbClr val="FFFFFF"/>
              </a:solidFill>
            </a:endParaRPr>
          </a:p>
          <a:p>
            <a:pPr lvl="0" marL="457200" indent="-228600" algn="l">
              <a:spcBef>
                <a:spcPts val="2500"/>
              </a:spcBef>
              <a:buSzPct val="100000"/>
              <a:buChar char="•"/>
              <a:defRPr sz="1800"/>
            </a:pPr>
            <a:r>
              <a:rPr sz="2400">
                <a:solidFill>
                  <a:srgbClr val="FFFFFF"/>
                </a:solidFill>
              </a:rPr>
              <a:t>What does God reveal about the 144,000?</a:t>
            </a:r>
            <a:endParaRPr sz="2400">
              <a:solidFill>
                <a:srgbClr val="FFFFFF"/>
              </a:solidFill>
            </a:endParaRPr>
          </a:p>
          <a:p>
            <a:pPr lvl="0" marL="457200" indent="-228600" algn="l">
              <a:spcBef>
                <a:spcPts val="2500"/>
              </a:spcBef>
              <a:buSzPct val="100000"/>
              <a:buChar char="•"/>
              <a:defRPr sz="1800"/>
            </a:pPr>
            <a:r>
              <a:rPr sz="2400">
                <a:solidFill>
                  <a:srgbClr val="FFFFFF"/>
                </a:solidFill>
              </a:rPr>
              <a:t>Why is there so much killing of believers through the centuries right up to now?</a:t>
            </a:r>
          </a:p>
        </p:txBody>
      </p:sp>
    </p:spTree>
  </p:cSld>
  <p:clrMapOvr>
    <a:masterClrMapping/>
  </p:clrMapOvr>
  <p:transition spd="slow" advClick="1">
    <p:fade thruBlk="1"/>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4" presetID="2" grpId="1" fill="hold">
                                  <p:stCondLst>
                                    <p:cond delay="0"/>
                                  </p:stCondLst>
                                  <p:iterate type="el" backwards="0">
                                    <p:tmAbs val="0"/>
                                  </p:iterate>
                                  <p:childTnLst>
                                    <p:set>
                                      <p:cBhvr>
                                        <p:cTn id="6" fill="hold"/>
                                        <p:tgtEl>
                                          <p:spTgt spid="43"/>
                                        </p:tgtEl>
                                        <p:attrNameLst>
                                          <p:attrName>style.visibility</p:attrName>
                                        </p:attrNameLst>
                                      </p:cBhvr>
                                      <p:to>
                                        <p:strVal val="visible"/>
                                      </p:to>
                                    </p:set>
                                    <p:anim calcmode="lin" valueType="num">
                                      <p:cBhvr>
                                        <p:cTn id="7" dur="800" fill="hold"/>
                                        <p:tgtEl>
                                          <p:spTgt spid="43"/>
                                        </p:tgtEl>
                                        <p:attrNameLst>
                                          <p:attrName>ppt_x</p:attrName>
                                        </p:attrNameLst>
                                      </p:cBhvr>
                                      <p:tavLst>
                                        <p:tav tm="0">
                                          <p:val>
                                            <p:strVal val="#ppt_x"/>
                                          </p:val>
                                        </p:tav>
                                        <p:tav tm="100000">
                                          <p:val>
                                            <p:strVal val="#ppt_x"/>
                                          </p:val>
                                        </p:tav>
                                      </p:tavLst>
                                    </p:anim>
                                    <p:anim calcmode="lin" valueType="num">
                                      <p:cBhvr>
                                        <p:cTn id="8" dur="800" fill="hold"/>
                                        <p:tgtEl>
                                          <p:spTgt spid="43"/>
                                        </p:tgtEl>
                                        <p:attrNameLst>
                                          <p:attrName>ppt_y</p:attrName>
                                        </p:attrNameLst>
                                      </p:cBhvr>
                                      <p:tavLst>
                                        <p:tav tm="0">
                                          <p:val>
                                            <p:strVal val="1+#ppt_h/2"/>
                                          </p:val>
                                        </p:tav>
                                        <p:tav tm="100000">
                                          <p:val>
                                            <p:strVal val="#ppt_y"/>
                                          </p:val>
                                        </p:tav>
                                      </p:tavLst>
                                    </p:anim>
                                  </p:childTnLst>
                                </p:cTn>
                              </p:par>
                            </p:childTnLst>
                          </p:cTn>
                        </p:par>
                        <p:par>
                          <p:cTn id="9" fill="hold">
                            <p:stCondLst>
                              <p:cond delay="800"/>
                            </p:stCondLst>
                            <p:childTnLst>
                              <p:par>
                                <p:cTn id="10" nodeType="afterEffect" presetClass="entr" presetSubtype="8" presetID="9" grpId="2" fill="hold">
                                  <p:stCondLst>
                                    <p:cond delay="0"/>
                                  </p:stCondLst>
                                  <p:iterate type="el" backwards="0">
                                    <p:tmAbs val="0"/>
                                  </p:iterate>
                                  <p:childTnLst>
                                    <p:set>
                                      <p:cBhvr>
                                        <p:cTn id="11" fill="hold"/>
                                        <p:tgtEl>
                                          <p:spTgt spid="45"/>
                                        </p:tgtEl>
                                        <p:attrNameLst>
                                          <p:attrName>style.visibility</p:attrName>
                                        </p:attrNameLst>
                                      </p:cBhvr>
                                      <p:to>
                                        <p:strVal val="visible"/>
                                      </p:to>
                                    </p:set>
                                    <p:animEffect filter="dissolve(right)" transition="in">
                                      <p:cBhvr>
                                        <p:cTn id="12" dur="2000"/>
                                        <p:tgtEl>
                                          <p:spTgt spid="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5" grpId="2"/>
      <p:bldP build="whole" bldLvl="1" animBg="1" rev="0" advAuto="0" spid="43" grpId="1"/>
    </p:bldLst>
  </p:timing>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7" name="Sky-golden.jpg"/>
          <p:cNvPicPr/>
          <p:nvPr/>
        </p:nvPicPr>
        <p:blipFill>
          <a:blip r:embed="rId2">
            <a:alphaModFix amt="85093"/>
            <a:extLst/>
          </a:blip>
          <a:srcRect l="0" t="40358" r="0" b="4012"/>
          <a:stretch>
            <a:fillRect/>
          </a:stretch>
        </p:blipFill>
        <p:spPr>
          <a:xfrm>
            <a:off x="1395213" y="-99"/>
            <a:ext cx="11689233" cy="9753799"/>
          </a:xfrm>
          <a:prstGeom prst="rect">
            <a:avLst/>
          </a:prstGeom>
          <a:ln w="12700">
            <a:miter lim="400000"/>
          </a:ln>
        </p:spPr>
      </p:pic>
      <p:sp>
        <p:nvSpPr>
          <p:cNvPr id="48" name="Shape 48"/>
          <p:cNvSpPr/>
          <p:nvPr>
            <p:ph type="title"/>
          </p:nvPr>
        </p:nvSpPr>
        <p:spPr>
          <a:prstGeom prst="rect">
            <a:avLst/>
          </a:prstGeom>
        </p:spPr>
        <p:txBody>
          <a:bodyPr/>
          <a:lstStyle>
            <a:lvl1pPr>
              <a:defRPr sz="5000"/>
            </a:lvl1pPr>
          </a:lstStyle>
          <a:p>
            <a:pPr lvl="0">
              <a:defRPr sz="1800"/>
            </a:pPr>
            <a:r>
              <a:rPr sz="5000"/>
              <a:t>Scene 2: The Sufferings of the Church</a:t>
            </a:r>
          </a:p>
        </p:txBody>
      </p:sp>
      <p:sp>
        <p:nvSpPr>
          <p:cNvPr id="49" name="Shape 49"/>
          <p:cNvSpPr/>
          <p:nvPr/>
        </p:nvSpPr>
        <p:spPr>
          <a:xfrm>
            <a:off x="3249733" y="3576013"/>
            <a:ext cx="9488595" cy="229870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marL="270933" indent="-270933" algn="l">
              <a:spcBef>
                <a:spcPts val="700"/>
              </a:spcBef>
              <a:buSzPct val="100000"/>
              <a:buChar char="•"/>
              <a:defRPr sz="1800"/>
            </a:pPr>
            <a:r>
              <a:rPr sz="3200"/>
              <a:t>Awesome heavenly throne of God</a:t>
            </a:r>
            <a:endParaRPr sz="3200"/>
          </a:p>
          <a:p>
            <a:pPr lvl="0" marL="270933" indent="-270933" algn="l">
              <a:spcBef>
                <a:spcPts val="700"/>
              </a:spcBef>
              <a:buSzPct val="100000"/>
              <a:buChar char="•"/>
              <a:defRPr sz="1800"/>
            </a:pPr>
            <a:r>
              <a:rPr sz="3200"/>
              <a:t>God’s grand redemptive plan </a:t>
            </a:r>
            <a:r>
              <a:rPr b="1" sz="3200">
                <a:latin typeface="Helvetica"/>
                <a:ea typeface="Helvetica"/>
                <a:cs typeface="Helvetica"/>
                <a:sym typeface="Helvetica"/>
              </a:rPr>
              <a:t>sealed</a:t>
            </a:r>
            <a:r>
              <a:rPr sz="3200"/>
              <a:t> up</a:t>
            </a:r>
            <a:endParaRPr sz="3200"/>
          </a:p>
          <a:p>
            <a:pPr lvl="0" marL="270933" indent="-270933" algn="l">
              <a:spcBef>
                <a:spcPts val="700"/>
              </a:spcBef>
              <a:buSzPct val="100000"/>
              <a:buChar char="•"/>
              <a:defRPr sz="1800"/>
            </a:pPr>
            <a:r>
              <a:rPr sz="3200"/>
              <a:t>Only Jesus, the Lamb and Lion, can open 7 seals</a:t>
            </a:r>
            <a:endParaRPr sz="3200"/>
          </a:p>
          <a:p>
            <a:pPr lvl="0" marL="270933" indent="-270933" algn="l">
              <a:spcBef>
                <a:spcPts val="700"/>
              </a:spcBef>
              <a:buSzPct val="100000"/>
              <a:buChar char="•"/>
              <a:defRPr sz="1800"/>
            </a:pPr>
            <a:r>
              <a:rPr sz="3200"/>
              <a:t>Great praise and glory lifted to God</a:t>
            </a:r>
          </a:p>
        </p:txBody>
      </p:sp>
      <p:grpSp>
        <p:nvGrpSpPr>
          <p:cNvPr id="52" name="Group 52"/>
          <p:cNvGrpSpPr/>
          <p:nvPr/>
        </p:nvGrpSpPr>
        <p:grpSpPr>
          <a:xfrm>
            <a:off x="2938238" y="5994404"/>
            <a:ext cx="9432375" cy="1968501"/>
            <a:chOff x="0" y="0"/>
            <a:chExt cx="9432374" cy="1968499"/>
          </a:xfrm>
        </p:grpSpPr>
        <p:sp>
          <p:nvSpPr>
            <p:cNvPr id="50" name="Shape 50"/>
            <p:cNvSpPr/>
            <p:nvPr/>
          </p:nvSpPr>
          <p:spPr>
            <a:xfrm>
              <a:off x="0" y="0"/>
              <a:ext cx="6491437" cy="6477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a:latin typeface="Helvetica"/>
                  <a:ea typeface="Helvetica"/>
                  <a:cs typeface="Helvetica"/>
                  <a:sym typeface="Helvetica"/>
                </a:defRPr>
              </a:lvl1pPr>
            </a:lstStyle>
            <a:p>
              <a:pPr lvl="0">
                <a:defRPr b="0" sz="1800"/>
              </a:pPr>
              <a:r>
                <a:rPr b="1" sz="3600"/>
                <a:t>Chapters 6-7,8:1 (this lesson)</a:t>
              </a:r>
            </a:p>
          </p:txBody>
        </p:sp>
        <p:sp>
          <p:nvSpPr>
            <p:cNvPr id="51" name="Shape 51"/>
            <p:cNvSpPr/>
            <p:nvPr/>
          </p:nvSpPr>
          <p:spPr>
            <a:xfrm>
              <a:off x="181776" y="647699"/>
              <a:ext cx="9250599" cy="1320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marR="457199" indent="285750" algn="just" defTabSz="457200">
                <a:spcBef>
                  <a:spcPts val="800"/>
                </a:spcBef>
                <a:defRPr b="1" spc="-112" sz="2800">
                  <a:solidFill>
                    <a:srgbClr val="404040"/>
                  </a:solidFill>
                  <a:latin typeface="Gill Sans MT"/>
                  <a:ea typeface="Gill Sans MT"/>
                  <a:cs typeface="Gill Sans MT"/>
                  <a:sym typeface="Gill Sans MT"/>
                </a:defRPr>
              </a:lvl1pPr>
            </a:lstStyle>
            <a:p>
              <a:pPr lvl="0">
                <a:defRPr b="0" spc="0" sz="1800">
                  <a:solidFill>
                    <a:srgbClr val="000000"/>
                  </a:solidFill>
                </a:defRPr>
              </a:pPr>
              <a:r>
                <a:rPr b="1" spc="-112" sz="2800">
                  <a:solidFill>
                    <a:srgbClr val="404040"/>
                  </a:solidFill>
                </a:rPr>
                <a:t>“And I saw when the Lamb broke one of the seven seals, and I heard one of the four living creatures saying as with a voice of thunder,  ‘Come’” (Rev 6:1).</a:t>
              </a:r>
            </a:p>
          </p:txBody>
        </p:sp>
      </p:grpSp>
      <p:grpSp>
        <p:nvGrpSpPr>
          <p:cNvPr id="55" name="Group 55"/>
          <p:cNvGrpSpPr/>
          <p:nvPr/>
        </p:nvGrpSpPr>
        <p:grpSpPr>
          <a:xfrm>
            <a:off x="2864346" y="1241515"/>
            <a:ext cx="10237633" cy="2334499"/>
            <a:chOff x="0" y="0"/>
            <a:chExt cx="10237631" cy="2334498"/>
          </a:xfrm>
        </p:grpSpPr>
        <p:sp>
          <p:nvSpPr>
            <p:cNvPr id="53" name="Shape 53"/>
            <p:cNvSpPr/>
            <p:nvPr/>
          </p:nvSpPr>
          <p:spPr>
            <a:xfrm>
              <a:off x="73891" y="0"/>
              <a:ext cx="5932215" cy="6477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a:latin typeface="Helvetica"/>
                  <a:ea typeface="Helvetica"/>
                  <a:cs typeface="Helvetica"/>
                  <a:sym typeface="Helvetica"/>
                </a:defRPr>
              </a:lvl1pPr>
            </a:lstStyle>
            <a:p>
              <a:pPr lvl="0">
                <a:defRPr b="0" sz="1800"/>
              </a:pPr>
              <a:r>
                <a:rPr b="1" sz="3600"/>
                <a:t>Chapters 4-5 (prior lesson)</a:t>
              </a:r>
            </a:p>
          </p:txBody>
        </p:sp>
        <p:sp>
          <p:nvSpPr>
            <p:cNvPr id="54" name="Shape 54"/>
            <p:cNvSpPr/>
            <p:nvPr/>
          </p:nvSpPr>
          <p:spPr>
            <a:xfrm>
              <a:off x="0" y="607298"/>
              <a:ext cx="10237632" cy="172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marR="457199" indent="285750" algn="just" defTabSz="457200">
                <a:spcBef>
                  <a:spcPts val="800"/>
                </a:spcBef>
                <a:defRPr b="1" spc="-112" sz="2800">
                  <a:solidFill>
                    <a:srgbClr val="404040"/>
                  </a:solidFill>
                  <a:latin typeface="Gill Sans MT"/>
                  <a:ea typeface="Gill Sans MT"/>
                  <a:cs typeface="Gill Sans MT"/>
                  <a:sym typeface="Gill Sans MT"/>
                </a:defRPr>
              </a:lvl1pPr>
            </a:lstStyle>
            <a:p>
              <a:pPr lvl="0">
                <a:defRPr b="0" spc="0" sz="1800">
                  <a:solidFill>
                    <a:srgbClr val="000000"/>
                  </a:solidFill>
                </a:defRPr>
              </a:pPr>
              <a:r>
                <a:rPr b="1" spc="-112" sz="2800">
                  <a:solidFill>
                    <a:srgbClr val="404040"/>
                  </a:solidFill>
                </a:rPr>
                <a:t>“After these things I looked, and behold, a door standing open in heaven, and the first voice which I had heard, like the sound of a trumpet speaking with me, said, ‘Come up here, and I will show you what must take place after these things’” (Rev 4:1).</a:t>
              </a:r>
            </a:p>
          </p:txBody>
        </p:sp>
      </p:grpSp>
      <p:pic>
        <p:nvPicPr>
          <p:cNvPr id="56" name="Parenthesis3.png"/>
          <p:cNvPicPr/>
          <p:nvPr/>
        </p:nvPicPr>
        <p:blipFill>
          <a:blip r:embed="rId3">
            <a:extLst/>
          </a:blip>
          <a:stretch>
            <a:fillRect/>
          </a:stretch>
        </p:blipFill>
        <p:spPr>
          <a:xfrm>
            <a:off x="1293613" y="683254"/>
            <a:ext cx="2263420" cy="9386606"/>
          </a:xfrm>
          <a:prstGeom prst="rect">
            <a:avLst/>
          </a:prstGeom>
          <a:ln w="12700">
            <a:miter lim="400000"/>
          </a:ln>
          <a:effectLst>
            <a:outerShdw sx="100000" sy="100000" kx="0" ky="0" algn="b" rotWithShape="0" blurRad="63500" dist="25400" dir="5400000">
              <a:srgbClr val="000000">
                <a:alpha val="50000"/>
              </a:srgbClr>
            </a:outerShdw>
          </a:effectLst>
        </p:spPr>
      </p:pic>
      <p:sp>
        <p:nvSpPr>
          <p:cNvPr id="57" name="Shape 57"/>
          <p:cNvSpPr/>
          <p:nvPr/>
        </p:nvSpPr>
        <p:spPr>
          <a:xfrm>
            <a:off x="3249733" y="8115300"/>
            <a:ext cx="10237634" cy="163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270933" indent="-270933" algn="l">
              <a:spcBef>
                <a:spcPts val="700"/>
              </a:spcBef>
              <a:buSzPct val="100000"/>
              <a:buChar char="•"/>
              <a:defRPr sz="3200"/>
            </a:lvl1pPr>
          </a:lstStyle>
          <a:p>
            <a:pPr lvl="0">
              <a:defRPr sz="1800"/>
            </a:pPr>
            <a:r>
              <a:rPr sz="3200"/>
              <a:t>The Lamb broke the seals and unveiled the view of God’s plan that would soon be put into operation.</a:t>
            </a:r>
            <a:endParaRPr sz="3200"/>
          </a:p>
        </p:txBody>
      </p:sp>
    </p:spTree>
  </p:cSld>
  <p:clrMapOvr>
    <a:masterClrMapping/>
  </p:clrMapOvr>
  <p:transition spd="slow" advClick="1">
    <p:fade thruBlk="1"/>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2" presetID="2" grpId="1" fill="hold">
                                  <p:stCondLst>
                                    <p:cond delay="0"/>
                                  </p:stCondLst>
                                  <p:iterate type="el" backwards="0">
                                    <p:tmAbs val="0"/>
                                  </p:iterate>
                                  <p:childTnLst>
                                    <p:set>
                                      <p:cBhvr>
                                        <p:cTn id="6" fill="hold"/>
                                        <p:tgtEl>
                                          <p:spTgt spid="55"/>
                                        </p:tgtEl>
                                        <p:attrNameLst>
                                          <p:attrName>style.visibility</p:attrName>
                                        </p:attrNameLst>
                                      </p:cBhvr>
                                      <p:to>
                                        <p:strVal val="visible"/>
                                      </p:to>
                                    </p:set>
                                    <p:anim calcmode="lin" valueType="num">
                                      <p:cBhvr>
                                        <p:cTn id="7" dur="2750" fill="hold"/>
                                        <p:tgtEl>
                                          <p:spTgt spid="55"/>
                                        </p:tgtEl>
                                        <p:attrNameLst>
                                          <p:attrName>ppt_x</p:attrName>
                                        </p:attrNameLst>
                                      </p:cBhvr>
                                      <p:tavLst>
                                        <p:tav tm="0">
                                          <p:val>
                                            <p:strVal val="1+#ppt_w/2"/>
                                          </p:val>
                                        </p:tav>
                                        <p:tav tm="100000">
                                          <p:val>
                                            <p:strVal val="#ppt_x"/>
                                          </p:val>
                                        </p:tav>
                                      </p:tavLst>
                                    </p:anim>
                                    <p:anim calcmode="lin" valueType="num">
                                      <p:cBhvr>
                                        <p:cTn id="8" dur="2750" fill="hold"/>
                                        <p:tgtEl>
                                          <p:spTgt spid="5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8" presetID="9" grpId="2" fill="hold">
                                  <p:stCondLst>
                                    <p:cond delay="0"/>
                                  </p:stCondLst>
                                  <p:iterate type="el" backwards="0">
                                    <p:tmAbs val="0"/>
                                  </p:iterate>
                                  <p:childTnLst>
                                    <p:set>
                                      <p:cBhvr>
                                        <p:cTn id="12" fill="hold"/>
                                        <p:tgtEl>
                                          <p:spTgt spid="49">
                                            <p:bg/>
                                          </p:spTgt>
                                        </p:tgtEl>
                                        <p:attrNameLst>
                                          <p:attrName>style.visibility</p:attrName>
                                        </p:attrNameLst>
                                      </p:cBhvr>
                                      <p:to>
                                        <p:strVal val="visible"/>
                                      </p:to>
                                    </p:set>
                                    <p:animEffect filter="dissolve(right)" transition="in">
                                      <p:cBhvr>
                                        <p:cTn id="13" dur="2000"/>
                                        <p:tgtEl>
                                          <p:spTgt spid="49">
                                            <p:bg/>
                                          </p:spTgt>
                                        </p:tgtEl>
                                      </p:cBhvr>
                                    </p:animEffect>
                                  </p:childTnLst>
                                </p:cTn>
                              </p:par>
                              <p:par>
                                <p:cTn id="14" presetClass="entr" presetSubtype="8" presetID="9" grpId="2" fill="hold">
                                  <p:stCondLst>
                                    <p:cond delay="0"/>
                                  </p:stCondLst>
                                  <p:iterate type="el" backwards="0">
                                    <p:tmAbs val="0"/>
                                  </p:iterate>
                                  <p:childTnLst>
                                    <p:set>
                                      <p:cBhvr>
                                        <p:cTn id="15" fill="hold"/>
                                        <p:tgtEl>
                                          <p:spTgt spid="49">
                                            <p:txEl>
                                              <p:pRg st="0" end="0"/>
                                            </p:txEl>
                                          </p:spTgt>
                                        </p:tgtEl>
                                        <p:attrNameLst>
                                          <p:attrName>style.visibility</p:attrName>
                                        </p:attrNameLst>
                                      </p:cBhvr>
                                      <p:to>
                                        <p:strVal val="visible"/>
                                      </p:to>
                                    </p:set>
                                    <p:animEffect filter="dissolve(right)" transition="in">
                                      <p:cBhvr>
                                        <p:cTn id="16" dur="2000"/>
                                        <p:tgtEl>
                                          <p:spTgt spid="49">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nodeType="clickEffect" presetClass="entr" presetSubtype="8" presetID="9" grpId="2" fill="hold">
                                  <p:stCondLst>
                                    <p:cond delay="0"/>
                                  </p:stCondLst>
                                  <p:iterate type="el" backwards="0">
                                    <p:tmAbs val="0"/>
                                  </p:iterate>
                                  <p:childTnLst>
                                    <p:set>
                                      <p:cBhvr>
                                        <p:cTn id="20" fill="hold"/>
                                        <p:tgtEl>
                                          <p:spTgt spid="49">
                                            <p:txEl>
                                              <p:pRg st="1" end="1"/>
                                            </p:txEl>
                                          </p:spTgt>
                                        </p:tgtEl>
                                        <p:attrNameLst>
                                          <p:attrName>style.visibility</p:attrName>
                                        </p:attrNameLst>
                                      </p:cBhvr>
                                      <p:to>
                                        <p:strVal val="visible"/>
                                      </p:to>
                                    </p:set>
                                    <p:animEffect filter="dissolve(right)" transition="in">
                                      <p:cBhvr>
                                        <p:cTn id="21" dur="2000"/>
                                        <p:tgtEl>
                                          <p:spTgt spid="49">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nodeType="clickEffect" presetClass="entr" presetSubtype="8" presetID="9" grpId="2" fill="hold">
                                  <p:stCondLst>
                                    <p:cond delay="0"/>
                                  </p:stCondLst>
                                  <p:iterate type="el" backwards="0">
                                    <p:tmAbs val="0"/>
                                  </p:iterate>
                                  <p:childTnLst>
                                    <p:set>
                                      <p:cBhvr>
                                        <p:cTn id="25" fill="hold"/>
                                        <p:tgtEl>
                                          <p:spTgt spid="49">
                                            <p:txEl>
                                              <p:pRg st="2" end="2"/>
                                            </p:txEl>
                                          </p:spTgt>
                                        </p:tgtEl>
                                        <p:attrNameLst>
                                          <p:attrName>style.visibility</p:attrName>
                                        </p:attrNameLst>
                                      </p:cBhvr>
                                      <p:to>
                                        <p:strVal val="visible"/>
                                      </p:to>
                                    </p:set>
                                    <p:animEffect filter="dissolve(right)" transition="in">
                                      <p:cBhvr>
                                        <p:cTn id="26" dur="2000"/>
                                        <p:tgtEl>
                                          <p:spTgt spid="49">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nodeType="clickEffect" presetClass="entr" presetSubtype="8" presetID="9" grpId="2" fill="hold">
                                  <p:stCondLst>
                                    <p:cond delay="0"/>
                                  </p:stCondLst>
                                  <p:iterate type="el" backwards="0">
                                    <p:tmAbs val="0"/>
                                  </p:iterate>
                                  <p:childTnLst>
                                    <p:set>
                                      <p:cBhvr>
                                        <p:cTn id="30" fill="hold"/>
                                        <p:tgtEl>
                                          <p:spTgt spid="49">
                                            <p:txEl>
                                              <p:pRg st="3" end="3"/>
                                            </p:txEl>
                                          </p:spTgt>
                                        </p:tgtEl>
                                        <p:attrNameLst>
                                          <p:attrName>style.visibility</p:attrName>
                                        </p:attrNameLst>
                                      </p:cBhvr>
                                      <p:to>
                                        <p:strVal val="visible"/>
                                      </p:to>
                                    </p:set>
                                    <p:animEffect filter="dissolve(right)" transition="in">
                                      <p:cBhvr>
                                        <p:cTn id="31" dur="2000"/>
                                        <p:tgtEl>
                                          <p:spTgt spid="49">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nodeType="clickEffect" presetClass="entr" presetSubtype="2" presetID="2" grpId="3" fill="hold">
                                  <p:stCondLst>
                                    <p:cond delay="0"/>
                                  </p:stCondLst>
                                  <p:iterate type="el" backwards="0">
                                    <p:tmAbs val="0"/>
                                  </p:iterate>
                                  <p:childTnLst>
                                    <p:set>
                                      <p:cBhvr>
                                        <p:cTn id="35" fill="hold"/>
                                        <p:tgtEl>
                                          <p:spTgt spid="52"/>
                                        </p:tgtEl>
                                        <p:attrNameLst>
                                          <p:attrName>style.visibility</p:attrName>
                                        </p:attrNameLst>
                                      </p:cBhvr>
                                      <p:to>
                                        <p:strVal val="visible"/>
                                      </p:to>
                                    </p:set>
                                    <p:anim calcmode="lin" valueType="num">
                                      <p:cBhvr>
                                        <p:cTn id="36" dur="2750" fill="hold"/>
                                        <p:tgtEl>
                                          <p:spTgt spid="52"/>
                                        </p:tgtEl>
                                        <p:attrNameLst>
                                          <p:attrName>ppt_x</p:attrName>
                                        </p:attrNameLst>
                                      </p:cBhvr>
                                      <p:tavLst>
                                        <p:tav tm="0">
                                          <p:val>
                                            <p:strVal val="1+#ppt_w/2"/>
                                          </p:val>
                                        </p:tav>
                                        <p:tav tm="100000">
                                          <p:val>
                                            <p:strVal val="#ppt_x"/>
                                          </p:val>
                                        </p:tav>
                                      </p:tavLst>
                                    </p:anim>
                                    <p:anim calcmode="lin" valueType="num">
                                      <p:cBhvr>
                                        <p:cTn id="37" dur="2750" fill="hold"/>
                                        <p:tgtEl>
                                          <p:spTgt spid="52"/>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nodeType="clickEffect" presetClass="entr" presetSubtype="8" presetID="9" grpId="4" fill="hold">
                                  <p:stCondLst>
                                    <p:cond delay="0"/>
                                  </p:stCondLst>
                                  <p:iterate type="el" backwards="0">
                                    <p:tmAbs val="0"/>
                                  </p:iterate>
                                  <p:childTnLst>
                                    <p:set>
                                      <p:cBhvr>
                                        <p:cTn id="41" fill="hold"/>
                                        <p:tgtEl>
                                          <p:spTgt spid="57"/>
                                        </p:tgtEl>
                                        <p:attrNameLst>
                                          <p:attrName>style.visibility</p:attrName>
                                        </p:attrNameLst>
                                      </p:cBhvr>
                                      <p:to>
                                        <p:strVal val="visible"/>
                                      </p:to>
                                    </p:set>
                                    <p:animEffect filter="dissolve(right)" transition="in">
                                      <p:cBhvr>
                                        <p:cTn id="42" dur="2000"/>
                                        <p:tgtEl>
                                          <p:spTgt spid="57"/>
                                        </p:tgtEl>
                                      </p:cBhvr>
                                    </p:animEffect>
                                  </p:childTnLst>
                                </p:cTn>
                              </p:par>
                            </p:childTnLst>
                          </p:cTn>
                        </p:par>
                        <p:par>
                          <p:cTn id="43" fill="hold">
                            <p:stCondLst>
                              <p:cond delay="2000"/>
                            </p:stCondLst>
                            <p:childTnLst>
                              <p:par>
                                <p:cTn id="44" nodeType="afterEffect" presetClass="entr" presetSubtype="8" presetID="2" grpId="5" fill="hold">
                                  <p:stCondLst>
                                    <p:cond delay="0"/>
                                  </p:stCondLst>
                                  <p:iterate type="el" backwards="0">
                                    <p:tmAbs val="0"/>
                                  </p:iterate>
                                  <p:childTnLst>
                                    <p:set>
                                      <p:cBhvr>
                                        <p:cTn id="45" fill="hold"/>
                                        <p:tgtEl>
                                          <p:spTgt spid="56"/>
                                        </p:tgtEl>
                                        <p:attrNameLst>
                                          <p:attrName>style.visibility</p:attrName>
                                        </p:attrNameLst>
                                      </p:cBhvr>
                                      <p:to>
                                        <p:strVal val="visible"/>
                                      </p:to>
                                    </p:set>
                                    <p:anim calcmode="lin" valueType="num">
                                      <p:cBhvr>
                                        <p:cTn id="46" dur="1500" fill="hold"/>
                                        <p:tgtEl>
                                          <p:spTgt spid="56"/>
                                        </p:tgtEl>
                                        <p:attrNameLst>
                                          <p:attrName>ppt_x</p:attrName>
                                        </p:attrNameLst>
                                      </p:cBhvr>
                                      <p:tavLst>
                                        <p:tav tm="0">
                                          <p:val>
                                            <p:strVal val="0-#ppt_w/2"/>
                                          </p:val>
                                        </p:tav>
                                        <p:tav tm="100000">
                                          <p:val>
                                            <p:strVal val="#ppt_x"/>
                                          </p:val>
                                        </p:tav>
                                      </p:tavLst>
                                    </p:anim>
                                    <p:anim calcmode="lin" valueType="num">
                                      <p:cBhvr>
                                        <p:cTn id="47" dur="1500" fill="hold"/>
                                        <p:tgtEl>
                                          <p:spTgt spid="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49" grpId="2"/>
      <p:bldP build="whole" bldLvl="1" animBg="1" rev="0" advAuto="0" spid="55" grpId="1"/>
      <p:bldP build="whole" bldLvl="1" animBg="1" rev="0" advAuto="0" spid="57" grpId="4"/>
      <p:bldP build="whole" bldLvl="1" animBg="1" rev="0" advAuto="0" spid="52" grpId="3"/>
      <p:bldP build="whole" bldLvl="1" animBg="1" rev="0" advAuto="0" spid="56" grpId="5"/>
    </p:bldLst>
  </p:timing>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9" name="Shape 59"/>
          <p:cNvSpPr/>
          <p:nvPr>
            <p:ph type="title" idx="4294967295"/>
          </p:nvPr>
        </p:nvSpPr>
        <p:spPr>
          <a:xfrm>
            <a:off x="1420614" y="45764"/>
            <a:ext cx="11432906" cy="936750"/>
          </a:xfrm>
          <a:prstGeom prst="rect">
            <a:avLst/>
          </a:prstGeom>
        </p:spPr>
        <p:txBody>
          <a:bodyPr/>
          <a:lstStyle/>
          <a:p>
            <a:pPr lvl="0" algn="ctr" defTabSz="362204">
              <a:lnSpc>
                <a:spcPct val="110000"/>
              </a:lnSpc>
              <a:defRPr sz="1800"/>
            </a:pPr>
            <a:r>
              <a:rPr sz="3100">
                <a:latin typeface="Helvetica Condensed Medium"/>
                <a:ea typeface="Helvetica Condensed Medium"/>
                <a:cs typeface="Helvetica Condensed Medium"/>
                <a:sym typeface="Helvetica Condensed Medium"/>
              </a:rPr>
              <a:t>Revelation Chapters 6-8:1</a:t>
            </a:r>
            <a:endParaRPr sz="3100">
              <a:latin typeface="Helvetica Condensed Medium"/>
              <a:ea typeface="Helvetica Condensed Medium"/>
              <a:cs typeface="Helvetica Condensed Medium"/>
              <a:sym typeface="Helvetica Condensed Medium"/>
            </a:endParaRPr>
          </a:p>
          <a:p>
            <a:pPr lvl="0" algn="ctr" defTabSz="362204">
              <a:lnSpc>
                <a:spcPct val="110000"/>
              </a:lnSpc>
              <a:defRPr sz="1800"/>
            </a:pPr>
            <a:r>
              <a:rPr sz="3100">
                <a:solidFill>
                  <a:srgbClr val="A6AAA9"/>
                </a:solidFill>
                <a:latin typeface="Helvetica Condensed Medium"/>
                <a:ea typeface="Helvetica Condensed Medium"/>
                <a:cs typeface="Helvetica Condensed Medium"/>
                <a:sym typeface="Helvetica Condensed Medium"/>
              </a:rPr>
              <a:t>Scene #2 (4-8:1)</a:t>
            </a:r>
          </a:p>
        </p:txBody>
      </p:sp>
      <p:graphicFrame>
        <p:nvGraphicFramePr>
          <p:cNvPr id="60" name="Table 60"/>
          <p:cNvGraphicFramePr/>
          <p:nvPr/>
        </p:nvGraphicFramePr>
        <p:xfrm>
          <a:off x="1420613" y="1446402"/>
          <a:ext cx="11587363" cy="8310374"/>
        </p:xfrm>
        <a:graphic xmlns:a="http://schemas.openxmlformats.org/drawingml/2006/main">
          <a:graphicData uri="http://schemas.openxmlformats.org/drawingml/2006/table">
            <a:tbl>
              <a:tblPr firstCol="1" firstRow="1" lastCol="0" lastRow="0" bandCol="0" bandRow="1" rtl="0">
                <a:tableStyleId>{4C3C2611-4C71-4FC5-86AE-919BDF0F9419}</a:tableStyleId>
              </a:tblPr>
              <a:tblGrid>
                <a:gridCol w="639730"/>
                <a:gridCol w="1523267"/>
                <a:gridCol w="2338039"/>
                <a:gridCol w="3713230"/>
                <a:gridCol w="3369919"/>
              </a:tblGrid>
              <a:tr h="464114">
                <a:tc>
                  <a:txBody>
                    <a:bodyPr/>
                    <a:lstStyle/>
                    <a:p>
                      <a:pPr lvl="0" defTabSz="457200">
                        <a:defRPr b="0">
                          <a:solidFill>
                            <a:srgbClr val="000000"/>
                          </a:solidFill>
                        </a:defRPr>
                      </a:pPr>
                      <a:r>
                        <a:rPr b="1" sz="1400">
                          <a:sym typeface="Helvetica"/>
                        </a:rPr>
                        <a:t>Seal</a:t>
                      </a:r>
                    </a:p>
                  </a:txBody>
                  <a:tcPr marL="50800" marR="50800" marT="50800" marB="50800" anchor="ctr" anchorCtr="0" horzOverflow="overflow">
                    <a:lnL w="3175">
                      <a:solidFill>
                        <a:srgbClr val="000000"/>
                      </a:solidFill>
                      <a:miter lim="400000"/>
                    </a:lnL>
                    <a:lnR w="3175">
                      <a:solidFill>
                        <a:srgbClr val="000000"/>
                      </a:solidFill>
                      <a:miter lim="400000"/>
                    </a:lnR>
                    <a:lnT w="3175">
                      <a:solidFill>
                        <a:srgbClr val="000000"/>
                      </a:solidFill>
                      <a:miter lim="400000"/>
                    </a:lnT>
                    <a:lnB w="6350">
                      <a:solidFill>
                        <a:srgbClr val="000000"/>
                      </a:solidFill>
                      <a:miter lim="400000"/>
                    </a:lnB>
                    <a:solidFill>
                      <a:srgbClr val="B6CAD7"/>
                    </a:solidFill>
                  </a:tcPr>
                </a:tc>
                <a:tc>
                  <a:txBody>
                    <a:bodyPr/>
                    <a:lstStyle/>
                    <a:p>
                      <a:pPr lvl="0" defTabSz="457200">
                        <a:defRPr b="0">
                          <a:solidFill>
                            <a:srgbClr val="000000"/>
                          </a:solidFill>
                        </a:defRPr>
                      </a:pPr>
                      <a:r>
                        <a:rPr b="1" sz="1400">
                          <a:sym typeface="Helvetica"/>
                        </a:rPr>
                        <a:t>Reference</a:t>
                      </a:r>
                    </a:p>
                  </a:txBody>
                  <a:tcPr marL="50800" marR="50800" marT="50800" marB="50800" anchor="ctr" anchorCtr="0" horzOverflow="overflow">
                    <a:lnL w="3175">
                      <a:solidFill>
                        <a:srgbClr val="000000"/>
                      </a:solidFill>
                      <a:miter lim="400000"/>
                    </a:lnL>
                    <a:lnR w="3175">
                      <a:solidFill>
                        <a:srgbClr val="000000"/>
                      </a:solidFill>
                      <a:miter lim="400000"/>
                    </a:lnR>
                    <a:lnT w="3175">
                      <a:solidFill>
                        <a:srgbClr val="000000"/>
                      </a:solidFill>
                      <a:miter lim="400000"/>
                    </a:lnT>
                    <a:lnB w="6350">
                      <a:solidFill>
                        <a:srgbClr val="000000"/>
                      </a:solidFill>
                      <a:miter lim="400000"/>
                    </a:lnB>
                    <a:solidFill>
                      <a:srgbClr val="B6CAD7"/>
                    </a:solidFill>
                  </a:tcPr>
                </a:tc>
                <a:tc>
                  <a:txBody>
                    <a:bodyPr/>
                    <a:lstStyle/>
                    <a:p>
                      <a:pPr lvl="0" defTabSz="457200">
                        <a:defRPr b="0">
                          <a:solidFill>
                            <a:srgbClr val="000000"/>
                          </a:solidFill>
                        </a:defRPr>
                      </a:pPr>
                      <a:r>
                        <a:rPr b="1" sz="1400">
                          <a:sym typeface="Helvetica"/>
                        </a:rPr>
                        <a:t>Saw or Heard</a:t>
                      </a:r>
                    </a:p>
                  </a:txBody>
                  <a:tcPr marL="50800" marR="50800" marT="50800" marB="50800" anchor="ctr" anchorCtr="0" horzOverflow="overflow">
                    <a:lnL w="3175">
                      <a:solidFill>
                        <a:srgbClr val="000000"/>
                      </a:solidFill>
                      <a:miter lim="400000"/>
                    </a:lnL>
                    <a:lnR w="3175">
                      <a:solidFill>
                        <a:srgbClr val="000000"/>
                      </a:solidFill>
                      <a:miter lim="400000"/>
                    </a:lnR>
                    <a:lnT w="3175">
                      <a:solidFill>
                        <a:srgbClr val="000000"/>
                      </a:solidFill>
                      <a:miter lim="400000"/>
                    </a:lnT>
                    <a:lnB w="6350">
                      <a:solidFill>
                        <a:srgbClr val="000000"/>
                      </a:solidFill>
                      <a:miter lim="400000"/>
                    </a:lnB>
                    <a:solidFill>
                      <a:srgbClr val="B6CAD7"/>
                    </a:solidFill>
                  </a:tcPr>
                </a:tc>
                <a:tc>
                  <a:txBody>
                    <a:bodyPr/>
                    <a:lstStyle/>
                    <a:p>
                      <a:pPr lvl="0" defTabSz="457200">
                        <a:defRPr b="0">
                          <a:solidFill>
                            <a:srgbClr val="000000"/>
                          </a:solidFill>
                        </a:defRPr>
                      </a:pPr>
                      <a:r>
                        <a:rPr b="1" sz="1400">
                          <a:sym typeface="Helvetica"/>
                        </a:rPr>
                        <a:t>Authority/Observation</a:t>
                      </a:r>
                    </a:p>
                  </a:txBody>
                  <a:tcPr marL="50800" marR="50800" marT="50800" marB="50800" anchor="ctr" anchorCtr="0" horzOverflow="overflow">
                    <a:lnL w="3175">
                      <a:solidFill>
                        <a:srgbClr val="000000"/>
                      </a:solidFill>
                      <a:miter lim="400000"/>
                    </a:lnL>
                    <a:lnR w="3175">
                      <a:solidFill>
                        <a:srgbClr val="000000"/>
                      </a:solidFill>
                      <a:miter lim="400000"/>
                    </a:lnR>
                    <a:lnT w="3175">
                      <a:solidFill>
                        <a:srgbClr val="000000"/>
                      </a:solidFill>
                      <a:miter lim="400000"/>
                    </a:lnT>
                    <a:lnB w="6350">
                      <a:solidFill>
                        <a:srgbClr val="000000"/>
                      </a:solidFill>
                      <a:miter lim="400000"/>
                    </a:lnB>
                    <a:solidFill>
                      <a:srgbClr val="B6CAD7"/>
                    </a:solidFill>
                  </a:tcPr>
                </a:tc>
                <a:tc>
                  <a:txBody>
                    <a:bodyPr/>
                    <a:lstStyle/>
                    <a:p>
                      <a:pPr lvl="0" defTabSz="457200">
                        <a:defRPr b="0">
                          <a:solidFill>
                            <a:srgbClr val="000000"/>
                          </a:solidFill>
                        </a:defRPr>
                      </a:pPr>
                      <a:r>
                        <a:rPr b="1" sz="1400">
                          <a:sym typeface="Helvetica"/>
                        </a:rPr>
                        <a:t>Other/Interpretation</a:t>
                      </a:r>
                    </a:p>
                  </a:txBody>
                  <a:tcPr marL="50800" marR="50800" marT="50800" marB="50800" anchor="ctr" anchorCtr="0" horzOverflow="overflow">
                    <a:lnL w="3175">
                      <a:solidFill>
                        <a:srgbClr val="000000"/>
                      </a:solidFill>
                      <a:miter lim="400000"/>
                    </a:lnL>
                    <a:lnR w="3175">
                      <a:solidFill>
                        <a:srgbClr val="000000"/>
                      </a:solidFill>
                      <a:miter lim="400000"/>
                    </a:lnR>
                    <a:lnT w="3175">
                      <a:solidFill>
                        <a:srgbClr val="000000"/>
                      </a:solidFill>
                      <a:miter lim="400000"/>
                    </a:lnT>
                    <a:lnB w="6350">
                      <a:solidFill>
                        <a:srgbClr val="000000"/>
                      </a:solidFill>
                      <a:miter lim="400000"/>
                    </a:lnB>
                    <a:solidFill>
                      <a:srgbClr val="B6CAD7"/>
                    </a:solidFill>
                  </a:tcPr>
                </a:tc>
              </a:tr>
              <a:tr h="1086935">
                <a:tc>
                  <a:txBody>
                    <a:bodyPr/>
                    <a:lstStyle/>
                    <a:p>
                      <a:pPr lvl="0" defTabSz="457200">
                        <a:defRPr b="0">
                          <a:solidFill>
                            <a:srgbClr val="000000"/>
                          </a:solidFill>
                        </a:defRPr>
                      </a:pPr>
                      <a:r>
                        <a:rPr sz="2200">
                          <a:sym typeface="Helvetica"/>
                        </a:rPr>
                        <a:t>1</a:t>
                      </a:r>
                    </a:p>
                  </a:txBody>
                  <a:tcPr marL="50800" marR="50800" marT="50800" marB="50800" anchor="ctr" anchorCtr="0" horzOverflow="overflow">
                    <a:lnL w="3175">
                      <a:solidFill>
                        <a:srgbClr val="000000"/>
                      </a:solidFill>
                      <a:miter lim="400000"/>
                    </a:lnL>
                    <a:lnR w="6350">
                      <a:solidFill>
                        <a:srgbClr val="000000"/>
                      </a:solidFill>
                      <a:miter lim="400000"/>
                    </a:lnR>
                    <a:lnT w="6350">
                      <a:solidFill>
                        <a:srgbClr val="000000"/>
                      </a:solidFill>
                      <a:miter lim="400000"/>
                    </a:lnT>
                    <a:lnB w="3175">
                      <a:solidFill>
                        <a:srgbClr val="000000"/>
                      </a:solidFill>
                      <a:miter lim="400000"/>
                    </a:lnB>
                    <a:solidFill>
                      <a:srgbClr val="E3E4E4"/>
                    </a:solidFill>
                  </a:tcPr>
                </a:tc>
                <a:tc>
                  <a:txBody>
                    <a:bodyPr/>
                    <a:lstStyle/>
                    <a:p>
                      <a:pPr lvl="0" defTabSz="457200"/>
                      <a:r>
                        <a:rPr>
                          <a:latin typeface="Times New Roman"/>
                          <a:ea typeface="Times New Roman"/>
                          <a:cs typeface="Times New Roman"/>
                          <a:sym typeface="Times New Roman"/>
                        </a:rPr>
                        <a:t>Rev 6:1-2</a:t>
                      </a:r>
                    </a:p>
                  </a:txBody>
                  <a:tcPr marL="50800" marR="50800" marT="50800" marB="50800" anchor="ctr" anchorCtr="0" horzOverflow="overflow">
                    <a:lnL w="6350">
                      <a:solidFill>
                        <a:srgbClr val="000000"/>
                      </a:solidFill>
                      <a:miter lim="400000"/>
                    </a:lnL>
                    <a:lnR w="3175">
                      <a:solidFill>
                        <a:srgbClr val="000000"/>
                      </a:solidFill>
                      <a:miter lim="400000"/>
                    </a:lnR>
                    <a:lnT w="6350">
                      <a:solidFill>
                        <a:srgbClr val="000000"/>
                      </a:solidFill>
                      <a:miter lim="400000"/>
                    </a:lnT>
                    <a:lnB w="3175">
                      <a:solidFill>
                        <a:srgbClr val="000000"/>
                      </a:solidFill>
                      <a:miter lim="400000"/>
                    </a:lnB>
                    <a:noFill/>
                  </a:tcPr>
                </a:tc>
                <a:tc>
                  <a:txBody>
                    <a:bodyPr/>
                    <a:lstStyle/>
                    <a:p>
                      <a:pPr lvl="0" algn="l" defTabSz="457200"/>
                      <a:r>
                        <a:rPr>
                          <a:latin typeface="Times New Roman"/>
                          <a:ea typeface="Times New Roman"/>
                          <a:cs typeface="Times New Roman"/>
                          <a:sym typeface="Times New Roman"/>
                        </a:rPr>
                        <a:t>“Come”; saw white horse, conqueror and bow</a:t>
                      </a:r>
                    </a:p>
                  </a:txBody>
                  <a:tcPr marL="50800" marR="50800" marT="50800" marB="50800" anchor="ctr" anchorCtr="0" horzOverflow="overflow">
                    <a:lnL w="3175">
                      <a:solidFill>
                        <a:srgbClr val="000000"/>
                      </a:solidFill>
                      <a:miter lim="400000"/>
                    </a:lnL>
                    <a:lnR w="3175">
                      <a:solidFill>
                        <a:srgbClr val="000000"/>
                      </a:solidFill>
                      <a:miter lim="400000"/>
                    </a:lnR>
                    <a:lnT w="6350">
                      <a:solidFill>
                        <a:srgbClr val="000000"/>
                      </a:solidFill>
                      <a:miter lim="400000"/>
                    </a:lnT>
                    <a:lnB w="3175">
                      <a:solidFill>
                        <a:srgbClr val="000000"/>
                      </a:solidFill>
                      <a:miter lim="400000"/>
                    </a:lnB>
                    <a:noFill/>
                  </a:tcPr>
                </a:tc>
                <a:tc>
                  <a:txBody>
                    <a:bodyPr/>
                    <a:lstStyle/>
                    <a:p>
                      <a:pPr lvl="0" algn="l" defTabSz="457200"/>
                      <a:r>
                        <a:rPr>
                          <a:latin typeface="Times New Roman"/>
                          <a:ea typeface="Times New Roman"/>
                          <a:cs typeface="Times New Roman"/>
                          <a:sym typeface="Times New Roman"/>
                        </a:rPr>
                        <a:t>He went out conquering to conquer</a:t>
                      </a:r>
                    </a:p>
                  </a:txBody>
                  <a:tcPr marL="50800" marR="50800" marT="50800" marB="50800" anchor="ctr" anchorCtr="0" horzOverflow="overflow">
                    <a:lnL w="3175">
                      <a:solidFill>
                        <a:srgbClr val="000000"/>
                      </a:solidFill>
                      <a:miter lim="400000"/>
                    </a:lnL>
                    <a:lnR w="3175">
                      <a:solidFill>
                        <a:srgbClr val="000000"/>
                      </a:solidFill>
                      <a:miter lim="400000"/>
                    </a:lnR>
                    <a:lnT w="6350">
                      <a:solidFill>
                        <a:srgbClr val="000000"/>
                      </a:solidFill>
                      <a:miter lim="400000"/>
                    </a:lnT>
                    <a:lnB w="3175">
                      <a:solidFill>
                        <a:srgbClr val="000000"/>
                      </a:solidFill>
                      <a:miter lim="400000"/>
                    </a:lnB>
                    <a:noFill/>
                  </a:tcPr>
                </a:tc>
                <a:tc>
                  <a:txBody>
                    <a:bodyPr/>
                    <a:lstStyle/>
                    <a:p>
                      <a:pPr lvl="0" algn="l" defTabSz="457200"/>
                      <a:r>
                        <a:rPr>
                          <a:latin typeface="Times New Roman"/>
                          <a:ea typeface="Times New Roman"/>
                          <a:cs typeface="Times New Roman"/>
                          <a:sym typeface="Times New Roman"/>
                        </a:rPr>
                        <a:t>Not white horse of 19:11. This one like judging angel.</a:t>
                      </a:r>
                    </a:p>
                  </a:txBody>
                  <a:tcPr marL="50800" marR="50800" marT="50800" marB="50800" anchor="ctr" anchorCtr="0" horzOverflow="overflow">
                    <a:lnL w="3175">
                      <a:solidFill>
                        <a:srgbClr val="000000"/>
                      </a:solidFill>
                      <a:miter lim="400000"/>
                    </a:lnL>
                    <a:lnR w="3175">
                      <a:solidFill>
                        <a:srgbClr val="000000"/>
                      </a:solidFill>
                      <a:miter lim="400000"/>
                    </a:lnR>
                    <a:lnT w="6350">
                      <a:solidFill>
                        <a:srgbClr val="000000"/>
                      </a:solidFill>
                      <a:miter lim="400000"/>
                    </a:lnT>
                    <a:lnB w="3175">
                      <a:solidFill>
                        <a:srgbClr val="000000"/>
                      </a:solidFill>
                      <a:miter lim="400000"/>
                    </a:lnB>
                    <a:noFill/>
                  </a:tcPr>
                </a:tc>
              </a:tr>
              <a:tr h="1086935">
                <a:tc>
                  <a:txBody>
                    <a:bodyPr/>
                    <a:lstStyle/>
                    <a:p>
                      <a:pPr lvl="0" defTabSz="457200">
                        <a:defRPr b="0">
                          <a:solidFill>
                            <a:srgbClr val="000000"/>
                          </a:solidFill>
                        </a:defRPr>
                      </a:pPr>
                      <a:r>
                        <a:rPr sz="2200">
                          <a:sym typeface="Helvetica"/>
                        </a:rPr>
                        <a:t>2</a:t>
                      </a:r>
                    </a:p>
                  </a:txBody>
                  <a:tcPr marL="50800" marR="50800" marT="50800" marB="50800" anchor="ctr" anchorCtr="0" horzOverflow="overflow">
                    <a:lnL w="3175">
                      <a:solidFill>
                        <a:srgbClr val="000000"/>
                      </a:solidFill>
                      <a:miter lim="400000"/>
                    </a:lnL>
                    <a:lnR w="6350">
                      <a:solidFill>
                        <a:srgbClr val="000000"/>
                      </a:solidFill>
                      <a:miter lim="400000"/>
                    </a:lnR>
                    <a:lnT w="3175">
                      <a:solidFill>
                        <a:srgbClr val="000000"/>
                      </a:solidFill>
                      <a:miter lim="400000"/>
                    </a:lnT>
                    <a:lnB w="3175">
                      <a:solidFill>
                        <a:srgbClr val="000000"/>
                      </a:solidFill>
                      <a:miter lim="400000"/>
                    </a:lnB>
                    <a:solidFill>
                      <a:srgbClr val="E3E4E4"/>
                    </a:solidFill>
                  </a:tcPr>
                </a:tc>
                <a:tc>
                  <a:txBody>
                    <a:bodyPr/>
                    <a:lstStyle/>
                    <a:p>
                      <a:pPr lvl="0" defTabSz="457200">
                        <a:defRPr sz="1300">
                          <a:latin typeface="Helvetica"/>
                          <a:ea typeface="Helvetica"/>
                          <a:cs typeface="Helvetica"/>
                          <a:sym typeface="Helvetica"/>
                        </a:defRPr>
                      </a:pPr>
                    </a:p>
                  </a:txBody>
                  <a:tcPr marL="50800" marR="50800" marT="50800" marB="50800" anchor="ctr" anchorCtr="0" horzOverflow="overflow">
                    <a:lnL w="6350">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EFEFEF"/>
                    </a:solidFill>
                  </a:tcPr>
                </a:tc>
                <a:tc>
                  <a:txBody>
                    <a:bodyPr/>
                    <a:lstStyle/>
                    <a:p>
                      <a:pPr lvl="0" algn="l" defTabSz="457200">
                        <a:defRPr sz="1300">
                          <a:latin typeface="Helvetica"/>
                          <a:ea typeface="Helvetica"/>
                          <a:cs typeface="Helvetica"/>
                          <a:sym typeface="Helvetica"/>
                        </a:defRPr>
                      </a:pPr>
                    </a:p>
                  </a:txBody>
                  <a:tcPr marL="50800" marR="50800" marT="50800" marB="50800" anchor="t"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EFEFEF"/>
                    </a:solidFill>
                  </a:tcPr>
                </a:tc>
                <a:tc>
                  <a:txBody>
                    <a:bodyPr/>
                    <a:lstStyle/>
                    <a:p>
                      <a:pPr lvl="0" algn="l" defTabSz="457200">
                        <a:defRPr sz="1300">
                          <a:latin typeface="Helvetica"/>
                          <a:ea typeface="Helvetica"/>
                          <a:cs typeface="Helvetica"/>
                          <a:sym typeface="Helvetica"/>
                        </a:defRPr>
                      </a:pPr>
                    </a:p>
                  </a:txBody>
                  <a:tcPr marL="50800" marR="50800" marT="50800" marB="50800" anchor="t"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EFEFEF"/>
                    </a:solidFill>
                  </a:tcPr>
                </a:tc>
                <a:tc>
                  <a:txBody>
                    <a:bodyPr/>
                    <a:lstStyle/>
                    <a:p>
                      <a:pPr lvl="0" algn="l" defTabSz="457200">
                        <a:defRPr sz="1300">
                          <a:latin typeface="Helvetica"/>
                          <a:ea typeface="Helvetica"/>
                          <a:cs typeface="Helvetica"/>
                          <a:sym typeface="Helvetica"/>
                        </a:defRPr>
                      </a:pPr>
                    </a:p>
                  </a:txBody>
                  <a:tcPr marL="50800" marR="50800" marT="50800" marB="50800" anchor="t"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EFEFEF"/>
                    </a:solidFill>
                  </a:tcPr>
                </a:tc>
              </a:tr>
              <a:tr h="1086935">
                <a:tc>
                  <a:txBody>
                    <a:bodyPr/>
                    <a:lstStyle/>
                    <a:p>
                      <a:pPr lvl="0" defTabSz="457200">
                        <a:defRPr b="0">
                          <a:solidFill>
                            <a:srgbClr val="000000"/>
                          </a:solidFill>
                        </a:defRPr>
                      </a:pPr>
                      <a:r>
                        <a:rPr sz="2200">
                          <a:sym typeface="Helvetica"/>
                        </a:rPr>
                        <a:t>3</a:t>
                      </a:r>
                    </a:p>
                  </a:txBody>
                  <a:tcPr marL="50800" marR="50800" marT="50800" marB="50800" anchor="ctr" anchorCtr="0" horzOverflow="overflow">
                    <a:lnL w="3175">
                      <a:solidFill>
                        <a:srgbClr val="000000"/>
                      </a:solidFill>
                      <a:miter lim="400000"/>
                    </a:lnL>
                    <a:lnR w="6350">
                      <a:solidFill>
                        <a:srgbClr val="000000"/>
                      </a:solidFill>
                      <a:miter lim="400000"/>
                    </a:lnR>
                    <a:lnT w="3175">
                      <a:solidFill>
                        <a:srgbClr val="000000"/>
                      </a:solidFill>
                      <a:miter lim="400000"/>
                    </a:lnT>
                    <a:lnB w="3175">
                      <a:solidFill>
                        <a:srgbClr val="000000"/>
                      </a:solidFill>
                      <a:miter lim="400000"/>
                    </a:lnB>
                    <a:solidFill>
                      <a:srgbClr val="E3E4E4"/>
                    </a:solidFill>
                  </a:tcPr>
                </a:tc>
                <a:tc>
                  <a:txBody>
                    <a:bodyPr/>
                    <a:lstStyle/>
                    <a:p>
                      <a:pPr lvl="0" defTabSz="457200">
                        <a:defRPr sz="1300">
                          <a:latin typeface="Helvetica"/>
                          <a:ea typeface="Helvetica"/>
                          <a:cs typeface="Helvetica"/>
                          <a:sym typeface="Helvetica"/>
                        </a:defRPr>
                      </a:pPr>
                    </a:p>
                  </a:txBody>
                  <a:tcPr marL="50800" marR="50800" marT="50800" marB="50800" anchor="ctr" anchorCtr="0" horzOverflow="overflow">
                    <a:lnL w="6350">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noFill/>
                  </a:tcPr>
                </a:tc>
                <a:tc>
                  <a:txBody>
                    <a:bodyPr/>
                    <a:lstStyle/>
                    <a:p>
                      <a:pPr lvl="0" algn="l" defTabSz="457200">
                        <a:defRPr sz="1300">
                          <a:latin typeface="Helvetica"/>
                          <a:ea typeface="Helvetica"/>
                          <a:cs typeface="Helvetica"/>
                          <a:sym typeface="Helvetica"/>
                        </a:defRPr>
                      </a:pPr>
                    </a:p>
                  </a:txBody>
                  <a:tcPr marL="50800" marR="50800" marT="50800" marB="50800" anchor="t"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noFill/>
                  </a:tcPr>
                </a:tc>
                <a:tc>
                  <a:txBody>
                    <a:bodyPr/>
                    <a:lstStyle/>
                    <a:p>
                      <a:pPr lvl="0" algn="l" defTabSz="457200">
                        <a:defRPr sz="1300">
                          <a:latin typeface="Helvetica"/>
                          <a:ea typeface="Helvetica"/>
                          <a:cs typeface="Helvetica"/>
                          <a:sym typeface="Helvetica"/>
                        </a:defRPr>
                      </a:pPr>
                    </a:p>
                  </a:txBody>
                  <a:tcPr marL="50800" marR="50800" marT="50800" marB="50800" anchor="t"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noFill/>
                  </a:tcPr>
                </a:tc>
                <a:tc>
                  <a:txBody>
                    <a:bodyPr/>
                    <a:lstStyle/>
                    <a:p>
                      <a:pPr lvl="0" algn="l" defTabSz="457200">
                        <a:defRPr sz="1300">
                          <a:latin typeface="Helvetica"/>
                          <a:ea typeface="Helvetica"/>
                          <a:cs typeface="Helvetica"/>
                          <a:sym typeface="Helvetica"/>
                        </a:defRPr>
                      </a:pPr>
                    </a:p>
                  </a:txBody>
                  <a:tcPr marL="50800" marR="50800" marT="50800" marB="50800" anchor="t"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noFill/>
                  </a:tcPr>
                </a:tc>
              </a:tr>
              <a:tr h="1086935">
                <a:tc>
                  <a:txBody>
                    <a:bodyPr/>
                    <a:lstStyle/>
                    <a:p>
                      <a:pPr lvl="0" defTabSz="457200">
                        <a:defRPr b="0">
                          <a:solidFill>
                            <a:srgbClr val="000000"/>
                          </a:solidFill>
                        </a:defRPr>
                      </a:pPr>
                      <a:r>
                        <a:rPr sz="2200">
                          <a:sym typeface="Helvetica"/>
                        </a:rPr>
                        <a:t>4</a:t>
                      </a:r>
                    </a:p>
                  </a:txBody>
                  <a:tcPr marL="50800" marR="50800" marT="50800" marB="50800" anchor="ctr" anchorCtr="0" horzOverflow="overflow">
                    <a:lnL w="3175">
                      <a:solidFill>
                        <a:srgbClr val="000000"/>
                      </a:solidFill>
                      <a:miter lim="400000"/>
                    </a:lnL>
                    <a:lnR w="6350">
                      <a:solidFill>
                        <a:srgbClr val="000000"/>
                      </a:solidFill>
                      <a:miter lim="400000"/>
                    </a:lnR>
                    <a:lnT w="3175">
                      <a:solidFill>
                        <a:srgbClr val="000000"/>
                      </a:solidFill>
                      <a:miter lim="400000"/>
                    </a:lnT>
                    <a:lnB w="25400">
                      <a:solidFill>
                        <a:srgbClr val="175778"/>
                      </a:solidFill>
                      <a:miter lim="400000"/>
                    </a:lnB>
                    <a:solidFill>
                      <a:srgbClr val="E3E4E4"/>
                    </a:solidFill>
                  </a:tcPr>
                </a:tc>
                <a:tc>
                  <a:txBody>
                    <a:bodyPr/>
                    <a:lstStyle/>
                    <a:p>
                      <a:pPr lvl="0" defTabSz="457200">
                        <a:defRPr sz="1300">
                          <a:latin typeface="Helvetica"/>
                          <a:ea typeface="Helvetica"/>
                          <a:cs typeface="Helvetica"/>
                          <a:sym typeface="Helvetica"/>
                        </a:defRPr>
                      </a:pPr>
                    </a:p>
                  </a:txBody>
                  <a:tcPr marL="50800" marR="50800" marT="50800" marB="50800" anchor="ctr" anchorCtr="0" horzOverflow="overflow">
                    <a:lnL w="6350">
                      <a:solidFill>
                        <a:srgbClr val="000000"/>
                      </a:solidFill>
                      <a:miter lim="400000"/>
                    </a:lnL>
                    <a:lnR w="3175">
                      <a:solidFill>
                        <a:srgbClr val="000000"/>
                      </a:solidFill>
                      <a:miter lim="400000"/>
                    </a:lnR>
                    <a:lnT w="3175">
                      <a:solidFill>
                        <a:srgbClr val="000000"/>
                      </a:solidFill>
                      <a:miter lim="400000"/>
                    </a:lnT>
                    <a:lnB w="25400">
                      <a:solidFill>
                        <a:srgbClr val="175778"/>
                      </a:solidFill>
                      <a:miter lim="400000"/>
                    </a:lnB>
                    <a:solidFill>
                      <a:srgbClr val="EFEFEF"/>
                    </a:solidFill>
                  </a:tcPr>
                </a:tc>
                <a:tc>
                  <a:txBody>
                    <a:bodyPr/>
                    <a:lstStyle/>
                    <a:p>
                      <a:pPr lvl="0" algn="l" defTabSz="457200">
                        <a:defRPr sz="1300">
                          <a:latin typeface="Helvetica"/>
                          <a:ea typeface="Helvetica"/>
                          <a:cs typeface="Helvetica"/>
                          <a:sym typeface="Helvetica"/>
                        </a:defRPr>
                      </a:pPr>
                    </a:p>
                  </a:txBody>
                  <a:tcPr marL="50800" marR="50800" marT="50800" marB="50800" anchor="t" anchorCtr="0" horzOverflow="overflow">
                    <a:lnL w="3175">
                      <a:solidFill>
                        <a:srgbClr val="000000"/>
                      </a:solidFill>
                      <a:miter lim="400000"/>
                    </a:lnL>
                    <a:lnR w="3175">
                      <a:solidFill>
                        <a:srgbClr val="000000"/>
                      </a:solidFill>
                      <a:miter lim="400000"/>
                    </a:lnR>
                    <a:lnT w="3175">
                      <a:solidFill>
                        <a:srgbClr val="000000"/>
                      </a:solidFill>
                      <a:miter lim="400000"/>
                    </a:lnT>
                    <a:lnB w="25400">
                      <a:solidFill>
                        <a:srgbClr val="175778"/>
                      </a:solidFill>
                      <a:miter lim="400000"/>
                    </a:lnB>
                    <a:solidFill>
                      <a:srgbClr val="EFEFEF"/>
                    </a:solidFill>
                  </a:tcPr>
                </a:tc>
                <a:tc>
                  <a:txBody>
                    <a:bodyPr/>
                    <a:lstStyle/>
                    <a:p>
                      <a:pPr lvl="0" algn="l" defTabSz="457200">
                        <a:defRPr sz="1300">
                          <a:latin typeface="Helvetica"/>
                          <a:ea typeface="Helvetica"/>
                          <a:cs typeface="Helvetica"/>
                          <a:sym typeface="Helvetica"/>
                        </a:defRPr>
                      </a:pPr>
                    </a:p>
                  </a:txBody>
                  <a:tcPr marL="50800" marR="50800" marT="50800" marB="50800" anchor="t" anchorCtr="0" horzOverflow="overflow">
                    <a:lnL w="3175">
                      <a:solidFill>
                        <a:srgbClr val="000000"/>
                      </a:solidFill>
                      <a:miter lim="400000"/>
                    </a:lnL>
                    <a:lnR w="3175">
                      <a:solidFill>
                        <a:srgbClr val="000000"/>
                      </a:solidFill>
                      <a:miter lim="400000"/>
                    </a:lnR>
                    <a:lnT w="3175">
                      <a:solidFill>
                        <a:srgbClr val="000000"/>
                      </a:solidFill>
                      <a:miter lim="400000"/>
                    </a:lnT>
                    <a:lnB w="25400">
                      <a:solidFill>
                        <a:srgbClr val="175778"/>
                      </a:solidFill>
                      <a:miter lim="400000"/>
                    </a:lnB>
                    <a:solidFill>
                      <a:srgbClr val="EFEFEF"/>
                    </a:solidFill>
                  </a:tcPr>
                </a:tc>
                <a:tc>
                  <a:txBody>
                    <a:bodyPr/>
                    <a:lstStyle/>
                    <a:p>
                      <a:pPr lvl="0" algn="l" defTabSz="457200">
                        <a:defRPr sz="1300">
                          <a:latin typeface="Helvetica"/>
                          <a:ea typeface="Helvetica"/>
                          <a:cs typeface="Helvetica"/>
                          <a:sym typeface="Helvetica"/>
                        </a:defRPr>
                      </a:pPr>
                    </a:p>
                  </a:txBody>
                  <a:tcPr marL="50800" marR="50800" marT="50800" marB="50800" anchor="t" anchorCtr="0" horzOverflow="overflow">
                    <a:lnL w="3175">
                      <a:solidFill>
                        <a:srgbClr val="000000"/>
                      </a:solidFill>
                      <a:miter lim="400000"/>
                    </a:lnL>
                    <a:lnR w="3175">
                      <a:solidFill>
                        <a:srgbClr val="000000"/>
                      </a:solidFill>
                      <a:miter lim="400000"/>
                    </a:lnR>
                    <a:lnT w="3175">
                      <a:solidFill>
                        <a:srgbClr val="000000"/>
                      </a:solidFill>
                      <a:miter lim="400000"/>
                    </a:lnT>
                    <a:lnB w="25400">
                      <a:solidFill>
                        <a:srgbClr val="175778"/>
                      </a:solidFill>
                      <a:miter lim="400000"/>
                    </a:lnB>
                    <a:solidFill>
                      <a:srgbClr val="EFEFEF"/>
                    </a:solidFill>
                  </a:tcPr>
                </a:tc>
              </a:tr>
              <a:tr h="1086935">
                <a:tc>
                  <a:txBody>
                    <a:bodyPr/>
                    <a:lstStyle/>
                    <a:p>
                      <a:pPr lvl="0" defTabSz="457200">
                        <a:defRPr b="0">
                          <a:solidFill>
                            <a:srgbClr val="000000"/>
                          </a:solidFill>
                        </a:defRPr>
                      </a:pPr>
                      <a:r>
                        <a:rPr sz="2200">
                          <a:sym typeface="Helvetica"/>
                        </a:rPr>
                        <a:t>5</a:t>
                      </a:r>
                    </a:p>
                  </a:txBody>
                  <a:tcPr marL="50800" marR="50800" marT="50800" marB="50800" anchor="ctr" anchorCtr="0" horzOverflow="overflow">
                    <a:lnR w="6350">
                      <a:solidFill>
                        <a:srgbClr val="000000"/>
                      </a:solidFill>
                      <a:miter lim="400000"/>
                    </a:lnR>
                    <a:lnT w="25400">
                      <a:solidFill>
                        <a:srgbClr val="175778"/>
                      </a:solidFill>
                      <a:miter lim="400000"/>
                    </a:lnT>
                    <a:solidFill>
                      <a:srgbClr val="E3E4E4"/>
                    </a:solidFill>
                  </a:tcPr>
                </a:tc>
                <a:tc>
                  <a:txBody>
                    <a:bodyPr/>
                    <a:lstStyle/>
                    <a:p>
                      <a:pPr lvl="0" defTabSz="457200">
                        <a:defRPr sz="1300">
                          <a:latin typeface="Helvetica"/>
                          <a:ea typeface="Helvetica"/>
                          <a:cs typeface="Helvetica"/>
                          <a:sym typeface="Helvetica"/>
                        </a:defRPr>
                      </a:pPr>
                    </a:p>
                  </a:txBody>
                  <a:tcPr marL="50800" marR="50800" marT="50800" marB="50800" anchor="ctr" anchorCtr="0" horzOverflow="overflow">
                    <a:lnL w="6350">
                      <a:solidFill>
                        <a:srgbClr val="000000"/>
                      </a:solidFill>
                      <a:miter lim="400000"/>
                    </a:lnL>
                    <a:lnR w="3175">
                      <a:solidFill>
                        <a:srgbClr val="000000"/>
                      </a:solidFill>
                      <a:miter lim="400000"/>
                    </a:lnR>
                    <a:lnT w="25400">
                      <a:solidFill>
                        <a:srgbClr val="175778"/>
                      </a:solidFill>
                      <a:miter lim="400000"/>
                    </a:lnT>
                    <a:noFill/>
                  </a:tcPr>
                </a:tc>
                <a:tc>
                  <a:txBody>
                    <a:bodyPr/>
                    <a:lstStyle/>
                    <a:p>
                      <a:pPr lvl="0" algn="l" defTabSz="457200">
                        <a:defRPr sz="1300">
                          <a:latin typeface="Helvetica"/>
                          <a:ea typeface="Helvetica"/>
                          <a:cs typeface="Helvetica"/>
                          <a:sym typeface="Helvetica"/>
                        </a:defRPr>
                      </a:pPr>
                    </a:p>
                  </a:txBody>
                  <a:tcPr marL="50800" marR="50800" marT="50800" marB="50800" anchor="t" anchorCtr="0" horzOverflow="overflow">
                    <a:lnL w="3175">
                      <a:solidFill>
                        <a:srgbClr val="000000"/>
                      </a:solidFill>
                      <a:miter lim="400000"/>
                    </a:lnL>
                    <a:lnR w="3175">
                      <a:solidFill>
                        <a:srgbClr val="000000"/>
                      </a:solidFill>
                      <a:miter lim="400000"/>
                    </a:lnR>
                    <a:lnT w="25400">
                      <a:solidFill>
                        <a:srgbClr val="175778"/>
                      </a:solidFill>
                      <a:miter lim="400000"/>
                    </a:lnT>
                    <a:noFill/>
                  </a:tcPr>
                </a:tc>
                <a:tc>
                  <a:txBody>
                    <a:bodyPr/>
                    <a:lstStyle/>
                    <a:p>
                      <a:pPr lvl="0" algn="l" defTabSz="457200">
                        <a:defRPr sz="1300">
                          <a:latin typeface="Helvetica"/>
                          <a:ea typeface="Helvetica"/>
                          <a:cs typeface="Helvetica"/>
                          <a:sym typeface="Helvetica"/>
                        </a:defRPr>
                      </a:pPr>
                    </a:p>
                  </a:txBody>
                  <a:tcPr marL="50800" marR="50800" marT="50800" marB="50800" anchor="t" anchorCtr="0" horzOverflow="overflow">
                    <a:lnL w="3175">
                      <a:solidFill>
                        <a:srgbClr val="000000"/>
                      </a:solidFill>
                      <a:miter lim="400000"/>
                    </a:lnL>
                    <a:lnR w="3175">
                      <a:solidFill>
                        <a:srgbClr val="000000"/>
                      </a:solidFill>
                      <a:miter lim="400000"/>
                    </a:lnR>
                    <a:lnT w="25400">
                      <a:solidFill>
                        <a:srgbClr val="175778"/>
                      </a:solidFill>
                      <a:miter lim="400000"/>
                    </a:lnT>
                    <a:noFill/>
                  </a:tcPr>
                </a:tc>
                <a:tc>
                  <a:txBody>
                    <a:bodyPr/>
                    <a:lstStyle/>
                    <a:p>
                      <a:pPr lvl="0" algn="l" defTabSz="457200">
                        <a:defRPr sz="1300">
                          <a:latin typeface="Helvetica"/>
                          <a:ea typeface="Helvetica"/>
                          <a:cs typeface="Helvetica"/>
                          <a:sym typeface="Helvetica"/>
                        </a:defRPr>
                      </a:pPr>
                    </a:p>
                  </a:txBody>
                  <a:tcPr marL="50800" marR="50800" marT="50800" marB="50800" anchor="t" anchorCtr="0" horzOverflow="overflow">
                    <a:lnL w="3175">
                      <a:solidFill>
                        <a:srgbClr val="000000"/>
                      </a:solidFill>
                      <a:miter lim="400000"/>
                    </a:lnL>
                    <a:lnT w="25400">
                      <a:solidFill>
                        <a:srgbClr val="175778"/>
                      </a:solidFill>
                      <a:miter lim="400000"/>
                    </a:lnT>
                    <a:noFill/>
                  </a:tcPr>
                </a:tc>
              </a:tr>
              <a:tr h="1086935">
                <a:tc>
                  <a:txBody>
                    <a:bodyPr/>
                    <a:lstStyle/>
                    <a:p>
                      <a:pPr lvl="0" defTabSz="457200">
                        <a:defRPr b="0">
                          <a:solidFill>
                            <a:srgbClr val="000000"/>
                          </a:solidFill>
                        </a:defRPr>
                      </a:pPr>
                      <a:r>
                        <a:rPr sz="2200">
                          <a:sym typeface="Helvetica"/>
                        </a:rPr>
                        <a:t>6</a:t>
                      </a:r>
                    </a:p>
                  </a:txBody>
                  <a:tcPr marL="50800" marR="50800" marT="50800" marB="50800" anchor="ctr" anchorCtr="0" horzOverflow="overflow">
                    <a:lnL w="3175">
                      <a:solidFill>
                        <a:srgbClr val="000000"/>
                      </a:solidFill>
                      <a:miter lim="400000"/>
                    </a:lnL>
                    <a:lnR w="6350">
                      <a:solidFill>
                        <a:srgbClr val="000000"/>
                      </a:solidFill>
                      <a:miter lim="400000"/>
                    </a:lnR>
                    <a:lnB w="3175">
                      <a:solidFill>
                        <a:srgbClr val="000000"/>
                      </a:solidFill>
                      <a:miter lim="400000"/>
                    </a:lnB>
                    <a:solidFill>
                      <a:srgbClr val="E3E4E4"/>
                    </a:solidFill>
                  </a:tcPr>
                </a:tc>
                <a:tc>
                  <a:txBody>
                    <a:bodyPr/>
                    <a:lstStyle/>
                    <a:p>
                      <a:pPr lvl="0" defTabSz="457200">
                        <a:defRPr sz="1300">
                          <a:latin typeface="Helvetica"/>
                          <a:ea typeface="Helvetica"/>
                          <a:cs typeface="Helvetica"/>
                          <a:sym typeface="Helvetica"/>
                        </a:defRPr>
                      </a:pPr>
                    </a:p>
                  </a:txBody>
                  <a:tcPr marL="50800" marR="50800" marT="50800" marB="50800" anchor="ctr" anchorCtr="0" horzOverflow="overflow">
                    <a:lnL w="6350">
                      <a:solidFill>
                        <a:srgbClr val="000000"/>
                      </a:solidFill>
                      <a:miter lim="400000"/>
                    </a:lnL>
                    <a:lnR w="3175">
                      <a:solidFill>
                        <a:srgbClr val="000000"/>
                      </a:solidFill>
                      <a:miter lim="400000"/>
                    </a:lnR>
                    <a:lnB w="3175">
                      <a:solidFill>
                        <a:srgbClr val="000000"/>
                      </a:solidFill>
                      <a:miter lim="400000"/>
                    </a:lnB>
                    <a:solidFill>
                      <a:srgbClr val="EFEFEF"/>
                    </a:solidFill>
                  </a:tcPr>
                </a:tc>
                <a:tc>
                  <a:txBody>
                    <a:bodyPr/>
                    <a:lstStyle/>
                    <a:p>
                      <a:pPr lvl="0" algn="l" defTabSz="457200">
                        <a:defRPr sz="1300">
                          <a:latin typeface="Helvetica"/>
                          <a:ea typeface="Helvetica"/>
                          <a:cs typeface="Helvetica"/>
                          <a:sym typeface="Helvetica"/>
                        </a:defRPr>
                      </a:pPr>
                    </a:p>
                  </a:txBody>
                  <a:tcPr marL="50800" marR="50800" marT="50800" marB="50800" anchor="t" anchorCtr="0" horzOverflow="overflow">
                    <a:lnL w="3175">
                      <a:solidFill>
                        <a:srgbClr val="000000"/>
                      </a:solidFill>
                      <a:miter lim="400000"/>
                    </a:lnL>
                    <a:lnR w="3175">
                      <a:solidFill>
                        <a:srgbClr val="000000"/>
                      </a:solidFill>
                      <a:miter lim="400000"/>
                    </a:lnR>
                    <a:lnB w="3175">
                      <a:solidFill>
                        <a:srgbClr val="000000"/>
                      </a:solidFill>
                      <a:miter lim="400000"/>
                    </a:lnB>
                    <a:solidFill>
                      <a:srgbClr val="EFEFEF"/>
                    </a:solidFill>
                  </a:tcPr>
                </a:tc>
                <a:tc>
                  <a:txBody>
                    <a:bodyPr/>
                    <a:lstStyle/>
                    <a:p>
                      <a:pPr lvl="0" algn="l" defTabSz="457200">
                        <a:defRPr sz="1300">
                          <a:latin typeface="Helvetica"/>
                          <a:ea typeface="Helvetica"/>
                          <a:cs typeface="Helvetica"/>
                          <a:sym typeface="Helvetica"/>
                        </a:defRPr>
                      </a:pPr>
                    </a:p>
                  </a:txBody>
                  <a:tcPr marL="50800" marR="50800" marT="50800" marB="50800" anchor="t" anchorCtr="0" horzOverflow="overflow">
                    <a:lnL w="3175">
                      <a:solidFill>
                        <a:srgbClr val="000000"/>
                      </a:solidFill>
                      <a:miter lim="400000"/>
                    </a:lnL>
                    <a:lnR w="3175">
                      <a:solidFill>
                        <a:srgbClr val="000000"/>
                      </a:solidFill>
                      <a:miter lim="400000"/>
                    </a:lnR>
                    <a:lnB w="3175">
                      <a:solidFill>
                        <a:srgbClr val="000000"/>
                      </a:solidFill>
                      <a:miter lim="400000"/>
                    </a:lnB>
                    <a:solidFill>
                      <a:srgbClr val="EFEFEF"/>
                    </a:solidFill>
                  </a:tcPr>
                </a:tc>
                <a:tc>
                  <a:txBody>
                    <a:bodyPr/>
                    <a:lstStyle/>
                    <a:p>
                      <a:pPr lvl="0" algn="l" defTabSz="457200">
                        <a:defRPr sz="1300">
                          <a:latin typeface="Helvetica"/>
                          <a:ea typeface="Helvetica"/>
                          <a:cs typeface="Helvetica"/>
                          <a:sym typeface="Helvetica"/>
                        </a:defRPr>
                      </a:pPr>
                    </a:p>
                  </a:txBody>
                  <a:tcPr marL="50800" marR="50800" marT="50800" marB="50800" anchor="t" anchorCtr="0" horzOverflow="overflow">
                    <a:lnL w="3175">
                      <a:solidFill>
                        <a:srgbClr val="000000"/>
                      </a:solidFill>
                      <a:miter lim="400000"/>
                    </a:lnL>
                    <a:lnR w="3175">
                      <a:solidFill>
                        <a:srgbClr val="000000"/>
                      </a:solidFill>
                      <a:miter lim="400000"/>
                    </a:lnR>
                    <a:lnB w="3175">
                      <a:solidFill>
                        <a:srgbClr val="000000"/>
                      </a:solidFill>
                      <a:miter lim="400000"/>
                    </a:lnB>
                    <a:solidFill>
                      <a:srgbClr val="EFEFEF"/>
                    </a:solidFill>
                  </a:tcPr>
                </a:tc>
              </a:tr>
              <a:tr h="1321469">
                <a:tc>
                  <a:txBody>
                    <a:bodyPr/>
                    <a:lstStyle/>
                    <a:p>
                      <a:pPr lvl="0" defTabSz="457200">
                        <a:defRPr b="0">
                          <a:solidFill>
                            <a:srgbClr val="000000"/>
                          </a:solidFill>
                        </a:defRPr>
                      </a:pPr>
                      <a:r>
                        <a:rPr sz="2200">
                          <a:sym typeface="Helvetica"/>
                        </a:rPr>
                        <a:t>7</a:t>
                      </a:r>
                    </a:p>
                  </a:txBody>
                  <a:tcPr marL="50800" marR="50800" marT="50800" marB="50800" anchor="ctr" anchorCtr="0" horzOverflow="overflow">
                    <a:lnL w="3175">
                      <a:solidFill>
                        <a:srgbClr val="000000"/>
                      </a:solidFill>
                      <a:miter lim="400000"/>
                    </a:lnL>
                    <a:lnR w="6350">
                      <a:solidFill>
                        <a:srgbClr val="000000"/>
                      </a:solidFill>
                      <a:miter lim="400000"/>
                    </a:lnR>
                    <a:lnT w="3175">
                      <a:solidFill>
                        <a:srgbClr val="000000"/>
                      </a:solidFill>
                      <a:miter lim="400000"/>
                    </a:lnT>
                    <a:lnB w="3175">
                      <a:solidFill>
                        <a:srgbClr val="000000"/>
                      </a:solidFill>
                      <a:miter lim="400000"/>
                    </a:lnB>
                    <a:solidFill>
                      <a:srgbClr val="E3E4E4"/>
                    </a:solidFill>
                  </a:tcPr>
                </a:tc>
                <a:tc>
                  <a:txBody>
                    <a:bodyPr/>
                    <a:lstStyle/>
                    <a:p>
                      <a:pPr lvl="0" defTabSz="457200">
                        <a:defRPr sz="1300">
                          <a:latin typeface="Helvetica"/>
                          <a:ea typeface="Helvetica"/>
                          <a:cs typeface="Helvetica"/>
                          <a:sym typeface="Helvetica"/>
                        </a:defRPr>
                      </a:pPr>
                    </a:p>
                  </a:txBody>
                  <a:tcPr marL="50800" marR="50800" marT="50800" marB="50800" anchor="ctr" anchorCtr="0" horzOverflow="overflow">
                    <a:lnL w="6350">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noFill/>
                  </a:tcPr>
                </a:tc>
                <a:tc>
                  <a:txBody>
                    <a:bodyPr/>
                    <a:lstStyle/>
                    <a:p>
                      <a:pPr lvl="0" algn="l" defTabSz="457200">
                        <a:defRPr sz="1300">
                          <a:latin typeface="Helvetica"/>
                          <a:ea typeface="Helvetica"/>
                          <a:cs typeface="Helvetica"/>
                          <a:sym typeface="Helvetica"/>
                        </a:defRPr>
                      </a:pPr>
                    </a:p>
                  </a:txBody>
                  <a:tcPr marL="50800" marR="50800" marT="50800" marB="50800" anchor="t"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noFill/>
                  </a:tcPr>
                </a:tc>
                <a:tc>
                  <a:txBody>
                    <a:bodyPr/>
                    <a:lstStyle/>
                    <a:p>
                      <a:pPr lvl="0" algn="l" defTabSz="457200">
                        <a:defRPr sz="1300">
                          <a:latin typeface="Helvetica"/>
                          <a:ea typeface="Helvetica"/>
                          <a:cs typeface="Helvetica"/>
                          <a:sym typeface="Helvetica"/>
                        </a:defRPr>
                      </a:pPr>
                    </a:p>
                  </a:txBody>
                  <a:tcPr marL="50800" marR="50800" marT="50800" marB="50800" anchor="t"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noFill/>
                  </a:tcPr>
                </a:tc>
                <a:tc>
                  <a:txBody>
                    <a:bodyPr/>
                    <a:lstStyle/>
                    <a:p>
                      <a:pPr lvl="0" algn="l" defTabSz="457200">
                        <a:defRPr sz="1300">
                          <a:latin typeface="Helvetica"/>
                          <a:ea typeface="Helvetica"/>
                          <a:cs typeface="Helvetica"/>
                          <a:sym typeface="Helvetica"/>
                        </a:defRPr>
                      </a:pPr>
                    </a:p>
                  </a:txBody>
                  <a:tcPr marL="50800" marR="50800" marT="50800" marB="50800" anchor="t"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noFill/>
                  </a:tcPr>
                </a:tc>
              </a:tr>
            </a:tbl>
          </a:graphicData>
        </a:graphic>
      </p:graphicFrame>
      <p:pic>
        <p:nvPicPr>
          <p:cNvPr id="61" name="Chalice-bowl300.png"/>
          <p:cNvPicPr/>
          <p:nvPr/>
        </p:nvPicPr>
        <p:blipFill>
          <a:blip r:embed="rId2">
            <a:extLst/>
          </a:blip>
          <a:stretch>
            <a:fillRect/>
          </a:stretch>
        </p:blipFill>
        <p:spPr>
          <a:xfrm>
            <a:off x="1969140" y="93179"/>
            <a:ext cx="1196415" cy="889335"/>
          </a:xfrm>
          <a:prstGeom prst="rect">
            <a:avLst/>
          </a:prstGeom>
          <a:ln w="12700">
            <a:miter lim="400000"/>
          </a:ln>
        </p:spPr>
      </p:pic>
      <p:sp>
        <p:nvSpPr>
          <p:cNvPr id="62" name="Shape 62"/>
          <p:cNvSpPr/>
          <p:nvPr/>
        </p:nvSpPr>
        <p:spPr>
          <a:xfrm>
            <a:off x="1519445" y="1093398"/>
            <a:ext cx="6345255" cy="416505"/>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lstStyle>
            <a:lvl1pPr algn="l" defTabSz="457200">
              <a:defRPr sz="1400">
                <a:solidFill>
                  <a:srgbClr val="7F7F7F"/>
                </a:solidFill>
                <a:latin typeface="Copperplate"/>
                <a:ea typeface="Copperplate"/>
                <a:cs typeface="Copperplate"/>
                <a:sym typeface="Copperplate"/>
              </a:defRPr>
            </a:lvl1pPr>
          </a:lstStyle>
          <a:p>
            <a:pPr lvl="0">
              <a:defRPr sz="1800">
                <a:solidFill>
                  <a:srgbClr val="000000"/>
                </a:solidFill>
              </a:defRPr>
            </a:pPr>
            <a:r>
              <a:rPr sz="1400">
                <a:solidFill>
                  <a:srgbClr val="7F7F7F"/>
                </a:solidFill>
              </a:rPr>
              <a:t>Study sheet: Discover the uniqueness of each seal!</a:t>
            </a:r>
          </a:p>
        </p:txBody>
      </p:sp>
      <p:sp>
        <p:nvSpPr>
          <p:cNvPr id="63" name="Shape 63"/>
          <p:cNvSpPr/>
          <p:nvPr/>
        </p:nvSpPr>
        <p:spPr>
          <a:xfrm>
            <a:off x="3583612" y="1907894"/>
            <a:ext cx="2338040" cy="1076859"/>
          </a:xfrm>
          <a:prstGeom prst="rect">
            <a:avLst/>
          </a:prstGeom>
          <a:blipFill>
            <a:blip r:embed="rId3"/>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lvl="0">
              <a:defRPr sz="2400">
                <a:solidFill>
                  <a:srgbClr val="FFFFFF"/>
                </a:solidFill>
              </a:defRPr>
            </a:pPr>
          </a:p>
        </p:txBody>
      </p:sp>
      <p:sp>
        <p:nvSpPr>
          <p:cNvPr id="64" name="Shape 64"/>
          <p:cNvSpPr/>
          <p:nvPr/>
        </p:nvSpPr>
        <p:spPr>
          <a:xfrm>
            <a:off x="5921651" y="1910592"/>
            <a:ext cx="7083149" cy="1076860"/>
          </a:xfrm>
          <a:prstGeom prst="rect">
            <a:avLst/>
          </a:prstGeom>
          <a:blipFill>
            <a:blip r:embed="rId3"/>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lvl="0">
              <a:defRPr sz="2400">
                <a:solidFill>
                  <a:srgbClr val="FFFFFF"/>
                </a:solidFill>
              </a:defRPr>
            </a:pPr>
          </a:p>
        </p:txBody>
      </p:sp>
      <p:sp>
        <p:nvSpPr>
          <p:cNvPr id="65" name="Shape 65"/>
          <p:cNvSpPr/>
          <p:nvPr/>
        </p:nvSpPr>
        <p:spPr>
          <a:xfrm>
            <a:off x="2060344" y="1910517"/>
            <a:ext cx="1523269" cy="1076860"/>
          </a:xfrm>
          <a:prstGeom prst="rect">
            <a:avLst/>
          </a:prstGeom>
          <a:blipFill>
            <a:blip r:embed="rId3"/>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lvl="0">
              <a:defRPr sz="2400">
                <a:solidFill>
                  <a:srgbClr val="FFFFFF"/>
                </a:solidFill>
              </a:defRPr>
            </a:pPr>
          </a:p>
        </p:txBody>
      </p:sp>
    </p:spTree>
  </p:cSld>
  <p:clrMapOvr>
    <a:masterClrMapping/>
  </p:clrMapOvr>
  <p:transition spd="slow" advClick="1">
    <p:fade thruBlk="1"/>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xit" presetSubtype="1" presetID="2" grpId="1" fill="hold">
                                  <p:stCondLst>
                                    <p:cond delay="0"/>
                                  </p:stCondLst>
                                  <p:iterate type="lt" backwards="0">
                                    <p:tmAbs val="0"/>
                                  </p:iterate>
                                  <p:childTnLst>
                                    <p:anim calcmode="lin" valueType="num">
                                      <p:cBhvr>
                                        <p:cTn id="6" dur="80" fill="hold"/>
                                        <p:tgtEl>
                                          <p:spTgt spid="65"/>
                                        </p:tgtEl>
                                        <p:attrNameLst>
                                          <p:attrName>ppt_x</p:attrName>
                                        </p:attrNameLst>
                                      </p:cBhvr>
                                      <p:tavLst>
                                        <p:tav tm="0">
                                          <p:val>
                                            <p:strVal val="ppt_x"/>
                                          </p:val>
                                        </p:tav>
                                        <p:tav tm="100000">
                                          <p:val>
                                            <p:strVal val="ppt_x"/>
                                          </p:val>
                                        </p:tav>
                                      </p:tavLst>
                                    </p:anim>
                                    <p:anim calcmode="lin" valueType="num">
                                      <p:cBhvr>
                                        <p:cTn id="7" dur="80" fill="hold"/>
                                        <p:tgtEl>
                                          <p:spTgt spid="65"/>
                                        </p:tgtEl>
                                        <p:attrNameLst>
                                          <p:attrName>ppt_y</p:attrName>
                                        </p:attrNameLst>
                                      </p:cBhvr>
                                      <p:tavLst>
                                        <p:tav tm="0">
                                          <p:val>
                                            <p:strVal val="ppt_y"/>
                                          </p:val>
                                        </p:tav>
                                        <p:tav tm="100000">
                                          <p:val>
                                            <p:strVal val="0-ppt_h/2"/>
                                          </p:val>
                                        </p:tav>
                                      </p:tavLst>
                                    </p:anim>
                                    <p:set>
                                      <p:cBhvr>
                                        <p:cTn id="8" fill="hold">
                                          <p:stCondLst>
                                            <p:cond delay="79"/>
                                          </p:stCondLst>
                                        </p:cTn>
                                        <p:tgtEl>
                                          <p:spTgt spid="65"/>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nodeType="clickEffect" presetClass="exit" presetSubtype="1" presetID="2" grpId="2" fill="hold">
                                  <p:stCondLst>
                                    <p:cond delay="0"/>
                                  </p:stCondLst>
                                  <p:iterate type="lt" backwards="0">
                                    <p:tmAbs val="0"/>
                                  </p:iterate>
                                  <p:childTnLst>
                                    <p:anim calcmode="lin" valueType="num">
                                      <p:cBhvr>
                                        <p:cTn id="12" dur="80" fill="hold"/>
                                        <p:tgtEl>
                                          <p:spTgt spid="63"/>
                                        </p:tgtEl>
                                        <p:attrNameLst>
                                          <p:attrName>ppt_x</p:attrName>
                                        </p:attrNameLst>
                                      </p:cBhvr>
                                      <p:tavLst>
                                        <p:tav tm="0">
                                          <p:val>
                                            <p:strVal val="ppt_x"/>
                                          </p:val>
                                        </p:tav>
                                        <p:tav tm="100000">
                                          <p:val>
                                            <p:strVal val="ppt_x"/>
                                          </p:val>
                                        </p:tav>
                                      </p:tavLst>
                                    </p:anim>
                                    <p:anim calcmode="lin" valueType="num">
                                      <p:cBhvr>
                                        <p:cTn id="13" dur="80" fill="hold"/>
                                        <p:tgtEl>
                                          <p:spTgt spid="63"/>
                                        </p:tgtEl>
                                        <p:attrNameLst>
                                          <p:attrName>ppt_y</p:attrName>
                                        </p:attrNameLst>
                                      </p:cBhvr>
                                      <p:tavLst>
                                        <p:tav tm="0">
                                          <p:val>
                                            <p:strVal val="ppt_y"/>
                                          </p:val>
                                        </p:tav>
                                        <p:tav tm="100000">
                                          <p:val>
                                            <p:strVal val="0-ppt_h/2"/>
                                          </p:val>
                                        </p:tav>
                                      </p:tavLst>
                                    </p:anim>
                                    <p:set>
                                      <p:cBhvr>
                                        <p:cTn id="14" fill="hold">
                                          <p:stCondLst>
                                            <p:cond delay="79"/>
                                          </p:stCondLst>
                                        </p:cTn>
                                        <p:tgtEl>
                                          <p:spTgt spid="6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nodeType="clickEffect" presetClass="exit" presetSubtype="1" presetID="2" grpId="3" fill="hold">
                                  <p:stCondLst>
                                    <p:cond delay="0"/>
                                  </p:stCondLst>
                                  <p:iterate type="lt" backwards="0">
                                    <p:tmAbs val="0"/>
                                  </p:iterate>
                                  <p:childTnLst>
                                    <p:anim calcmode="lin" valueType="num">
                                      <p:cBhvr>
                                        <p:cTn id="18" dur="80" fill="hold"/>
                                        <p:tgtEl>
                                          <p:spTgt spid="64"/>
                                        </p:tgtEl>
                                        <p:attrNameLst>
                                          <p:attrName>ppt_x</p:attrName>
                                        </p:attrNameLst>
                                      </p:cBhvr>
                                      <p:tavLst>
                                        <p:tav tm="0">
                                          <p:val>
                                            <p:strVal val="ppt_x"/>
                                          </p:val>
                                        </p:tav>
                                        <p:tav tm="100000">
                                          <p:val>
                                            <p:strVal val="ppt_x"/>
                                          </p:val>
                                        </p:tav>
                                      </p:tavLst>
                                    </p:anim>
                                    <p:anim calcmode="lin" valueType="num">
                                      <p:cBhvr>
                                        <p:cTn id="19" dur="80" fill="hold"/>
                                        <p:tgtEl>
                                          <p:spTgt spid="64"/>
                                        </p:tgtEl>
                                        <p:attrNameLst>
                                          <p:attrName>ppt_y</p:attrName>
                                        </p:attrNameLst>
                                      </p:cBhvr>
                                      <p:tavLst>
                                        <p:tav tm="0">
                                          <p:val>
                                            <p:strVal val="ppt_y"/>
                                          </p:val>
                                        </p:tav>
                                        <p:tav tm="100000">
                                          <p:val>
                                            <p:strVal val="0-ppt_h/2"/>
                                          </p:val>
                                        </p:tav>
                                      </p:tavLst>
                                    </p:anim>
                                    <p:set>
                                      <p:cBhvr>
                                        <p:cTn id="20" fill="hold">
                                          <p:stCondLst>
                                            <p:cond delay="79"/>
                                          </p:stCondLst>
                                        </p:cTn>
                                        <p:tgtEl>
                                          <p:spTgt spid="64"/>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4" grpId="3"/>
      <p:bldP build="whole" bldLvl="1" animBg="1" rev="0" advAuto="0" spid="65" grpId="1"/>
      <p:bldP build="whole" bldLvl="1" animBg="1" rev="0" advAuto="0" spid="63" grpId="2"/>
    </p:bldLst>
  </p:timing>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7" name="Shape 67"/>
          <p:cNvSpPr/>
          <p:nvPr>
            <p:ph type="title" idx="4294967295"/>
          </p:nvPr>
        </p:nvSpPr>
        <p:spPr>
          <a:xfrm>
            <a:off x="1420614" y="109264"/>
            <a:ext cx="11479087" cy="984165"/>
          </a:xfrm>
          <a:prstGeom prst="rect">
            <a:avLst/>
          </a:prstGeom>
        </p:spPr>
        <p:txBody>
          <a:bodyPr/>
          <a:lstStyle/>
          <a:p>
            <a:pPr lvl="0" algn="ctr" defTabSz="344677">
              <a:lnSpc>
                <a:spcPct val="140000"/>
              </a:lnSpc>
              <a:defRPr sz="1800"/>
            </a:pPr>
            <a:r>
              <a:rPr sz="2949">
                <a:latin typeface="Helvetica Condensed Medium"/>
                <a:ea typeface="Helvetica Condensed Medium"/>
                <a:cs typeface="Helvetica Condensed Medium"/>
                <a:sym typeface="Helvetica Condensed Medium"/>
              </a:rPr>
              <a:t>Revelation Chapters 6-8:1</a:t>
            </a:r>
            <a:endParaRPr sz="2949">
              <a:latin typeface="Helvetica Condensed Medium"/>
              <a:ea typeface="Helvetica Condensed Medium"/>
              <a:cs typeface="Helvetica Condensed Medium"/>
              <a:sym typeface="Helvetica Condensed Medium"/>
            </a:endParaRPr>
          </a:p>
          <a:p>
            <a:pPr lvl="0" algn="ctr" defTabSz="344677">
              <a:lnSpc>
                <a:spcPct val="140000"/>
              </a:lnSpc>
              <a:defRPr sz="1800"/>
            </a:pPr>
            <a:r>
              <a:rPr sz="2949">
                <a:solidFill>
                  <a:srgbClr val="A6AAA9"/>
                </a:solidFill>
                <a:latin typeface="Helvetica Condensed Medium"/>
                <a:ea typeface="Helvetica Condensed Medium"/>
                <a:cs typeface="Helvetica Condensed Medium"/>
                <a:sym typeface="Helvetica Condensed Medium"/>
              </a:rPr>
              <a:t>Scene #2 (4-8:1)</a:t>
            </a:r>
          </a:p>
        </p:txBody>
      </p:sp>
      <p:pic>
        <p:nvPicPr>
          <p:cNvPr id="68" name="Chalice-bowl300.png"/>
          <p:cNvPicPr/>
          <p:nvPr/>
        </p:nvPicPr>
        <p:blipFill>
          <a:blip r:embed="rId2">
            <a:extLst/>
          </a:blip>
          <a:stretch>
            <a:fillRect/>
          </a:stretch>
        </p:blipFill>
        <p:spPr>
          <a:xfrm>
            <a:off x="1969140" y="93179"/>
            <a:ext cx="1196415" cy="889335"/>
          </a:xfrm>
          <a:prstGeom prst="rect">
            <a:avLst/>
          </a:prstGeom>
          <a:ln w="12700">
            <a:miter lim="400000"/>
          </a:ln>
        </p:spPr>
      </p:pic>
      <p:sp>
        <p:nvSpPr>
          <p:cNvPr id="69" name="Shape 69"/>
          <p:cNvSpPr/>
          <p:nvPr/>
        </p:nvSpPr>
        <p:spPr>
          <a:xfrm>
            <a:off x="1631357" y="1115864"/>
            <a:ext cx="10922556" cy="840742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just">
              <a:spcBef>
                <a:spcPts val="500"/>
              </a:spcBef>
              <a:defRPr sz="1800"/>
            </a:pPr>
            <a:r>
              <a:rPr sz="2000">
                <a:solidFill>
                  <a:srgbClr val="683A87"/>
                </a:solidFill>
              </a:rPr>
              <a:t>6:1 Now I watched </a:t>
            </a:r>
            <a:r>
              <a:rPr b="1" sz="2000">
                <a:solidFill>
                  <a:srgbClr val="683A87"/>
                </a:solidFill>
                <a:latin typeface="Helvetica"/>
                <a:ea typeface="Helvetica"/>
                <a:cs typeface="Helvetica"/>
                <a:sym typeface="Helvetica"/>
              </a:rPr>
              <a:t>when</a:t>
            </a:r>
            <a:r>
              <a:rPr sz="2000">
                <a:solidFill>
                  <a:srgbClr val="683A87"/>
                </a:solidFill>
              </a:rPr>
              <a:t> </a:t>
            </a:r>
            <a:r>
              <a:rPr b="1" sz="2000">
                <a:solidFill>
                  <a:srgbClr val="683A87"/>
                </a:solidFill>
                <a:latin typeface="Helvetica"/>
                <a:ea typeface="Helvetica"/>
                <a:cs typeface="Helvetica"/>
                <a:sym typeface="Helvetica"/>
              </a:rPr>
              <a:t>the Lamb opened one of the seven seals</a:t>
            </a:r>
            <a:r>
              <a:rPr sz="2000">
                <a:solidFill>
                  <a:srgbClr val="683A87"/>
                </a:solidFill>
              </a:rPr>
              <a:t>, and I heard one of the four living creatures say with a voice like thunder, “Come!” 2 And I looked, and behold, a white horse! And its rider had a bow, and a crown was given to him, and he came out conquering, and to conquer.</a:t>
            </a:r>
            <a:endParaRPr sz="2000">
              <a:solidFill>
                <a:srgbClr val="683A87"/>
              </a:solidFill>
            </a:endParaRPr>
          </a:p>
          <a:p>
            <a:pPr lvl="0" algn="just">
              <a:spcBef>
                <a:spcPts val="500"/>
              </a:spcBef>
              <a:defRPr sz="1800"/>
            </a:pPr>
            <a:r>
              <a:rPr sz="2000">
                <a:solidFill>
                  <a:srgbClr val="683A87"/>
                </a:solidFill>
              </a:rPr>
              <a:t>3 </a:t>
            </a:r>
            <a:r>
              <a:rPr b="1" sz="2000">
                <a:solidFill>
                  <a:srgbClr val="683A87"/>
                </a:solidFill>
                <a:latin typeface="Helvetica"/>
                <a:ea typeface="Helvetica"/>
                <a:cs typeface="Helvetica"/>
                <a:sym typeface="Helvetica"/>
              </a:rPr>
              <a:t>When he opened the second seal</a:t>
            </a:r>
            <a:r>
              <a:rPr sz="2000">
                <a:solidFill>
                  <a:srgbClr val="683A87"/>
                </a:solidFill>
              </a:rPr>
              <a:t>, I heard the second living creature say, “Come!” 4 And out came another horse, bright red. Its rider was permitted to take peace from the earth, so that people should slay one another, and he was given a great sword.</a:t>
            </a:r>
            <a:endParaRPr sz="2000">
              <a:solidFill>
                <a:srgbClr val="683A87"/>
              </a:solidFill>
            </a:endParaRPr>
          </a:p>
          <a:p>
            <a:pPr lvl="0" algn="just">
              <a:spcBef>
                <a:spcPts val="500"/>
              </a:spcBef>
              <a:defRPr sz="1800"/>
            </a:pPr>
            <a:r>
              <a:rPr sz="2000">
                <a:solidFill>
                  <a:srgbClr val="683A87"/>
                </a:solidFill>
              </a:rPr>
              <a:t>5 </a:t>
            </a:r>
            <a:r>
              <a:rPr b="1" sz="2000">
                <a:solidFill>
                  <a:srgbClr val="683A87"/>
                </a:solidFill>
                <a:latin typeface="Helvetica"/>
                <a:ea typeface="Helvetica"/>
                <a:cs typeface="Helvetica"/>
                <a:sym typeface="Helvetica"/>
              </a:rPr>
              <a:t>When he opened the third seal</a:t>
            </a:r>
            <a:r>
              <a:rPr sz="2000">
                <a:solidFill>
                  <a:srgbClr val="683A87"/>
                </a:solidFill>
              </a:rPr>
              <a:t>, I heard the third living creature say, “Come!” And I looked, and behold, a black horse! And its rider had a pair of scales in his hand. 6 And I heard what seemed to be a voice in the midst of the four living creatures, saying, “A quart of wheat for a denarius, and three quarts of barley for a denarius, and do not harm the oil and wine!”</a:t>
            </a:r>
            <a:endParaRPr sz="2000">
              <a:solidFill>
                <a:srgbClr val="683A87"/>
              </a:solidFill>
            </a:endParaRPr>
          </a:p>
          <a:p>
            <a:pPr lvl="0" algn="just">
              <a:spcBef>
                <a:spcPts val="500"/>
              </a:spcBef>
              <a:defRPr sz="1800"/>
            </a:pPr>
            <a:r>
              <a:rPr sz="2000">
                <a:solidFill>
                  <a:srgbClr val="683A87"/>
                </a:solidFill>
              </a:rPr>
              <a:t>7 </a:t>
            </a:r>
            <a:r>
              <a:rPr b="1" sz="2000">
                <a:solidFill>
                  <a:srgbClr val="683A87"/>
                </a:solidFill>
                <a:latin typeface="Helvetica"/>
                <a:ea typeface="Helvetica"/>
                <a:cs typeface="Helvetica"/>
                <a:sym typeface="Helvetica"/>
              </a:rPr>
              <a:t>When he opened the fourth seal</a:t>
            </a:r>
            <a:r>
              <a:rPr sz="2000">
                <a:solidFill>
                  <a:srgbClr val="683A87"/>
                </a:solidFill>
              </a:rPr>
              <a:t>, I heard the voice of the fourth living creature say, “Come!” 8 And I looked, and behold, a pale horse! And its rider's name was Death, and Hades followed him. And they were given authority over a fourth of the earth, to kill with sword and with famine and with pestilence and by wild beasts of the earth.</a:t>
            </a:r>
            <a:endParaRPr sz="2000">
              <a:solidFill>
                <a:srgbClr val="683A87"/>
              </a:solidFill>
            </a:endParaRPr>
          </a:p>
          <a:p>
            <a:pPr lvl="0" algn="just">
              <a:spcBef>
                <a:spcPts val="500"/>
              </a:spcBef>
              <a:defRPr sz="1800"/>
            </a:pPr>
            <a:r>
              <a:rPr sz="2000"/>
              <a:t>9 </a:t>
            </a:r>
            <a:r>
              <a:rPr b="1" sz="2000">
                <a:latin typeface="Helvetica"/>
                <a:ea typeface="Helvetica"/>
                <a:cs typeface="Helvetica"/>
                <a:sym typeface="Helvetica"/>
              </a:rPr>
              <a:t>When he opened the fifth seal,</a:t>
            </a:r>
            <a:r>
              <a:rPr sz="2000"/>
              <a:t> I saw under the altar the souls of those who had been slain for the word of God and for the witness they had borne. 10 They cried out with a loud voice, “O Sovereign Lord, holy and true, how long before you will judge and avenge our blood on those who dwell on the earth?” 11 Then they were each given a white robe and told to rest a little longer, until the number of their fellow servants and their brothers should be complete, who were to be killed as they themselves had been.</a:t>
            </a:r>
            <a:endParaRPr sz="2000"/>
          </a:p>
          <a:p>
            <a:pPr lvl="0" algn="just">
              <a:spcBef>
                <a:spcPts val="500"/>
              </a:spcBef>
              <a:defRPr sz="1800"/>
            </a:pPr>
            <a:r>
              <a:rPr sz="2000"/>
              <a:t>12 </a:t>
            </a:r>
            <a:r>
              <a:rPr b="1" sz="2000">
                <a:latin typeface="Helvetica"/>
                <a:ea typeface="Helvetica"/>
                <a:cs typeface="Helvetica"/>
                <a:sym typeface="Helvetica"/>
              </a:rPr>
              <a:t>When he opened the sixth seal</a:t>
            </a:r>
            <a:r>
              <a:rPr sz="2000"/>
              <a:t>, I looked, and behold, there was a great earthquake, and the sun became black as sackcloth, the full moon became like blood, 13 and the stars of the sky fell to the earth as the fig tree sheds its winter fruit when shaken by a gale….</a:t>
            </a:r>
            <a:endParaRPr sz="2000"/>
          </a:p>
          <a:p>
            <a:pPr lvl="0" algn="just">
              <a:spcBef>
                <a:spcPts val="500"/>
              </a:spcBef>
              <a:defRPr sz="1800"/>
            </a:pPr>
            <a:r>
              <a:rPr sz="2000"/>
              <a:t>8:1 </a:t>
            </a:r>
            <a:r>
              <a:rPr b="1" sz="2000">
                <a:latin typeface="Helvetica"/>
                <a:ea typeface="Helvetica"/>
                <a:cs typeface="Helvetica"/>
                <a:sym typeface="Helvetica"/>
              </a:rPr>
              <a:t>When the Lamb opened the seventh seal</a:t>
            </a:r>
            <a:r>
              <a:rPr sz="2000"/>
              <a:t>, there was silence in heaven for about half an hour. </a:t>
            </a:r>
          </a:p>
        </p:txBody>
      </p:sp>
    </p:spTree>
  </p:cSld>
  <p:clrMapOvr>
    <a:masterClrMapping/>
  </p:clrMapOvr>
  <p:transition spd="slow" advClick="1">
    <p:fade thruBlk="1"/>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6" presetID="18" grpId="1" fill="hold">
                                  <p:stCondLst>
                                    <p:cond delay="0"/>
                                  </p:stCondLst>
                                  <p:iterate type="el" backwards="0">
                                    <p:tmAbs val="0"/>
                                  </p:iterate>
                                  <p:childTnLst>
                                    <p:set>
                                      <p:cBhvr>
                                        <p:cTn id="6" fill="hold"/>
                                        <p:tgtEl>
                                          <p:spTgt spid="69"/>
                                        </p:tgtEl>
                                        <p:attrNameLst>
                                          <p:attrName>style.visibility</p:attrName>
                                        </p:attrNameLst>
                                      </p:cBhvr>
                                      <p:to>
                                        <p:strVal val="visible"/>
                                      </p:to>
                                    </p:set>
                                    <p:animEffect filter="strips(downRight)" transition="in">
                                      <p:cBhvr>
                                        <p:cTn id="7" dur="2750"/>
                                        <p:tgtEl>
                                          <p:spTgt spid="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9" grpId="1"/>
    </p:bld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1" name="Shape 71"/>
          <p:cNvSpPr/>
          <p:nvPr>
            <p:ph type="title"/>
          </p:nvPr>
        </p:nvSpPr>
        <p:spPr>
          <a:xfrm>
            <a:off x="1509515" y="11174"/>
            <a:ext cx="11584187" cy="890836"/>
          </a:xfrm>
          <a:prstGeom prst="rect">
            <a:avLst/>
          </a:prstGeom>
        </p:spPr>
        <p:txBody>
          <a:bodyPr/>
          <a:lstStyle/>
          <a:p>
            <a:pPr lvl="0">
              <a:defRPr sz="1800"/>
            </a:pPr>
            <a:r>
              <a:rPr sz="5600"/>
              <a:t>A PreTribulation Rapture?</a:t>
            </a:r>
          </a:p>
        </p:txBody>
      </p:sp>
      <p:grpSp>
        <p:nvGrpSpPr>
          <p:cNvPr id="74" name="Group 74"/>
          <p:cNvGrpSpPr/>
          <p:nvPr/>
        </p:nvGrpSpPr>
        <p:grpSpPr>
          <a:xfrm>
            <a:off x="1708182" y="3853578"/>
            <a:ext cx="6094528" cy="2051490"/>
            <a:chOff x="0" y="0"/>
            <a:chExt cx="6094527" cy="2051489"/>
          </a:xfrm>
        </p:grpSpPr>
        <p:sp>
          <p:nvSpPr>
            <p:cNvPr id="72" name="Shape 72"/>
            <p:cNvSpPr/>
            <p:nvPr/>
          </p:nvSpPr>
          <p:spPr>
            <a:xfrm>
              <a:off x="144465" y="425889"/>
              <a:ext cx="5950063" cy="1625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just">
                <a:spcBef>
                  <a:spcPts val="500"/>
                </a:spcBef>
                <a:defRPr sz="2000"/>
              </a:lvl1pPr>
            </a:lstStyle>
            <a:p>
              <a:pPr lvl="0">
                <a:defRPr sz="1800"/>
              </a:pPr>
              <a:r>
                <a:rPr sz="2000"/>
                <a:t>4:1  “After these things I looked, and behold, a door standing open in heaven, and the first voice which I had heard, like the sound of a trumpet speaking with me, said, “Come up here, and I will show you what must take place after these things.’”</a:t>
              </a:r>
            </a:p>
          </p:txBody>
        </p:sp>
        <p:sp>
          <p:nvSpPr>
            <p:cNvPr id="73" name="Shape 73"/>
            <p:cNvSpPr/>
            <p:nvPr/>
          </p:nvSpPr>
          <p:spPr>
            <a:xfrm>
              <a:off x="0" y="0"/>
              <a:ext cx="1867205" cy="53355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just">
                <a:spcBef>
                  <a:spcPts val="500"/>
                </a:spcBef>
                <a:defRPr b="1">
                  <a:latin typeface="Helvetica Condensed Medium"/>
                  <a:ea typeface="Helvetica Condensed Medium"/>
                  <a:cs typeface="Helvetica Condensed Medium"/>
                  <a:sym typeface="Helvetica Condensed Medium"/>
                </a:defRPr>
              </a:lvl1pPr>
            </a:lstStyle>
            <a:p>
              <a:pPr lvl="0">
                <a:defRPr b="0" sz="1800"/>
              </a:pPr>
              <a:r>
                <a:rPr b="1" sz="3600"/>
                <a:t>Invitation</a:t>
              </a:r>
            </a:p>
          </p:txBody>
        </p:sp>
      </p:grpSp>
      <p:grpSp>
        <p:nvGrpSpPr>
          <p:cNvPr id="77" name="Group 77"/>
          <p:cNvGrpSpPr/>
          <p:nvPr/>
        </p:nvGrpSpPr>
        <p:grpSpPr>
          <a:xfrm>
            <a:off x="1708182" y="969813"/>
            <a:ext cx="6094528" cy="2095654"/>
            <a:chOff x="0" y="0"/>
            <a:chExt cx="6094527" cy="2095652"/>
          </a:xfrm>
        </p:grpSpPr>
        <p:sp>
          <p:nvSpPr>
            <p:cNvPr id="75" name="Shape 75"/>
            <p:cNvSpPr/>
            <p:nvPr/>
          </p:nvSpPr>
          <p:spPr>
            <a:xfrm>
              <a:off x="144465" y="470052"/>
              <a:ext cx="5950063" cy="1625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just">
                <a:spcBef>
                  <a:spcPts val="500"/>
                </a:spcBef>
                <a:defRPr sz="2000"/>
              </a:lvl1pPr>
            </a:lstStyle>
            <a:p>
              <a:pPr lvl="0">
                <a:defRPr sz="1800"/>
              </a:pPr>
              <a:r>
                <a:rPr sz="2000"/>
                <a:t>3:10 “Because you have kept the word of My perseverance, I also will keep you from the hour of testing, that hour which is about to come upon the whole world, to test those who dwell upon the earth.”</a:t>
              </a:r>
            </a:p>
          </p:txBody>
        </p:sp>
        <p:sp>
          <p:nvSpPr>
            <p:cNvPr id="76" name="Shape 76"/>
            <p:cNvSpPr/>
            <p:nvPr/>
          </p:nvSpPr>
          <p:spPr>
            <a:xfrm>
              <a:off x="0" y="0"/>
              <a:ext cx="2197304" cy="53355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just">
                <a:spcBef>
                  <a:spcPts val="500"/>
                </a:spcBef>
                <a:defRPr b="1">
                  <a:latin typeface="Helvetica Condensed Medium"/>
                  <a:ea typeface="Helvetica Condensed Medium"/>
                  <a:cs typeface="Helvetica Condensed Medium"/>
                  <a:sym typeface="Helvetica Condensed Medium"/>
                </a:defRPr>
              </a:lvl1pPr>
            </a:lstStyle>
            <a:p>
              <a:pPr lvl="0">
                <a:defRPr b="0" sz="1800"/>
              </a:pPr>
              <a:r>
                <a:rPr b="1" sz="3600"/>
                <a:t>Insinuation</a:t>
              </a:r>
            </a:p>
          </p:txBody>
        </p:sp>
      </p:grpSp>
      <p:sp>
        <p:nvSpPr>
          <p:cNvPr id="78" name="Shape 78"/>
          <p:cNvSpPr/>
          <p:nvPr/>
        </p:nvSpPr>
        <p:spPr>
          <a:xfrm>
            <a:off x="8879613" y="1439866"/>
            <a:ext cx="3359932" cy="2082805"/>
          </a:xfrm>
          <a:prstGeom prst="rect">
            <a:avLst/>
          </a:prstGeom>
          <a:gradFill>
            <a:gsLst>
              <a:gs pos="0">
                <a:srgbClr val="FBFBFB"/>
              </a:gs>
              <a:gs pos="100000">
                <a:srgbClr val="51A7F9"/>
              </a:gs>
            </a:gsLst>
            <a:lin ang="5400000"/>
          </a:gradFill>
          <a:ln w="12700">
            <a:miter lim="400000"/>
          </a:ln>
          <a:effectLst>
            <a:outerShdw sx="100000" sy="100000" kx="0" ky="0" algn="b" rotWithShape="0" blurRad="190500" dist="8455" dir="5400000">
              <a:srgbClr val="000000"/>
            </a:outerShdw>
          </a:effectLst>
          <a:extLst>
            <a:ext uri="{C572A759-6A51-4108-AA02-DFA0A04FC94B}">
              <ma14:wrappingTextBoxFlag xmlns:ma14="http://schemas.microsoft.com/office/mac/drawingml/2011/main" val="1"/>
            </a:ext>
          </a:extLst>
        </p:spPr>
        <p:txBody>
          <a:bodyPr lIns="0" tIns="0" rIns="0" bIns="0" anchor="ctr">
            <a:spAutoFit/>
          </a:bodyPr>
          <a:lstStyle/>
          <a:p>
            <a:pPr lvl="0">
              <a:defRPr sz="1800"/>
            </a:pPr>
            <a:r>
              <a:rPr b="1" sz="2200" u="sng">
                <a:latin typeface="Helvetica"/>
                <a:ea typeface="Helvetica"/>
                <a:cs typeface="Helvetica"/>
                <a:sym typeface="Helvetica"/>
              </a:rPr>
              <a:t>But</a:t>
            </a:r>
            <a:r>
              <a:rPr sz="2200"/>
              <a:t> it seems obvious that this promise was written to the church at Philadelphia who alone persevered through hardships.</a:t>
            </a:r>
          </a:p>
        </p:txBody>
      </p:sp>
      <p:sp>
        <p:nvSpPr>
          <p:cNvPr id="79" name="Shape 79"/>
          <p:cNvSpPr/>
          <p:nvPr/>
        </p:nvSpPr>
        <p:spPr>
          <a:xfrm>
            <a:off x="8879613" y="4381065"/>
            <a:ext cx="3359932" cy="1422405"/>
          </a:xfrm>
          <a:prstGeom prst="rect">
            <a:avLst/>
          </a:prstGeom>
          <a:gradFill>
            <a:gsLst>
              <a:gs pos="0">
                <a:srgbClr val="FBFBFB"/>
              </a:gs>
              <a:gs pos="100000">
                <a:srgbClr val="51A7F9"/>
              </a:gs>
            </a:gsLst>
            <a:lin ang="5400000"/>
          </a:gradFill>
          <a:ln w="12700">
            <a:miter lim="400000"/>
          </a:ln>
          <a:effectLst>
            <a:outerShdw sx="100000" sy="100000" kx="0" ky="0" algn="b" rotWithShape="0" blurRad="190500" dist="8455" dir="5400000">
              <a:srgbClr val="000000"/>
            </a:outerShdw>
          </a:effectLst>
          <a:extLst>
            <a:ext uri="{C572A759-6A51-4108-AA02-DFA0A04FC94B}">
              <ma14:wrappingTextBoxFlag xmlns:ma14="http://schemas.microsoft.com/office/mac/drawingml/2011/main" val="1"/>
            </a:ext>
          </a:extLst>
        </p:spPr>
        <p:txBody>
          <a:bodyPr lIns="0" tIns="0" rIns="0" bIns="0" anchor="ctr">
            <a:spAutoFit/>
          </a:bodyPr>
          <a:lstStyle/>
          <a:p>
            <a:pPr lvl="0">
              <a:defRPr sz="1800"/>
            </a:pPr>
            <a:r>
              <a:rPr b="1" sz="2200" u="sng">
                <a:latin typeface="Helvetica"/>
                <a:ea typeface="Helvetica"/>
                <a:cs typeface="Helvetica"/>
                <a:sym typeface="Helvetica"/>
              </a:rPr>
              <a:t>But</a:t>
            </a:r>
            <a:r>
              <a:rPr sz="2200"/>
              <a:t> this was a personal invitation to John (“I”), rather than to the whole church to be raptured.</a:t>
            </a:r>
          </a:p>
        </p:txBody>
      </p:sp>
      <p:grpSp>
        <p:nvGrpSpPr>
          <p:cNvPr id="82" name="Group 82"/>
          <p:cNvGrpSpPr/>
          <p:nvPr/>
        </p:nvGrpSpPr>
        <p:grpSpPr>
          <a:xfrm>
            <a:off x="1708182" y="6928373"/>
            <a:ext cx="6094528" cy="1790853"/>
            <a:chOff x="0" y="0"/>
            <a:chExt cx="6094526" cy="1790852"/>
          </a:xfrm>
        </p:grpSpPr>
        <p:sp>
          <p:nvSpPr>
            <p:cNvPr id="80" name="Shape 80"/>
            <p:cNvSpPr/>
            <p:nvPr/>
          </p:nvSpPr>
          <p:spPr>
            <a:xfrm>
              <a:off x="0" y="0"/>
              <a:ext cx="2578608" cy="53355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just">
                <a:spcBef>
                  <a:spcPts val="500"/>
                </a:spcBef>
                <a:defRPr b="1">
                  <a:latin typeface="Helvetica Condensed Medium"/>
                  <a:ea typeface="Helvetica Condensed Medium"/>
                  <a:cs typeface="Helvetica Condensed Medium"/>
                  <a:sym typeface="Helvetica Condensed Medium"/>
                </a:defRPr>
              </a:lvl1pPr>
            </a:lstStyle>
            <a:p>
              <a:pPr lvl="0">
                <a:defRPr b="0" sz="1800"/>
              </a:pPr>
              <a:r>
                <a:rPr b="1" sz="3600"/>
                <a:t>Identification</a:t>
              </a:r>
            </a:p>
          </p:txBody>
        </p:sp>
        <p:sp>
          <p:nvSpPr>
            <p:cNvPr id="81" name="Shape 81"/>
            <p:cNvSpPr/>
            <p:nvPr/>
          </p:nvSpPr>
          <p:spPr>
            <a:xfrm>
              <a:off x="144465" y="470052"/>
              <a:ext cx="5950063" cy="1320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just">
                <a:spcBef>
                  <a:spcPts val="500"/>
                </a:spcBef>
                <a:defRPr sz="2000"/>
              </a:lvl1pPr>
            </a:lstStyle>
            <a:p>
              <a:pPr lvl="0">
                <a:defRPr sz="1800"/>
              </a:pPr>
              <a:r>
                <a:rPr sz="2000"/>
                <a:t>4:4  “And around the throne were twenty-four thrones; and upon the thrones I saw twenty-four elders sitting, clothed in white garments, and golden crowns on their heads.”</a:t>
              </a:r>
            </a:p>
          </p:txBody>
        </p:sp>
      </p:grpSp>
      <p:sp>
        <p:nvSpPr>
          <p:cNvPr id="83" name="Shape 83"/>
          <p:cNvSpPr/>
          <p:nvPr/>
        </p:nvSpPr>
        <p:spPr>
          <a:xfrm>
            <a:off x="8879613" y="7461926"/>
            <a:ext cx="3359932" cy="1752605"/>
          </a:xfrm>
          <a:prstGeom prst="rect">
            <a:avLst/>
          </a:prstGeom>
          <a:gradFill>
            <a:gsLst>
              <a:gs pos="0">
                <a:srgbClr val="FBFBFB"/>
              </a:gs>
              <a:gs pos="100000">
                <a:srgbClr val="51A7F9"/>
              </a:gs>
            </a:gsLst>
            <a:lin ang="5400000"/>
          </a:gradFill>
          <a:ln w="12700">
            <a:miter lim="400000"/>
          </a:ln>
          <a:effectLst>
            <a:outerShdw sx="100000" sy="100000" kx="0" ky="0" algn="b" rotWithShape="0" blurRad="190500" dist="8455" dir="5400000">
              <a:srgbClr val="000000"/>
            </a:outerShdw>
          </a:effectLst>
          <a:extLst>
            <a:ext uri="{C572A759-6A51-4108-AA02-DFA0A04FC94B}">
              <ma14:wrappingTextBoxFlag xmlns:ma14="http://schemas.microsoft.com/office/mac/drawingml/2011/main" val="1"/>
            </a:ext>
          </a:extLst>
        </p:spPr>
        <p:txBody>
          <a:bodyPr lIns="0" tIns="0" rIns="0" bIns="0" anchor="ctr">
            <a:spAutoFit/>
          </a:bodyPr>
          <a:lstStyle/>
          <a:p>
            <a:pPr lvl="0">
              <a:defRPr sz="1800"/>
            </a:pPr>
            <a:r>
              <a:rPr b="1" sz="2200" u="sng">
                <a:latin typeface="Helvetica"/>
                <a:ea typeface="Helvetica"/>
                <a:cs typeface="Helvetica"/>
                <a:sym typeface="Helvetica"/>
              </a:rPr>
              <a:t>But</a:t>
            </a:r>
            <a:r>
              <a:rPr sz="2200"/>
              <a:t> a lack of clear identification of the 24 elders does not make it the basis for unclear teaching!</a:t>
            </a:r>
          </a:p>
        </p:txBody>
      </p:sp>
      <p:sp>
        <p:nvSpPr>
          <p:cNvPr id="84" name="Shape 84"/>
          <p:cNvSpPr/>
          <p:nvPr/>
        </p:nvSpPr>
        <p:spPr>
          <a:xfrm>
            <a:off x="3775617" y="8767723"/>
            <a:ext cx="4014393" cy="663665"/>
          </a:xfrm>
          <a:prstGeom prst="rect">
            <a:avLst/>
          </a:prstGeom>
          <a:ln w="25400">
            <a:solidFill>
              <a:srgbClr val="85888D"/>
            </a:solidFill>
            <a:miter lim="400000"/>
          </a:ln>
          <a:extLst>
            <a:ext uri="{C572A759-6A51-4108-AA02-DFA0A04FC94B}">
              <ma14:wrappingTextBoxFlag xmlns:ma14="http://schemas.microsoft.com/office/mac/drawingml/2011/main" val="1"/>
            </a:ext>
          </a:extLst>
        </p:spPr>
        <p:txBody>
          <a:bodyPr lIns="0" tIns="0" rIns="0" bIns="0" anchor="ctr">
            <a:spAutoFit/>
          </a:bodyPr>
          <a:lstStyle/>
          <a:p>
            <a:pPr lvl="0">
              <a:defRPr sz="1800"/>
            </a:pPr>
            <a:r>
              <a:rPr sz="2100">
                <a:latin typeface="Helvetica Condensed Medium"/>
                <a:ea typeface="Helvetica Condensed Medium"/>
                <a:cs typeface="Helvetica Condensed Medium"/>
                <a:sym typeface="Helvetica Condensed Medium"/>
              </a:rPr>
              <a:t>The 24 elders refers to the </a:t>
            </a:r>
            <a:br>
              <a:rPr sz="2100">
                <a:latin typeface="Helvetica Condensed Medium"/>
                <a:ea typeface="Helvetica Condensed Medium"/>
                <a:cs typeface="Helvetica Condensed Medium"/>
                <a:sym typeface="Helvetica Condensed Medium"/>
              </a:rPr>
            </a:br>
            <a:r>
              <a:rPr sz="2100">
                <a:latin typeface="Helvetica Condensed Medium"/>
                <a:ea typeface="Helvetica Condensed Medium"/>
                <a:cs typeface="Helvetica Condensed Medium"/>
                <a:sym typeface="Helvetica Condensed Medium"/>
              </a:rPr>
              <a:t>raptured church.</a:t>
            </a:r>
          </a:p>
        </p:txBody>
      </p:sp>
      <p:sp>
        <p:nvSpPr>
          <p:cNvPr id="85" name="Shape 85"/>
          <p:cNvSpPr/>
          <p:nvPr/>
        </p:nvSpPr>
        <p:spPr>
          <a:xfrm>
            <a:off x="3775618" y="6019367"/>
            <a:ext cx="4014392" cy="663665"/>
          </a:xfrm>
          <a:prstGeom prst="rect">
            <a:avLst/>
          </a:prstGeom>
          <a:ln w="25400">
            <a:solidFill>
              <a:srgbClr val="85888D"/>
            </a:solidFill>
            <a:miter lim="400000"/>
          </a:ln>
          <a:extLst>
            <a:ext uri="{C572A759-6A51-4108-AA02-DFA0A04FC94B}">
              <ma14:wrappingTextBoxFlag xmlns:ma14="http://schemas.microsoft.com/office/mac/drawingml/2011/main" val="1"/>
            </a:ext>
          </a:extLst>
        </p:spPr>
        <p:txBody>
          <a:bodyPr lIns="0" tIns="0" rIns="0" bIns="0" anchor="ctr">
            <a:spAutoFit/>
          </a:bodyPr>
          <a:lstStyle/>
          <a:p>
            <a:pPr lvl="0">
              <a:defRPr sz="1800"/>
            </a:pPr>
            <a:r>
              <a:rPr sz="2100">
                <a:latin typeface="Helvetica Condensed Medium"/>
                <a:ea typeface="Helvetica Condensed Medium"/>
                <a:cs typeface="Helvetica Condensed Medium"/>
                <a:sym typeface="Helvetica Condensed Medium"/>
              </a:rPr>
              <a:t>The invitation refers to the rapture </a:t>
            </a:r>
            <a:br>
              <a:rPr sz="2100">
                <a:latin typeface="Helvetica Condensed Medium"/>
                <a:ea typeface="Helvetica Condensed Medium"/>
                <a:cs typeface="Helvetica Condensed Medium"/>
                <a:sym typeface="Helvetica Condensed Medium"/>
              </a:rPr>
            </a:br>
            <a:r>
              <a:rPr sz="2100">
                <a:latin typeface="Helvetica Condensed Medium"/>
                <a:ea typeface="Helvetica Condensed Medium"/>
                <a:cs typeface="Helvetica Condensed Medium"/>
                <a:sym typeface="Helvetica Condensed Medium"/>
              </a:rPr>
              <a:t>of the church to heaven.</a:t>
            </a:r>
          </a:p>
        </p:txBody>
      </p:sp>
      <p:sp>
        <p:nvSpPr>
          <p:cNvPr id="86" name="Shape 86"/>
          <p:cNvSpPr/>
          <p:nvPr/>
        </p:nvSpPr>
        <p:spPr>
          <a:xfrm>
            <a:off x="3775618" y="2800571"/>
            <a:ext cx="4014393" cy="943065"/>
          </a:xfrm>
          <a:prstGeom prst="rect">
            <a:avLst/>
          </a:prstGeom>
          <a:ln w="25400">
            <a:solidFill>
              <a:srgbClr val="85888D"/>
            </a:solidFill>
            <a:miter lim="400000"/>
          </a:ln>
          <a:extLst>
            <a:ext uri="{C572A759-6A51-4108-AA02-DFA0A04FC94B}">
              <ma14:wrappingTextBoxFlag xmlns:ma14="http://schemas.microsoft.com/office/mac/drawingml/2011/main" val="1"/>
            </a:ext>
          </a:extLst>
        </p:spPr>
        <p:txBody>
          <a:bodyPr lIns="0" tIns="0" rIns="0" bIns="0" anchor="ctr">
            <a:spAutoFit/>
          </a:bodyPr>
          <a:lstStyle>
            <a:lvl1pPr>
              <a:defRPr sz="2100">
                <a:latin typeface="Helvetica Condensed Medium"/>
                <a:ea typeface="Helvetica Condensed Medium"/>
                <a:cs typeface="Helvetica Condensed Medium"/>
                <a:sym typeface="Helvetica Condensed Medium"/>
              </a:defRPr>
            </a:lvl1pPr>
          </a:lstStyle>
          <a:p>
            <a:pPr lvl="0">
              <a:defRPr sz="1800"/>
            </a:pPr>
            <a:r>
              <a:rPr sz="2100"/>
              <a:t>This “keep you from the hour of testing” is a promise to keep the church from tribulation.</a:t>
            </a:r>
          </a:p>
        </p:txBody>
      </p:sp>
      <p:sp>
        <p:nvSpPr>
          <p:cNvPr id="87" name="Shape 87"/>
          <p:cNvSpPr/>
          <p:nvPr/>
        </p:nvSpPr>
        <p:spPr>
          <a:xfrm>
            <a:off x="9129551" y="969813"/>
            <a:ext cx="2860056" cy="393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just">
              <a:spcBef>
                <a:spcPts val="500"/>
              </a:spcBef>
              <a:defRPr sz="2000" u="sng">
                <a:latin typeface="Copperplate Gothic Bold"/>
                <a:ea typeface="Copperplate Gothic Bold"/>
                <a:cs typeface="Copperplate Gothic Bold"/>
                <a:sym typeface="Copperplate Gothic Bold"/>
              </a:defRPr>
            </a:lvl1pPr>
          </a:lstStyle>
          <a:p>
            <a:pPr lvl="0">
              <a:defRPr sz="1800" u="none"/>
            </a:pPr>
            <a:r>
              <a:rPr sz="2000" u="sng"/>
              <a:t>Counter Argument</a:t>
            </a:r>
          </a:p>
        </p:txBody>
      </p:sp>
    </p:spTree>
  </p:cSld>
  <p:clrMapOvr>
    <a:masterClrMapping/>
  </p:clrMapOvr>
  <p:transition spd="slow" advClick="1">
    <p:fade thruBlk="1"/>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17" grpId="1" fill="hold">
                                  <p:stCondLst>
                                    <p:cond delay="0"/>
                                  </p:stCondLst>
                                  <p:iterate type="el" backwards="0">
                                    <p:tmAbs val="0"/>
                                  </p:iterate>
                                  <p:childTnLst>
                                    <p:set>
                                      <p:cBhvr>
                                        <p:cTn id="6" fill="hold"/>
                                        <p:tgtEl>
                                          <p:spTgt spid="77"/>
                                        </p:tgtEl>
                                        <p:attrNameLst>
                                          <p:attrName>style.visibility</p:attrName>
                                        </p:attrNameLst>
                                      </p:cBhvr>
                                      <p:to>
                                        <p:strVal val="visible"/>
                                      </p:to>
                                    </p:set>
                                    <p:anim calcmode="lin" valueType="num">
                                      <p:cBhvr>
                                        <p:cTn id="7" dur="2250" fill="hold"/>
                                        <p:tgtEl>
                                          <p:spTgt spid="77"/>
                                        </p:tgtEl>
                                        <p:attrNameLst>
                                          <p:attrName>ppt_x</p:attrName>
                                        </p:attrNameLst>
                                      </p:cBhvr>
                                      <p:tavLst>
                                        <p:tav tm="0">
                                          <p:val>
                                            <p:strVal val="#ppt_x"/>
                                          </p:val>
                                        </p:tav>
                                        <p:tav tm="100000">
                                          <p:val>
                                            <p:strVal val="#ppt_x"/>
                                          </p:val>
                                        </p:tav>
                                      </p:tavLst>
                                    </p:anim>
                                    <p:anim calcmode="lin" valueType="num">
                                      <p:cBhvr>
                                        <p:cTn id="8" dur="2250" fill="hold"/>
                                        <p:tgtEl>
                                          <p:spTgt spid="77"/>
                                        </p:tgtEl>
                                        <p:attrNameLst>
                                          <p:attrName>ppt_y</p:attrName>
                                        </p:attrNameLst>
                                      </p:cBhvr>
                                      <p:tavLst>
                                        <p:tav tm="0">
                                          <p:val>
                                            <p:strVal val="#ppt_y+#ppt_h/2"/>
                                          </p:val>
                                        </p:tav>
                                        <p:tav tm="100000">
                                          <p:val>
                                            <p:strVal val="#ppt_y"/>
                                          </p:val>
                                        </p:tav>
                                      </p:tavLst>
                                    </p:anim>
                                    <p:anim calcmode="lin" valueType="num">
                                      <p:cBhvr>
                                        <p:cTn id="9" dur="2250" fill="hold"/>
                                        <p:tgtEl>
                                          <p:spTgt spid="77"/>
                                        </p:tgtEl>
                                        <p:attrNameLst>
                                          <p:attrName>ppt_w</p:attrName>
                                        </p:attrNameLst>
                                      </p:cBhvr>
                                      <p:tavLst>
                                        <p:tav tm="0">
                                          <p:val>
                                            <p:strVal val="#ppt_w"/>
                                          </p:val>
                                        </p:tav>
                                        <p:tav tm="100000">
                                          <p:val>
                                            <p:strVal val="#ppt_w"/>
                                          </p:val>
                                        </p:tav>
                                      </p:tavLst>
                                    </p:anim>
                                    <p:anim calcmode="lin" valueType="num">
                                      <p:cBhvr>
                                        <p:cTn id="10" dur="2250" fill="hold"/>
                                        <p:tgtEl>
                                          <p:spTgt spid="77"/>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0" presetID="9" grpId="2" fill="hold">
                                  <p:stCondLst>
                                    <p:cond delay="0"/>
                                  </p:stCondLst>
                                  <p:iterate type="el" backwards="0">
                                    <p:tmAbs val="0"/>
                                  </p:iterate>
                                  <p:childTnLst>
                                    <p:set>
                                      <p:cBhvr>
                                        <p:cTn id="14" fill="hold"/>
                                        <p:tgtEl>
                                          <p:spTgt spid="86"/>
                                        </p:tgtEl>
                                        <p:attrNameLst>
                                          <p:attrName>style.visibility</p:attrName>
                                        </p:attrNameLst>
                                      </p:cBhvr>
                                      <p:to>
                                        <p:strVal val="visible"/>
                                      </p:to>
                                    </p:set>
                                    <p:animEffect filter="dissolve" transition="in">
                                      <p:cBhvr>
                                        <p:cTn id="15" dur="1500"/>
                                        <p:tgtEl>
                                          <p:spTgt spid="86"/>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4" presetID="17" grpId="3" fill="hold">
                                  <p:stCondLst>
                                    <p:cond delay="0"/>
                                  </p:stCondLst>
                                  <p:iterate type="el" backwards="0">
                                    <p:tmAbs val="0"/>
                                  </p:iterate>
                                  <p:childTnLst>
                                    <p:set>
                                      <p:cBhvr>
                                        <p:cTn id="19" fill="hold"/>
                                        <p:tgtEl>
                                          <p:spTgt spid="74"/>
                                        </p:tgtEl>
                                        <p:attrNameLst>
                                          <p:attrName>style.visibility</p:attrName>
                                        </p:attrNameLst>
                                      </p:cBhvr>
                                      <p:to>
                                        <p:strVal val="visible"/>
                                      </p:to>
                                    </p:set>
                                    <p:anim calcmode="lin" valueType="num">
                                      <p:cBhvr>
                                        <p:cTn id="20" dur="2250" fill="hold"/>
                                        <p:tgtEl>
                                          <p:spTgt spid="74"/>
                                        </p:tgtEl>
                                        <p:attrNameLst>
                                          <p:attrName>ppt_x</p:attrName>
                                        </p:attrNameLst>
                                      </p:cBhvr>
                                      <p:tavLst>
                                        <p:tav tm="0">
                                          <p:val>
                                            <p:strVal val="#ppt_x"/>
                                          </p:val>
                                        </p:tav>
                                        <p:tav tm="100000">
                                          <p:val>
                                            <p:strVal val="#ppt_x"/>
                                          </p:val>
                                        </p:tav>
                                      </p:tavLst>
                                    </p:anim>
                                    <p:anim calcmode="lin" valueType="num">
                                      <p:cBhvr>
                                        <p:cTn id="21" dur="2250" fill="hold"/>
                                        <p:tgtEl>
                                          <p:spTgt spid="74"/>
                                        </p:tgtEl>
                                        <p:attrNameLst>
                                          <p:attrName>ppt_y</p:attrName>
                                        </p:attrNameLst>
                                      </p:cBhvr>
                                      <p:tavLst>
                                        <p:tav tm="0">
                                          <p:val>
                                            <p:strVal val="#ppt_y+#ppt_h/2"/>
                                          </p:val>
                                        </p:tav>
                                        <p:tav tm="100000">
                                          <p:val>
                                            <p:strVal val="#ppt_y"/>
                                          </p:val>
                                        </p:tav>
                                      </p:tavLst>
                                    </p:anim>
                                    <p:anim calcmode="lin" valueType="num">
                                      <p:cBhvr>
                                        <p:cTn id="22" dur="2250" fill="hold"/>
                                        <p:tgtEl>
                                          <p:spTgt spid="74"/>
                                        </p:tgtEl>
                                        <p:attrNameLst>
                                          <p:attrName>ppt_w</p:attrName>
                                        </p:attrNameLst>
                                      </p:cBhvr>
                                      <p:tavLst>
                                        <p:tav tm="0">
                                          <p:val>
                                            <p:strVal val="#ppt_w"/>
                                          </p:val>
                                        </p:tav>
                                        <p:tav tm="100000">
                                          <p:val>
                                            <p:strVal val="#ppt_w"/>
                                          </p:val>
                                        </p:tav>
                                      </p:tavLst>
                                    </p:anim>
                                    <p:anim calcmode="lin" valueType="num">
                                      <p:cBhvr>
                                        <p:cTn id="23" dur="2250" fill="hold"/>
                                        <p:tgtEl>
                                          <p:spTgt spid="74"/>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nodeType="clickEffect" presetClass="entr" presetSubtype="0" presetID="9" grpId="4" fill="hold">
                                  <p:stCondLst>
                                    <p:cond delay="0"/>
                                  </p:stCondLst>
                                  <p:iterate type="el" backwards="0">
                                    <p:tmAbs val="0"/>
                                  </p:iterate>
                                  <p:childTnLst>
                                    <p:set>
                                      <p:cBhvr>
                                        <p:cTn id="27" fill="hold"/>
                                        <p:tgtEl>
                                          <p:spTgt spid="85"/>
                                        </p:tgtEl>
                                        <p:attrNameLst>
                                          <p:attrName>style.visibility</p:attrName>
                                        </p:attrNameLst>
                                      </p:cBhvr>
                                      <p:to>
                                        <p:strVal val="visible"/>
                                      </p:to>
                                    </p:set>
                                    <p:animEffect filter="dissolve" transition="in">
                                      <p:cBhvr>
                                        <p:cTn id="28" dur="1500"/>
                                        <p:tgtEl>
                                          <p:spTgt spid="85"/>
                                        </p:tgtEl>
                                      </p:cBhvr>
                                    </p:animEffect>
                                  </p:childTnLst>
                                </p:cTn>
                              </p:par>
                            </p:childTnLst>
                          </p:cTn>
                        </p:par>
                      </p:childTnLst>
                    </p:cTn>
                  </p:par>
                  <p:par>
                    <p:cTn id="29" fill="hold">
                      <p:stCondLst>
                        <p:cond delay="indefinite"/>
                      </p:stCondLst>
                      <p:childTnLst>
                        <p:par>
                          <p:cTn id="30" fill="hold">
                            <p:stCondLst>
                              <p:cond delay="0"/>
                            </p:stCondLst>
                            <p:childTnLst>
                              <p:par>
                                <p:cTn id="31" nodeType="clickEffect" presetClass="entr" presetSubtype="4" presetID="17" grpId="5" fill="hold">
                                  <p:stCondLst>
                                    <p:cond delay="0"/>
                                  </p:stCondLst>
                                  <p:iterate type="el" backwards="0">
                                    <p:tmAbs val="0"/>
                                  </p:iterate>
                                  <p:childTnLst>
                                    <p:set>
                                      <p:cBhvr>
                                        <p:cTn id="32" fill="hold"/>
                                        <p:tgtEl>
                                          <p:spTgt spid="82"/>
                                        </p:tgtEl>
                                        <p:attrNameLst>
                                          <p:attrName>style.visibility</p:attrName>
                                        </p:attrNameLst>
                                      </p:cBhvr>
                                      <p:to>
                                        <p:strVal val="visible"/>
                                      </p:to>
                                    </p:set>
                                    <p:anim calcmode="lin" valueType="num">
                                      <p:cBhvr>
                                        <p:cTn id="33" dur="2250" fill="hold"/>
                                        <p:tgtEl>
                                          <p:spTgt spid="82"/>
                                        </p:tgtEl>
                                        <p:attrNameLst>
                                          <p:attrName>ppt_x</p:attrName>
                                        </p:attrNameLst>
                                      </p:cBhvr>
                                      <p:tavLst>
                                        <p:tav tm="0">
                                          <p:val>
                                            <p:strVal val="#ppt_x"/>
                                          </p:val>
                                        </p:tav>
                                        <p:tav tm="100000">
                                          <p:val>
                                            <p:strVal val="#ppt_x"/>
                                          </p:val>
                                        </p:tav>
                                      </p:tavLst>
                                    </p:anim>
                                    <p:anim calcmode="lin" valueType="num">
                                      <p:cBhvr>
                                        <p:cTn id="34" dur="2250" fill="hold"/>
                                        <p:tgtEl>
                                          <p:spTgt spid="82"/>
                                        </p:tgtEl>
                                        <p:attrNameLst>
                                          <p:attrName>ppt_y</p:attrName>
                                        </p:attrNameLst>
                                      </p:cBhvr>
                                      <p:tavLst>
                                        <p:tav tm="0">
                                          <p:val>
                                            <p:strVal val="#ppt_y+#ppt_h/2"/>
                                          </p:val>
                                        </p:tav>
                                        <p:tav tm="100000">
                                          <p:val>
                                            <p:strVal val="#ppt_y"/>
                                          </p:val>
                                        </p:tav>
                                      </p:tavLst>
                                    </p:anim>
                                    <p:anim calcmode="lin" valueType="num">
                                      <p:cBhvr>
                                        <p:cTn id="35" dur="2250" fill="hold"/>
                                        <p:tgtEl>
                                          <p:spTgt spid="82"/>
                                        </p:tgtEl>
                                        <p:attrNameLst>
                                          <p:attrName>ppt_w</p:attrName>
                                        </p:attrNameLst>
                                      </p:cBhvr>
                                      <p:tavLst>
                                        <p:tav tm="0">
                                          <p:val>
                                            <p:strVal val="#ppt_w"/>
                                          </p:val>
                                        </p:tav>
                                        <p:tav tm="100000">
                                          <p:val>
                                            <p:strVal val="#ppt_w"/>
                                          </p:val>
                                        </p:tav>
                                      </p:tavLst>
                                    </p:anim>
                                    <p:anim calcmode="lin" valueType="num">
                                      <p:cBhvr>
                                        <p:cTn id="36" dur="2250" fill="hold"/>
                                        <p:tgtEl>
                                          <p:spTgt spid="82"/>
                                        </p:tgtEl>
                                        <p:attrNameLst>
                                          <p:attrName>ppt_h</p:attrName>
                                        </p:attrNameLst>
                                      </p:cBhvr>
                                      <p:tavLst>
                                        <p:tav tm="0">
                                          <p:val>
                                            <p:fltVal val="0"/>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nodeType="clickEffect" presetClass="entr" presetSubtype="0" presetID="9" grpId="6" fill="hold">
                                  <p:stCondLst>
                                    <p:cond delay="0"/>
                                  </p:stCondLst>
                                  <p:iterate type="el" backwards="0">
                                    <p:tmAbs val="0"/>
                                  </p:iterate>
                                  <p:childTnLst>
                                    <p:set>
                                      <p:cBhvr>
                                        <p:cTn id="40" fill="hold"/>
                                        <p:tgtEl>
                                          <p:spTgt spid="84"/>
                                        </p:tgtEl>
                                        <p:attrNameLst>
                                          <p:attrName>style.visibility</p:attrName>
                                        </p:attrNameLst>
                                      </p:cBhvr>
                                      <p:to>
                                        <p:strVal val="visible"/>
                                      </p:to>
                                    </p:set>
                                    <p:animEffect filter="dissolve" transition="in">
                                      <p:cBhvr>
                                        <p:cTn id="41" dur="1500"/>
                                        <p:tgtEl>
                                          <p:spTgt spid="84"/>
                                        </p:tgtEl>
                                      </p:cBhvr>
                                    </p:animEffect>
                                  </p:childTnLst>
                                </p:cTn>
                              </p:par>
                            </p:childTnLst>
                          </p:cTn>
                        </p:par>
                      </p:childTnLst>
                    </p:cTn>
                  </p:par>
                  <p:par>
                    <p:cTn id="42" fill="hold">
                      <p:stCondLst>
                        <p:cond delay="indefinite"/>
                      </p:stCondLst>
                      <p:childTnLst>
                        <p:par>
                          <p:cTn id="43" fill="hold">
                            <p:stCondLst>
                              <p:cond delay="0"/>
                            </p:stCondLst>
                            <p:childTnLst>
                              <p:par>
                                <p:cTn id="44" nodeType="clickEffect" presetClass="entr" presetSubtype="0" presetID="9" grpId="7" fill="hold">
                                  <p:stCondLst>
                                    <p:cond delay="0"/>
                                  </p:stCondLst>
                                  <p:iterate type="el" backwards="0">
                                    <p:tmAbs val="0"/>
                                  </p:iterate>
                                  <p:childTnLst>
                                    <p:set>
                                      <p:cBhvr>
                                        <p:cTn id="45" fill="hold"/>
                                        <p:tgtEl>
                                          <p:spTgt spid="87"/>
                                        </p:tgtEl>
                                        <p:attrNameLst>
                                          <p:attrName>style.visibility</p:attrName>
                                        </p:attrNameLst>
                                      </p:cBhvr>
                                      <p:to>
                                        <p:strVal val="visible"/>
                                      </p:to>
                                    </p:set>
                                    <p:animEffect filter="dissolve" transition="in">
                                      <p:cBhvr>
                                        <p:cTn id="46" dur="1500"/>
                                        <p:tgtEl>
                                          <p:spTgt spid="87"/>
                                        </p:tgtEl>
                                      </p:cBhvr>
                                    </p:animEffect>
                                  </p:childTnLst>
                                </p:cTn>
                              </p:par>
                            </p:childTnLst>
                          </p:cTn>
                        </p:par>
                        <p:par>
                          <p:cTn id="47" fill="hold">
                            <p:stCondLst>
                              <p:cond delay="1500"/>
                            </p:stCondLst>
                            <p:childTnLst>
                              <p:par>
                                <p:cTn id="48" nodeType="afterEffect" presetClass="entr" presetSubtype="2" presetID="9" grpId="8" fill="hold">
                                  <p:stCondLst>
                                    <p:cond delay="0"/>
                                  </p:stCondLst>
                                  <p:iterate type="el" backwards="0">
                                    <p:tmAbs val="0"/>
                                  </p:iterate>
                                  <p:childTnLst>
                                    <p:set>
                                      <p:cBhvr>
                                        <p:cTn id="49" fill="hold"/>
                                        <p:tgtEl>
                                          <p:spTgt spid="78"/>
                                        </p:tgtEl>
                                        <p:attrNameLst>
                                          <p:attrName>style.visibility</p:attrName>
                                        </p:attrNameLst>
                                      </p:cBhvr>
                                      <p:to>
                                        <p:strVal val="visible"/>
                                      </p:to>
                                    </p:set>
                                    <p:animEffect filter="dissolve(left)" transition="in">
                                      <p:cBhvr>
                                        <p:cTn id="50" dur="2000"/>
                                        <p:tgtEl>
                                          <p:spTgt spid="78"/>
                                        </p:tgtEl>
                                      </p:cBhvr>
                                    </p:animEffect>
                                  </p:childTnLst>
                                </p:cTn>
                              </p:par>
                            </p:childTnLst>
                          </p:cTn>
                        </p:par>
                      </p:childTnLst>
                    </p:cTn>
                  </p:par>
                  <p:par>
                    <p:cTn id="51" fill="hold">
                      <p:stCondLst>
                        <p:cond delay="indefinite"/>
                      </p:stCondLst>
                      <p:childTnLst>
                        <p:par>
                          <p:cTn id="52" fill="hold">
                            <p:stCondLst>
                              <p:cond delay="0"/>
                            </p:stCondLst>
                            <p:childTnLst>
                              <p:par>
                                <p:cTn id="53" nodeType="clickEffect" presetClass="entr" presetSubtype="2" presetID="9" grpId="9" fill="hold">
                                  <p:stCondLst>
                                    <p:cond delay="0"/>
                                  </p:stCondLst>
                                  <p:iterate type="el" backwards="0">
                                    <p:tmAbs val="0"/>
                                  </p:iterate>
                                  <p:childTnLst>
                                    <p:set>
                                      <p:cBhvr>
                                        <p:cTn id="54" fill="hold"/>
                                        <p:tgtEl>
                                          <p:spTgt spid="79"/>
                                        </p:tgtEl>
                                        <p:attrNameLst>
                                          <p:attrName>style.visibility</p:attrName>
                                        </p:attrNameLst>
                                      </p:cBhvr>
                                      <p:to>
                                        <p:strVal val="visible"/>
                                      </p:to>
                                    </p:set>
                                    <p:animEffect filter="dissolve(left)" transition="in">
                                      <p:cBhvr>
                                        <p:cTn id="55" dur="2000"/>
                                        <p:tgtEl>
                                          <p:spTgt spid="79"/>
                                        </p:tgtEl>
                                      </p:cBhvr>
                                    </p:animEffect>
                                  </p:childTnLst>
                                </p:cTn>
                              </p:par>
                            </p:childTnLst>
                          </p:cTn>
                        </p:par>
                      </p:childTnLst>
                    </p:cTn>
                  </p:par>
                  <p:par>
                    <p:cTn id="56" fill="hold">
                      <p:stCondLst>
                        <p:cond delay="indefinite"/>
                      </p:stCondLst>
                      <p:childTnLst>
                        <p:par>
                          <p:cTn id="57" fill="hold">
                            <p:stCondLst>
                              <p:cond delay="0"/>
                            </p:stCondLst>
                            <p:childTnLst>
                              <p:par>
                                <p:cTn id="58" nodeType="clickEffect" presetClass="entr" presetSubtype="2" presetID="9" grpId="10" fill="hold">
                                  <p:stCondLst>
                                    <p:cond delay="0"/>
                                  </p:stCondLst>
                                  <p:iterate type="el" backwards="0">
                                    <p:tmAbs val="0"/>
                                  </p:iterate>
                                  <p:childTnLst>
                                    <p:set>
                                      <p:cBhvr>
                                        <p:cTn id="59" fill="hold"/>
                                        <p:tgtEl>
                                          <p:spTgt spid="83"/>
                                        </p:tgtEl>
                                        <p:attrNameLst>
                                          <p:attrName>style.visibility</p:attrName>
                                        </p:attrNameLst>
                                      </p:cBhvr>
                                      <p:to>
                                        <p:strVal val="visible"/>
                                      </p:to>
                                    </p:set>
                                    <p:animEffect filter="dissolve(left)" transition="in">
                                      <p:cBhvr>
                                        <p:cTn id="60" dur="2000"/>
                                        <p:tgtEl>
                                          <p:spTgt spid="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4" grpId="3"/>
      <p:bldP build="whole" bldLvl="1" animBg="1" rev="0" advAuto="0" spid="82" grpId="5"/>
      <p:bldP build="whole" bldLvl="1" animBg="1" rev="0" advAuto="0" spid="84" grpId="6"/>
      <p:bldP build="whole" bldLvl="1" animBg="1" rev="0" advAuto="0" spid="86" grpId="2"/>
      <p:bldP build="whole" bldLvl="1" animBg="1" rev="0" advAuto="0" spid="87" grpId="7"/>
      <p:bldP build="whole" bldLvl="1" animBg="1" rev="0" advAuto="0" spid="85" grpId="4"/>
      <p:bldP build="whole" bldLvl="1" animBg="1" rev="0" advAuto="0" spid="77" grpId="1"/>
      <p:bldP build="whole" bldLvl="1" animBg="1" rev="0" advAuto="0" spid="78" grpId="8"/>
      <p:bldP build="whole" bldLvl="1" animBg="1" rev="0" advAuto="0" spid="79" grpId="9"/>
      <p:bldP build="whole" bldLvl="1" animBg="1" rev="0" advAuto="0" spid="83" grpId="10"/>
    </p:bldLst>
  </p:timing>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9" name="Shape 89"/>
          <p:cNvSpPr/>
          <p:nvPr/>
        </p:nvSpPr>
        <p:spPr>
          <a:xfrm>
            <a:off x="1420613" y="3764573"/>
            <a:ext cx="11584187" cy="4224023"/>
          </a:xfrm>
          <a:prstGeom prst="rect">
            <a:avLst/>
          </a:prstGeom>
          <a:solidFill>
            <a:srgbClr val="002452"/>
          </a:solidFill>
          <a:ln w="12700">
            <a:miter lim="400000"/>
          </a:ln>
          <a:effectLst>
            <a:outerShdw sx="100000" sy="100000" kx="0" ky="0" algn="b" rotWithShape="0" blurRad="38100" dist="25400" dir="5400000">
              <a:srgbClr val="000000">
                <a:alpha val="50000"/>
              </a:srgbClr>
            </a:outerShdw>
          </a:effectLst>
        </p:spPr>
        <p:txBody>
          <a:bodyPr lIns="0" tIns="0" rIns="0" bIns="0" anchor="ctr"/>
          <a:lstStyle/>
          <a:p>
            <a:pPr lvl="0">
              <a:defRPr sz="2400"/>
            </a:pPr>
          </a:p>
        </p:txBody>
      </p:sp>
      <p:sp>
        <p:nvSpPr>
          <p:cNvPr id="90" name="Shape 90"/>
          <p:cNvSpPr/>
          <p:nvPr/>
        </p:nvSpPr>
        <p:spPr>
          <a:xfrm>
            <a:off x="1420613" y="5346408"/>
            <a:ext cx="11584188" cy="4407192"/>
          </a:xfrm>
          <a:prstGeom prst="rect">
            <a:avLst/>
          </a:prstGeom>
          <a:gradFill>
            <a:gsLst>
              <a:gs pos="0">
                <a:srgbClr val="FBFBF3"/>
              </a:gs>
              <a:gs pos="100000">
                <a:srgbClr val="91D6E5"/>
              </a:gs>
            </a:gsLst>
            <a:lin ang="5400000"/>
          </a:gradFill>
          <a:ln w="12700">
            <a:miter lim="400000"/>
          </a:ln>
          <a:effectLst>
            <a:outerShdw sx="100000" sy="100000" kx="0" ky="0" algn="b" rotWithShape="0" blurRad="38100" dist="25400" dir="5400000">
              <a:srgbClr val="000000">
                <a:alpha val="50000"/>
              </a:srgbClr>
            </a:outerShdw>
          </a:effectLst>
        </p:spPr>
        <p:txBody>
          <a:bodyPr lIns="0" tIns="0" rIns="0" bIns="0" anchor="ctr"/>
          <a:lstStyle/>
          <a:p>
            <a:pPr lvl="0">
              <a:defRPr sz="2400"/>
            </a:pPr>
          </a:p>
        </p:txBody>
      </p:sp>
      <p:sp>
        <p:nvSpPr>
          <p:cNvPr id="91" name="Shape 91"/>
          <p:cNvSpPr/>
          <p:nvPr/>
        </p:nvSpPr>
        <p:spPr>
          <a:xfrm>
            <a:off x="1420613" y="982513"/>
            <a:ext cx="11584187" cy="4224024"/>
          </a:xfrm>
          <a:prstGeom prst="rect">
            <a:avLst/>
          </a:prstGeom>
          <a:gradFill>
            <a:gsLst>
              <a:gs pos="0">
                <a:srgbClr val="FBFBF3"/>
              </a:gs>
              <a:gs pos="100000">
                <a:srgbClr val="E6D7A0"/>
              </a:gs>
            </a:gsLst>
            <a:lin ang="5400000"/>
          </a:gradFill>
          <a:ln w="12700">
            <a:miter lim="400000"/>
          </a:ln>
          <a:effectLst>
            <a:outerShdw sx="100000" sy="100000" kx="0" ky="0" algn="b" rotWithShape="0" blurRad="38100" dist="25400" dir="5400000">
              <a:srgbClr val="000000">
                <a:alpha val="50000"/>
              </a:srgbClr>
            </a:outerShdw>
          </a:effectLst>
        </p:spPr>
        <p:txBody>
          <a:bodyPr lIns="0" tIns="0" rIns="0" bIns="0" anchor="ctr"/>
          <a:lstStyle/>
          <a:p>
            <a:pPr lvl="0">
              <a:defRPr sz="2400"/>
            </a:pPr>
          </a:p>
        </p:txBody>
      </p:sp>
      <p:sp>
        <p:nvSpPr>
          <p:cNvPr id="92" name="Shape 92"/>
          <p:cNvSpPr/>
          <p:nvPr>
            <p:ph type="title"/>
          </p:nvPr>
        </p:nvSpPr>
        <p:spPr>
          <a:xfrm>
            <a:off x="1509515" y="11174"/>
            <a:ext cx="11584187" cy="890836"/>
          </a:xfrm>
          <a:prstGeom prst="rect">
            <a:avLst/>
          </a:prstGeom>
        </p:spPr>
        <p:txBody>
          <a:bodyPr/>
          <a:lstStyle/>
          <a:p>
            <a:pPr lvl="0">
              <a:defRPr sz="1800"/>
            </a:pPr>
            <a:r>
              <a:rPr sz="5600"/>
              <a:t>The Difficulty of Timing</a:t>
            </a:r>
          </a:p>
        </p:txBody>
      </p:sp>
      <p:grpSp>
        <p:nvGrpSpPr>
          <p:cNvPr id="99" name="Group 99"/>
          <p:cNvGrpSpPr/>
          <p:nvPr/>
        </p:nvGrpSpPr>
        <p:grpSpPr>
          <a:xfrm>
            <a:off x="1427657" y="1247586"/>
            <a:ext cx="8730891" cy="2985809"/>
            <a:chOff x="0" y="0"/>
            <a:chExt cx="8730889" cy="2985808"/>
          </a:xfrm>
        </p:grpSpPr>
        <p:sp>
          <p:nvSpPr>
            <p:cNvPr id="93" name="Shape 93"/>
            <p:cNvSpPr/>
            <p:nvPr/>
          </p:nvSpPr>
          <p:spPr>
            <a:xfrm>
              <a:off x="0" y="1982355"/>
              <a:ext cx="1882146" cy="100345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spcBef>
                  <a:spcPts val="500"/>
                </a:spcBef>
                <a:defRPr b="1">
                  <a:latin typeface="Helvetica Condensed Medium"/>
                  <a:ea typeface="Helvetica Condensed Medium"/>
                  <a:cs typeface="Helvetica Condensed Medium"/>
                  <a:sym typeface="Helvetica Condensed Medium"/>
                </a:defRPr>
              </a:lvl1pPr>
            </a:lstStyle>
            <a:p>
              <a:pPr lvl="0">
                <a:defRPr b="0" sz="1800"/>
              </a:pPr>
              <a:r>
                <a:rPr b="1" sz="3600"/>
                <a:t>God promised</a:t>
              </a:r>
            </a:p>
          </p:txBody>
        </p:sp>
        <p:sp>
          <p:nvSpPr>
            <p:cNvPr id="94" name="Shape 94"/>
            <p:cNvSpPr/>
            <p:nvPr/>
          </p:nvSpPr>
          <p:spPr>
            <a:xfrm>
              <a:off x="384973" y="1155119"/>
              <a:ext cx="1270001" cy="72150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21600" y="21600"/>
                  </a:lnTo>
                  <a:lnTo>
                    <a:pt x="0" y="21600"/>
                  </a:lnTo>
                  <a:close/>
                </a:path>
              </a:pathLst>
            </a:cu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lvl="0">
                <a:defRPr sz="2400">
                  <a:solidFill>
                    <a:srgbClr val="FFFFFF"/>
                  </a:solidFill>
                </a:defRPr>
              </a:pPr>
            </a:p>
          </p:txBody>
        </p:sp>
        <p:sp>
          <p:nvSpPr>
            <p:cNvPr id="95" name="Shape 95"/>
            <p:cNvSpPr/>
            <p:nvPr/>
          </p:nvSpPr>
          <p:spPr>
            <a:xfrm>
              <a:off x="1732619" y="609599"/>
              <a:ext cx="1270001" cy="72150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21600" y="21600"/>
                  </a:lnTo>
                  <a:lnTo>
                    <a:pt x="0" y="21600"/>
                  </a:lnTo>
                  <a:close/>
                </a:path>
              </a:pathLst>
            </a:cu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lvl="0">
                <a:defRPr sz="2400">
                  <a:solidFill>
                    <a:srgbClr val="FFFFFF"/>
                  </a:solidFill>
                </a:defRPr>
              </a:pPr>
            </a:p>
          </p:txBody>
        </p:sp>
        <p:sp>
          <p:nvSpPr>
            <p:cNvPr id="96" name="Shape 96"/>
            <p:cNvSpPr/>
            <p:nvPr/>
          </p:nvSpPr>
          <p:spPr>
            <a:xfrm>
              <a:off x="3132588" y="89953"/>
              <a:ext cx="1270001" cy="72150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21600" y="21600"/>
                  </a:lnTo>
                  <a:lnTo>
                    <a:pt x="0" y="21600"/>
                  </a:lnTo>
                  <a:close/>
                </a:path>
              </a:pathLst>
            </a:cu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lvl="0">
                <a:defRPr sz="2400">
                  <a:solidFill>
                    <a:srgbClr val="FFFFFF"/>
                  </a:solidFill>
                </a:defRPr>
              </a:pPr>
            </a:p>
          </p:txBody>
        </p:sp>
        <p:sp>
          <p:nvSpPr>
            <p:cNvPr id="97" name="Shape 97"/>
            <p:cNvSpPr/>
            <p:nvPr/>
          </p:nvSpPr>
          <p:spPr>
            <a:xfrm>
              <a:off x="4212096" y="0"/>
              <a:ext cx="4518794" cy="104664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nSpc>
                  <a:spcPct val="110000"/>
                </a:lnSpc>
                <a:spcBef>
                  <a:spcPts val="500"/>
                </a:spcBef>
                <a:defRPr b="1">
                  <a:latin typeface="Helvetica Condensed Medium"/>
                  <a:ea typeface="Helvetica Condensed Medium"/>
                  <a:cs typeface="Helvetica Condensed Medium"/>
                  <a:sym typeface="Helvetica Condensed Medium"/>
                </a:defRPr>
              </a:lvl1pPr>
            </a:lstStyle>
            <a:p>
              <a:pPr lvl="0">
                <a:defRPr b="0" sz="1800"/>
              </a:pPr>
              <a:r>
                <a:rPr b="1" sz="3600"/>
                <a:t>To keep us from the tribulation</a:t>
              </a:r>
            </a:p>
          </p:txBody>
        </p:sp>
        <p:sp>
          <p:nvSpPr>
            <p:cNvPr id="98" name="Shape 98"/>
            <p:cNvSpPr/>
            <p:nvPr/>
          </p:nvSpPr>
          <p:spPr>
            <a:xfrm>
              <a:off x="1654973" y="0"/>
              <a:ext cx="1713587" cy="609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just">
                <a:spcBef>
                  <a:spcPts val="500"/>
                </a:spcBef>
                <a:defRPr i="1" sz="3300">
                  <a:solidFill>
                    <a:srgbClr val="A6AAA9"/>
                  </a:solidFill>
                </a:defRPr>
              </a:lvl1pPr>
            </a:lstStyle>
            <a:p>
              <a:pPr lvl="0">
                <a:defRPr i="0" sz="1800">
                  <a:solidFill>
                    <a:srgbClr val="000000"/>
                  </a:solidFill>
                </a:defRPr>
              </a:pPr>
              <a:r>
                <a:rPr i="1" sz="3300">
                  <a:solidFill>
                    <a:srgbClr val="A6AAA9"/>
                  </a:solidFill>
                </a:rPr>
                <a:t>raptured</a:t>
              </a:r>
            </a:p>
          </p:txBody>
        </p:sp>
      </p:grpSp>
      <p:grpSp>
        <p:nvGrpSpPr>
          <p:cNvPr id="102" name="Group 102"/>
          <p:cNvGrpSpPr/>
          <p:nvPr/>
        </p:nvGrpSpPr>
        <p:grpSpPr>
          <a:xfrm>
            <a:off x="5867992" y="3124209"/>
            <a:ext cx="126484" cy="1521623"/>
            <a:chOff x="0" y="0"/>
            <a:chExt cx="126483" cy="1521622"/>
          </a:xfrm>
        </p:grpSpPr>
        <p:sp>
          <p:nvSpPr>
            <p:cNvPr id="100" name="Shape 100"/>
            <p:cNvSpPr/>
            <p:nvPr/>
          </p:nvSpPr>
          <p:spPr>
            <a:xfrm flipV="1">
              <a:off x="-1" y="0"/>
              <a:ext cx="2" cy="1521623"/>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lvl="0">
                <a:defRPr sz="2400"/>
              </a:pPr>
            </a:p>
          </p:txBody>
        </p:sp>
        <p:sp>
          <p:nvSpPr>
            <p:cNvPr id="101" name="Shape 101"/>
            <p:cNvSpPr/>
            <p:nvPr/>
          </p:nvSpPr>
          <p:spPr>
            <a:xfrm flipV="1">
              <a:off x="126483" y="0"/>
              <a:ext cx="1" cy="1521623"/>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lvl="0">
                <a:defRPr sz="2400"/>
              </a:pPr>
            </a:p>
          </p:txBody>
        </p:sp>
      </p:grpSp>
      <p:grpSp>
        <p:nvGrpSpPr>
          <p:cNvPr id="105" name="Group 105"/>
          <p:cNvGrpSpPr/>
          <p:nvPr/>
        </p:nvGrpSpPr>
        <p:grpSpPr>
          <a:xfrm>
            <a:off x="1665010" y="3776858"/>
            <a:ext cx="4244825" cy="1020758"/>
            <a:chOff x="-2123223" y="177803"/>
            <a:chExt cx="4244823" cy="1020756"/>
          </a:xfrm>
        </p:grpSpPr>
        <p:sp>
          <p:nvSpPr>
            <p:cNvPr id="103" name="Shape 103"/>
            <p:cNvSpPr/>
            <p:nvPr/>
          </p:nvSpPr>
          <p:spPr>
            <a:xfrm>
              <a:off x="173595" y="177803"/>
              <a:ext cx="1796636" cy="558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just">
                <a:spcBef>
                  <a:spcPts val="500"/>
                </a:spcBef>
                <a:defRPr sz="3300">
                  <a:solidFill>
                    <a:srgbClr val="A6AAA9"/>
                  </a:solidFill>
                  <a:latin typeface="Copperplate Gothic Bold"/>
                  <a:ea typeface="Copperplate Gothic Bold"/>
                  <a:cs typeface="Copperplate Gothic Bold"/>
                  <a:sym typeface="Copperplate Gothic Bold"/>
                </a:defRPr>
              </a:lvl1pPr>
            </a:lstStyle>
            <a:p>
              <a:pPr lvl="0">
                <a:defRPr sz="1800">
                  <a:solidFill>
                    <a:srgbClr val="000000"/>
                  </a:solidFill>
                </a:defRPr>
              </a:pPr>
              <a:r>
                <a:rPr sz="3300">
                  <a:solidFill>
                    <a:srgbClr val="A6AAA9"/>
                  </a:solidFill>
                </a:rPr>
                <a:t>Rev 3-4</a:t>
              </a:r>
            </a:p>
          </p:txBody>
        </p:sp>
        <p:sp>
          <p:nvSpPr>
            <p:cNvPr id="104" name="Shape 104"/>
            <p:cNvSpPr/>
            <p:nvPr/>
          </p:nvSpPr>
          <p:spPr>
            <a:xfrm>
              <a:off x="-2123224" y="639760"/>
              <a:ext cx="4244825" cy="558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just">
                <a:spcBef>
                  <a:spcPts val="500"/>
                </a:spcBef>
                <a:defRPr sz="3300">
                  <a:solidFill>
                    <a:srgbClr val="A6AAA9"/>
                  </a:solidFill>
                  <a:latin typeface="Copperplate Gothic Bold"/>
                  <a:ea typeface="Copperplate Gothic Bold"/>
                  <a:cs typeface="Copperplate Gothic Bold"/>
                  <a:sym typeface="Copperplate Gothic Bold"/>
                </a:defRPr>
              </a:lvl1pPr>
            </a:lstStyle>
            <a:p>
              <a:pPr lvl="0">
                <a:defRPr sz="1800">
                  <a:solidFill>
                    <a:srgbClr val="000000"/>
                  </a:solidFill>
                </a:defRPr>
              </a:pPr>
              <a:r>
                <a:rPr sz="3300">
                  <a:solidFill>
                    <a:srgbClr val="A6AAA9"/>
                  </a:solidFill>
                </a:rPr>
                <a:t>Pre-trib Rapture</a:t>
              </a:r>
            </a:p>
          </p:txBody>
        </p:sp>
      </p:grpSp>
      <p:grpSp>
        <p:nvGrpSpPr>
          <p:cNvPr id="108" name="Group 108"/>
          <p:cNvGrpSpPr/>
          <p:nvPr/>
        </p:nvGrpSpPr>
        <p:grpSpPr>
          <a:xfrm>
            <a:off x="6074700" y="3761497"/>
            <a:ext cx="5180994" cy="1311896"/>
            <a:chOff x="0" y="88901"/>
            <a:chExt cx="5180993" cy="1311894"/>
          </a:xfrm>
        </p:grpSpPr>
        <p:sp>
          <p:nvSpPr>
            <p:cNvPr id="106" name="Shape 106"/>
            <p:cNvSpPr/>
            <p:nvPr/>
          </p:nvSpPr>
          <p:spPr>
            <a:xfrm>
              <a:off x="0" y="88901"/>
              <a:ext cx="3903948" cy="59985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just">
                <a:spcBef>
                  <a:spcPts val="500"/>
                </a:spcBef>
                <a:defRPr sz="3300">
                  <a:solidFill>
                    <a:srgbClr val="A6AAA9"/>
                  </a:solidFill>
                  <a:latin typeface="Copperplate Gothic Bold"/>
                  <a:ea typeface="Copperplate Gothic Bold"/>
                  <a:cs typeface="Copperplate Gothic Bold"/>
                  <a:sym typeface="Copperplate Gothic Bold"/>
                </a:defRPr>
              </a:lvl1pPr>
            </a:lstStyle>
            <a:p>
              <a:pPr lvl="0">
                <a:defRPr sz="1800">
                  <a:solidFill>
                    <a:srgbClr val="000000"/>
                  </a:solidFill>
                </a:defRPr>
              </a:pPr>
              <a:r>
                <a:rPr sz="3300">
                  <a:solidFill>
                    <a:srgbClr val="A6AAA9"/>
                  </a:solidFill>
                </a:rPr>
                <a:t>Rev 5 onwards</a:t>
              </a:r>
            </a:p>
          </p:txBody>
        </p:sp>
        <p:sp>
          <p:nvSpPr>
            <p:cNvPr id="107" name="Shape 107"/>
            <p:cNvSpPr/>
            <p:nvPr/>
          </p:nvSpPr>
          <p:spPr>
            <a:xfrm>
              <a:off x="0" y="310148"/>
              <a:ext cx="5180994" cy="109064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just">
                <a:spcBef>
                  <a:spcPts val="500"/>
                </a:spcBef>
                <a:defRPr sz="3300">
                  <a:solidFill>
                    <a:srgbClr val="A6AAA9"/>
                  </a:solidFill>
                  <a:latin typeface="Copperplate Gothic Bold"/>
                  <a:ea typeface="Copperplate Gothic Bold"/>
                  <a:cs typeface="Copperplate Gothic Bold"/>
                  <a:sym typeface="Copperplate Gothic Bold"/>
                </a:defRPr>
              </a:lvl1pPr>
            </a:lstStyle>
            <a:p>
              <a:pPr lvl="0">
                <a:defRPr sz="1800">
                  <a:solidFill>
                    <a:srgbClr val="000000"/>
                  </a:solidFill>
                </a:defRPr>
              </a:pPr>
              <a:r>
                <a:rPr sz="3300">
                  <a:solidFill>
                    <a:srgbClr val="A6AAA9"/>
                  </a:solidFill>
                </a:rPr>
                <a:t>Post-trib Experience</a:t>
              </a:r>
            </a:p>
          </p:txBody>
        </p:sp>
      </p:grpSp>
      <p:grpSp>
        <p:nvGrpSpPr>
          <p:cNvPr id="117" name="Group 117"/>
          <p:cNvGrpSpPr/>
          <p:nvPr/>
        </p:nvGrpSpPr>
        <p:grpSpPr>
          <a:xfrm>
            <a:off x="1434701" y="5432979"/>
            <a:ext cx="10094468" cy="1939124"/>
            <a:chOff x="0" y="0"/>
            <a:chExt cx="10094467" cy="1939123"/>
          </a:xfrm>
        </p:grpSpPr>
        <p:grpSp>
          <p:nvGrpSpPr>
            <p:cNvPr id="111" name="Group 111"/>
            <p:cNvGrpSpPr/>
            <p:nvPr/>
          </p:nvGrpSpPr>
          <p:grpSpPr>
            <a:xfrm>
              <a:off x="-1" y="479580"/>
              <a:ext cx="7497504" cy="1235296"/>
              <a:chOff x="0" y="0"/>
              <a:chExt cx="7497502" cy="1235294"/>
            </a:xfrm>
          </p:grpSpPr>
          <p:sp>
            <p:nvSpPr>
              <p:cNvPr id="109" name="Shape 109"/>
              <p:cNvSpPr/>
              <p:nvPr/>
            </p:nvSpPr>
            <p:spPr>
              <a:xfrm>
                <a:off x="0" y="0"/>
                <a:ext cx="7497503" cy="1235295"/>
              </a:xfrm>
              <a:prstGeom prst="rightArrow">
                <a:avLst>
                  <a:gd name="adj1" fmla="val 56535"/>
                  <a:gd name="adj2" fmla="val 137595"/>
                </a:avLst>
              </a:pr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lvl="0">
                  <a:defRPr sz="2400">
                    <a:solidFill>
                      <a:srgbClr val="FFFFFF"/>
                    </a:solidFill>
                  </a:defRPr>
                </a:pPr>
              </a:p>
            </p:txBody>
          </p:sp>
          <p:sp>
            <p:nvSpPr>
              <p:cNvPr id="110" name="Shape 110"/>
              <p:cNvSpPr/>
              <p:nvPr/>
            </p:nvSpPr>
            <p:spPr>
              <a:xfrm>
                <a:off x="133777" y="298549"/>
                <a:ext cx="6451224" cy="55510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nSpc>
                    <a:spcPct val="110000"/>
                  </a:lnSpc>
                  <a:spcBef>
                    <a:spcPts val="500"/>
                  </a:spcBef>
                  <a:defRPr>
                    <a:solidFill>
                      <a:srgbClr val="FFFFFF"/>
                    </a:solidFill>
                    <a:latin typeface="Copperplate Gothic Bold"/>
                    <a:ea typeface="Copperplate Gothic Bold"/>
                    <a:cs typeface="Copperplate Gothic Bold"/>
                    <a:sym typeface="Copperplate Gothic Bold"/>
                  </a:defRPr>
                </a:lvl1pPr>
              </a:lstStyle>
              <a:p>
                <a:pPr lvl="0">
                  <a:defRPr sz="1800">
                    <a:solidFill>
                      <a:srgbClr val="000000"/>
                    </a:solidFill>
                  </a:defRPr>
                </a:pPr>
                <a:r>
                  <a:rPr sz="3600">
                    <a:solidFill>
                      <a:srgbClr val="FFFFFF"/>
                    </a:solidFill>
                  </a:rPr>
                  <a:t>tribulation</a:t>
                </a:r>
              </a:p>
            </p:txBody>
          </p:sp>
        </p:grpSp>
        <p:grpSp>
          <p:nvGrpSpPr>
            <p:cNvPr id="114" name="Group 114"/>
            <p:cNvGrpSpPr/>
            <p:nvPr/>
          </p:nvGrpSpPr>
          <p:grpSpPr>
            <a:xfrm>
              <a:off x="7462899" y="417500"/>
              <a:ext cx="126484" cy="1521624"/>
              <a:chOff x="0" y="0"/>
              <a:chExt cx="126483" cy="1521622"/>
            </a:xfrm>
          </p:grpSpPr>
          <p:sp>
            <p:nvSpPr>
              <p:cNvPr id="112" name="Shape 112"/>
              <p:cNvSpPr/>
              <p:nvPr/>
            </p:nvSpPr>
            <p:spPr>
              <a:xfrm flipV="1">
                <a:off x="-1" y="0"/>
                <a:ext cx="2" cy="1521623"/>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lvl="0">
                  <a:defRPr sz="2400"/>
                </a:pPr>
              </a:p>
            </p:txBody>
          </p:sp>
          <p:sp>
            <p:nvSpPr>
              <p:cNvPr id="113" name="Shape 113"/>
              <p:cNvSpPr/>
              <p:nvPr/>
            </p:nvSpPr>
            <p:spPr>
              <a:xfrm flipV="1">
                <a:off x="126483" y="0"/>
                <a:ext cx="1" cy="1521623"/>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lvl="0">
                  <a:defRPr sz="2400"/>
                </a:pPr>
              </a:p>
            </p:txBody>
          </p:sp>
        </p:grpSp>
        <p:sp>
          <p:nvSpPr>
            <p:cNvPr id="115" name="Shape 115"/>
            <p:cNvSpPr/>
            <p:nvPr/>
          </p:nvSpPr>
          <p:spPr>
            <a:xfrm>
              <a:off x="7726720" y="923123"/>
              <a:ext cx="2367748" cy="1016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spcBef>
                  <a:spcPts val="500"/>
                </a:spcBef>
                <a:defRPr sz="3300">
                  <a:solidFill>
                    <a:srgbClr val="A6AAA9"/>
                  </a:solidFill>
                  <a:latin typeface="Copperplate Gothic Bold"/>
                  <a:ea typeface="Copperplate Gothic Bold"/>
                  <a:cs typeface="Copperplate Gothic Bold"/>
                  <a:sym typeface="Copperplate Gothic Bold"/>
                </a:defRPr>
              </a:lvl1pPr>
            </a:lstStyle>
            <a:p>
              <a:pPr lvl="0">
                <a:defRPr sz="1800">
                  <a:solidFill>
                    <a:srgbClr val="000000"/>
                  </a:solidFill>
                </a:defRPr>
              </a:pPr>
              <a:r>
                <a:rPr sz="3300">
                  <a:solidFill>
                    <a:srgbClr val="A6AAA9"/>
                  </a:solidFill>
                </a:rPr>
                <a:t>Return of Christ</a:t>
              </a:r>
            </a:p>
          </p:txBody>
        </p:sp>
        <p:sp>
          <p:nvSpPr>
            <p:cNvPr id="116" name="Shape 116"/>
            <p:cNvSpPr/>
            <p:nvPr/>
          </p:nvSpPr>
          <p:spPr>
            <a:xfrm>
              <a:off x="6503503" y="0"/>
              <a:ext cx="2689474" cy="5588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just">
                <a:spcBef>
                  <a:spcPts val="500"/>
                </a:spcBef>
                <a:defRPr sz="3300">
                  <a:solidFill>
                    <a:srgbClr val="A6AAA9"/>
                  </a:solidFill>
                  <a:latin typeface="Copperplate Gothic Bold"/>
                  <a:ea typeface="Copperplate Gothic Bold"/>
                  <a:cs typeface="Copperplate Gothic Bold"/>
                  <a:sym typeface="Copperplate Gothic Bold"/>
                </a:defRPr>
              </a:lvl1pPr>
            </a:lstStyle>
            <a:p>
              <a:pPr lvl="0">
                <a:defRPr sz="1800">
                  <a:solidFill>
                    <a:srgbClr val="000000"/>
                  </a:solidFill>
                </a:defRPr>
              </a:pPr>
              <a:r>
                <a:rPr sz="3300">
                  <a:solidFill>
                    <a:srgbClr val="A6AAA9"/>
                  </a:solidFill>
                </a:rPr>
                <a:t>End of Rev</a:t>
              </a:r>
            </a:p>
          </p:txBody>
        </p:sp>
      </p:grpSp>
      <p:grpSp>
        <p:nvGrpSpPr>
          <p:cNvPr id="124" name="Group 124"/>
          <p:cNvGrpSpPr/>
          <p:nvPr/>
        </p:nvGrpSpPr>
        <p:grpSpPr>
          <a:xfrm>
            <a:off x="1509515" y="7632759"/>
            <a:ext cx="8716954" cy="1930724"/>
            <a:chOff x="0" y="0"/>
            <a:chExt cx="8716952" cy="1930722"/>
          </a:xfrm>
        </p:grpSpPr>
        <p:sp>
          <p:nvSpPr>
            <p:cNvPr id="118" name="Shape 118"/>
            <p:cNvSpPr/>
            <p:nvPr/>
          </p:nvSpPr>
          <p:spPr>
            <a:xfrm>
              <a:off x="4789217" y="884074"/>
              <a:ext cx="3927736" cy="104664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nSpc>
                  <a:spcPct val="110000"/>
                </a:lnSpc>
                <a:spcBef>
                  <a:spcPts val="500"/>
                </a:spcBef>
                <a:defRPr b="1">
                  <a:latin typeface="Helvetica Condensed Medium"/>
                  <a:ea typeface="Helvetica Condensed Medium"/>
                  <a:cs typeface="Helvetica Condensed Medium"/>
                  <a:sym typeface="Helvetica Condensed Medium"/>
                </a:defRPr>
              </a:lvl1pPr>
            </a:lstStyle>
            <a:p>
              <a:pPr lvl="0">
                <a:defRPr b="0" sz="1800"/>
              </a:pPr>
              <a:r>
                <a:rPr b="1" sz="3600"/>
                <a:t>To keep us during the tribulation</a:t>
              </a:r>
            </a:p>
          </p:txBody>
        </p:sp>
        <p:sp>
          <p:nvSpPr>
            <p:cNvPr id="119" name="Shape 119"/>
            <p:cNvSpPr/>
            <p:nvPr/>
          </p:nvSpPr>
          <p:spPr>
            <a:xfrm>
              <a:off x="306072" y="0"/>
              <a:ext cx="1270001" cy="72150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21600" y="21600"/>
                  </a:lnTo>
                  <a:lnTo>
                    <a:pt x="0" y="21600"/>
                  </a:lnTo>
                  <a:close/>
                </a:path>
              </a:pathLst>
            </a:cu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lvl="0">
                <a:defRPr sz="2400">
                  <a:solidFill>
                    <a:srgbClr val="FFFFFF"/>
                  </a:solidFill>
                </a:defRPr>
              </a:pPr>
            </a:p>
          </p:txBody>
        </p:sp>
        <p:sp>
          <p:nvSpPr>
            <p:cNvPr id="120" name="Shape 120"/>
            <p:cNvSpPr/>
            <p:nvPr/>
          </p:nvSpPr>
          <p:spPr>
            <a:xfrm>
              <a:off x="3064336" y="0"/>
              <a:ext cx="1270001" cy="72150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21600" y="21600"/>
                  </a:lnTo>
                  <a:lnTo>
                    <a:pt x="0" y="21600"/>
                  </a:lnTo>
                  <a:close/>
                </a:path>
              </a:pathLst>
            </a:cu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lvl="0">
                <a:defRPr sz="2400">
                  <a:solidFill>
                    <a:srgbClr val="FFFFFF"/>
                  </a:solidFill>
                </a:defRPr>
              </a:pPr>
            </a:p>
          </p:txBody>
        </p:sp>
        <p:sp>
          <p:nvSpPr>
            <p:cNvPr id="121" name="Shape 121"/>
            <p:cNvSpPr/>
            <p:nvPr/>
          </p:nvSpPr>
          <p:spPr>
            <a:xfrm>
              <a:off x="6118085" y="0"/>
              <a:ext cx="1270001" cy="72150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21600" y="21600"/>
                  </a:lnTo>
                  <a:lnTo>
                    <a:pt x="0" y="21600"/>
                  </a:lnTo>
                  <a:close/>
                </a:path>
              </a:pathLst>
            </a:cu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lvl="0">
                <a:defRPr sz="2400">
                  <a:solidFill>
                    <a:srgbClr val="FFFFFF"/>
                  </a:solidFill>
                </a:defRPr>
              </a:pPr>
            </a:p>
          </p:txBody>
        </p:sp>
        <p:sp>
          <p:nvSpPr>
            <p:cNvPr id="122" name="Shape 122"/>
            <p:cNvSpPr/>
            <p:nvPr/>
          </p:nvSpPr>
          <p:spPr>
            <a:xfrm>
              <a:off x="0" y="884074"/>
              <a:ext cx="1882146" cy="100345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spcBef>
                  <a:spcPts val="500"/>
                </a:spcBef>
                <a:defRPr b="1">
                  <a:latin typeface="Helvetica Condensed Medium"/>
                  <a:ea typeface="Helvetica Condensed Medium"/>
                  <a:cs typeface="Helvetica Condensed Medium"/>
                  <a:sym typeface="Helvetica Condensed Medium"/>
                </a:defRPr>
              </a:lvl1pPr>
            </a:lstStyle>
            <a:p>
              <a:pPr lvl="0">
                <a:defRPr b="0" sz="1800"/>
              </a:pPr>
              <a:r>
                <a:rPr b="1" sz="3600"/>
                <a:t>God promised</a:t>
              </a:r>
            </a:p>
          </p:txBody>
        </p:sp>
        <p:sp>
          <p:nvSpPr>
            <p:cNvPr id="123" name="Shape 123"/>
            <p:cNvSpPr/>
            <p:nvPr/>
          </p:nvSpPr>
          <p:spPr>
            <a:xfrm>
              <a:off x="2244557" y="797798"/>
              <a:ext cx="2544661" cy="609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just">
                <a:spcBef>
                  <a:spcPts val="500"/>
                </a:spcBef>
                <a:defRPr i="1" sz="3300">
                  <a:solidFill>
                    <a:srgbClr val="A6AAA9"/>
                  </a:solidFill>
                </a:defRPr>
              </a:lvl1pPr>
            </a:lstStyle>
            <a:p>
              <a:pPr lvl="0">
                <a:defRPr i="0" sz="1800">
                  <a:solidFill>
                    <a:srgbClr val="000000"/>
                  </a:solidFill>
                </a:defRPr>
              </a:pPr>
              <a:r>
                <a:rPr i="1" sz="3300">
                  <a:solidFill>
                    <a:srgbClr val="A6AAA9"/>
                  </a:solidFill>
                </a:rPr>
                <a:t>stay on earth</a:t>
              </a:r>
            </a:p>
          </p:txBody>
        </p:sp>
      </p:grpSp>
      <p:grpSp>
        <p:nvGrpSpPr>
          <p:cNvPr id="131" name="Group 131"/>
          <p:cNvGrpSpPr/>
          <p:nvPr/>
        </p:nvGrpSpPr>
        <p:grpSpPr>
          <a:xfrm>
            <a:off x="6063769" y="1945897"/>
            <a:ext cx="6941031" cy="1939124"/>
            <a:chOff x="0" y="0"/>
            <a:chExt cx="6941030" cy="1939123"/>
          </a:xfrm>
        </p:grpSpPr>
        <p:sp>
          <p:nvSpPr>
            <p:cNvPr id="125" name="Shape 125"/>
            <p:cNvSpPr/>
            <p:nvPr/>
          </p:nvSpPr>
          <p:spPr>
            <a:xfrm>
              <a:off x="0" y="745009"/>
              <a:ext cx="4503990" cy="953176"/>
            </a:xfrm>
            <a:prstGeom prst="rightArrow">
              <a:avLst>
                <a:gd name="adj1" fmla="val 51347"/>
                <a:gd name="adj2" fmla="val 111821"/>
              </a:avLst>
            </a:pr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lvl="0">
                <a:defRPr sz="2400">
                  <a:solidFill>
                    <a:srgbClr val="FFFFFF"/>
                  </a:solidFill>
                </a:defRPr>
              </a:pPr>
            </a:p>
          </p:txBody>
        </p:sp>
        <p:sp>
          <p:nvSpPr>
            <p:cNvPr id="126" name="Shape 126"/>
            <p:cNvSpPr/>
            <p:nvPr/>
          </p:nvSpPr>
          <p:spPr>
            <a:xfrm>
              <a:off x="10931" y="904097"/>
              <a:ext cx="3954074" cy="558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nSpc>
                  <a:spcPct val="110000"/>
                </a:lnSpc>
                <a:spcBef>
                  <a:spcPts val="500"/>
                </a:spcBef>
                <a:defRPr>
                  <a:solidFill>
                    <a:srgbClr val="FFFFFF"/>
                  </a:solidFill>
                  <a:latin typeface="Copperplate Gothic Bold"/>
                  <a:ea typeface="Copperplate Gothic Bold"/>
                  <a:cs typeface="Copperplate Gothic Bold"/>
                  <a:sym typeface="Copperplate Gothic Bold"/>
                </a:defRPr>
              </a:lvl1pPr>
            </a:lstStyle>
            <a:p>
              <a:pPr lvl="0">
                <a:defRPr sz="1800">
                  <a:solidFill>
                    <a:srgbClr val="000000"/>
                  </a:solidFill>
                </a:defRPr>
              </a:pPr>
              <a:r>
                <a:rPr sz="3600">
                  <a:solidFill>
                    <a:srgbClr val="FFFFFF"/>
                  </a:solidFill>
                </a:rPr>
                <a:t>tribulation</a:t>
              </a:r>
            </a:p>
          </p:txBody>
        </p:sp>
        <p:sp>
          <p:nvSpPr>
            <p:cNvPr id="127" name="Shape 127"/>
            <p:cNvSpPr/>
            <p:nvPr/>
          </p:nvSpPr>
          <p:spPr>
            <a:xfrm flipV="1">
              <a:off x="4491289" y="417500"/>
              <a:ext cx="1" cy="1521624"/>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lvl="0">
                <a:defRPr sz="2400"/>
              </a:pPr>
            </a:p>
          </p:txBody>
        </p:sp>
        <p:sp>
          <p:nvSpPr>
            <p:cNvPr id="128" name="Shape 128"/>
            <p:cNvSpPr/>
            <p:nvPr/>
          </p:nvSpPr>
          <p:spPr>
            <a:xfrm flipV="1">
              <a:off x="4615820" y="417500"/>
              <a:ext cx="1" cy="1521624"/>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lvl="0">
                <a:defRPr sz="2400"/>
              </a:pPr>
            </a:p>
          </p:txBody>
        </p:sp>
        <p:sp>
          <p:nvSpPr>
            <p:cNvPr id="129" name="Shape 129"/>
            <p:cNvSpPr/>
            <p:nvPr/>
          </p:nvSpPr>
          <p:spPr>
            <a:xfrm>
              <a:off x="4573283" y="923123"/>
              <a:ext cx="2367748" cy="1016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spcBef>
                  <a:spcPts val="500"/>
                </a:spcBef>
                <a:defRPr sz="3300">
                  <a:solidFill>
                    <a:srgbClr val="A6AAA9"/>
                  </a:solidFill>
                  <a:latin typeface="Copperplate Gothic Bold"/>
                  <a:ea typeface="Copperplate Gothic Bold"/>
                  <a:cs typeface="Copperplate Gothic Bold"/>
                  <a:sym typeface="Copperplate Gothic Bold"/>
                </a:defRPr>
              </a:lvl1pPr>
            </a:lstStyle>
            <a:p>
              <a:pPr lvl="0">
                <a:defRPr sz="1800">
                  <a:solidFill>
                    <a:srgbClr val="000000"/>
                  </a:solidFill>
                </a:defRPr>
              </a:pPr>
              <a:r>
                <a:rPr sz="3300">
                  <a:solidFill>
                    <a:srgbClr val="A6AAA9"/>
                  </a:solidFill>
                </a:rPr>
                <a:t>Return of Christ</a:t>
              </a:r>
            </a:p>
          </p:txBody>
        </p:sp>
        <p:sp>
          <p:nvSpPr>
            <p:cNvPr id="130" name="Shape 130"/>
            <p:cNvSpPr/>
            <p:nvPr/>
          </p:nvSpPr>
          <p:spPr>
            <a:xfrm>
              <a:off x="3350066" y="0"/>
              <a:ext cx="2689474" cy="5588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just">
                <a:spcBef>
                  <a:spcPts val="500"/>
                </a:spcBef>
                <a:defRPr sz="3300">
                  <a:solidFill>
                    <a:srgbClr val="A6AAA9"/>
                  </a:solidFill>
                  <a:latin typeface="Copperplate Gothic Bold"/>
                  <a:ea typeface="Copperplate Gothic Bold"/>
                  <a:cs typeface="Copperplate Gothic Bold"/>
                  <a:sym typeface="Copperplate Gothic Bold"/>
                </a:defRPr>
              </a:lvl1pPr>
            </a:lstStyle>
            <a:p>
              <a:pPr lvl="0">
                <a:defRPr sz="1800">
                  <a:solidFill>
                    <a:srgbClr val="000000"/>
                  </a:solidFill>
                </a:defRPr>
              </a:pPr>
              <a:r>
                <a:rPr sz="3300">
                  <a:solidFill>
                    <a:srgbClr val="A6AAA9"/>
                  </a:solidFill>
                </a:rPr>
                <a:t>End of Rev</a:t>
              </a:r>
            </a:p>
          </p:txBody>
        </p:sp>
      </p:grpSp>
    </p:spTree>
  </p:cSld>
  <p:clrMapOvr>
    <a:masterClrMapping/>
  </p:clrMapOvr>
  <p:transition spd="slow" advClick="1">
    <p:fade thruBlk="1"/>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22" grpId="1" fill="hold">
                                  <p:stCondLst>
                                    <p:cond delay="0"/>
                                  </p:stCondLst>
                                  <p:iterate type="el" backwards="0">
                                    <p:tmAbs val="0"/>
                                  </p:iterate>
                                  <p:childTnLst>
                                    <p:set>
                                      <p:cBhvr>
                                        <p:cTn id="6" fill="hold"/>
                                        <p:tgtEl>
                                          <p:spTgt spid="99"/>
                                        </p:tgtEl>
                                        <p:attrNameLst>
                                          <p:attrName>style.visibility</p:attrName>
                                        </p:attrNameLst>
                                      </p:cBhvr>
                                      <p:to>
                                        <p:strVal val="visible"/>
                                      </p:to>
                                    </p:set>
                                    <p:animEffect filter="wipe(left)" transition="in">
                                      <p:cBhvr>
                                        <p:cTn id="7" dur="3250"/>
                                        <p:tgtEl>
                                          <p:spTgt spid="99"/>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8" presetID="22" grpId="2" fill="hold">
                                  <p:stCondLst>
                                    <p:cond delay="0"/>
                                  </p:stCondLst>
                                  <p:iterate type="el" backwards="0">
                                    <p:tmAbs val="0"/>
                                  </p:iterate>
                                  <p:childTnLst>
                                    <p:set>
                                      <p:cBhvr>
                                        <p:cTn id="11" fill="hold"/>
                                        <p:tgtEl>
                                          <p:spTgt spid="124"/>
                                        </p:tgtEl>
                                        <p:attrNameLst>
                                          <p:attrName>style.visibility</p:attrName>
                                        </p:attrNameLst>
                                      </p:cBhvr>
                                      <p:to>
                                        <p:strVal val="visible"/>
                                      </p:to>
                                    </p:set>
                                    <p:animEffect filter="wipe(left)" transition="in">
                                      <p:cBhvr>
                                        <p:cTn id="12" dur="3250"/>
                                        <p:tgtEl>
                                          <p:spTgt spid="124"/>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1" presetID="2" grpId="3" fill="hold">
                                  <p:stCondLst>
                                    <p:cond delay="0"/>
                                  </p:stCondLst>
                                  <p:iterate type="el" backwards="0">
                                    <p:tmAbs val="0"/>
                                  </p:iterate>
                                  <p:childTnLst>
                                    <p:set>
                                      <p:cBhvr>
                                        <p:cTn id="16" fill="hold"/>
                                        <p:tgtEl>
                                          <p:spTgt spid="102"/>
                                        </p:tgtEl>
                                        <p:attrNameLst>
                                          <p:attrName>style.visibility</p:attrName>
                                        </p:attrNameLst>
                                      </p:cBhvr>
                                      <p:to>
                                        <p:strVal val="visible"/>
                                      </p:to>
                                    </p:set>
                                    <p:anim calcmode="lin" valueType="num">
                                      <p:cBhvr>
                                        <p:cTn id="17" dur="80" fill="hold"/>
                                        <p:tgtEl>
                                          <p:spTgt spid="102"/>
                                        </p:tgtEl>
                                        <p:attrNameLst>
                                          <p:attrName>ppt_x</p:attrName>
                                        </p:attrNameLst>
                                      </p:cBhvr>
                                      <p:tavLst>
                                        <p:tav tm="0">
                                          <p:val>
                                            <p:strVal val="#ppt_x"/>
                                          </p:val>
                                        </p:tav>
                                        <p:tav tm="100000">
                                          <p:val>
                                            <p:strVal val="#ppt_x"/>
                                          </p:val>
                                        </p:tav>
                                      </p:tavLst>
                                    </p:anim>
                                    <p:anim calcmode="lin" valueType="num">
                                      <p:cBhvr>
                                        <p:cTn id="18" dur="80" fill="hold"/>
                                        <p:tgtEl>
                                          <p:spTgt spid="102"/>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nodeType="clickEffect" presetClass="entr" presetSubtype="8" presetID="2" grpId="4" fill="hold">
                                  <p:stCondLst>
                                    <p:cond delay="0"/>
                                  </p:stCondLst>
                                  <p:iterate type="el" backwards="0">
                                    <p:tmAbs val="0"/>
                                  </p:iterate>
                                  <p:childTnLst>
                                    <p:set>
                                      <p:cBhvr>
                                        <p:cTn id="22" fill="hold"/>
                                        <p:tgtEl>
                                          <p:spTgt spid="105"/>
                                        </p:tgtEl>
                                        <p:attrNameLst>
                                          <p:attrName>style.visibility</p:attrName>
                                        </p:attrNameLst>
                                      </p:cBhvr>
                                      <p:to>
                                        <p:strVal val="visible"/>
                                      </p:to>
                                    </p:set>
                                    <p:anim calcmode="lin" valueType="num">
                                      <p:cBhvr>
                                        <p:cTn id="23" dur="2000" fill="hold"/>
                                        <p:tgtEl>
                                          <p:spTgt spid="105"/>
                                        </p:tgtEl>
                                        <p:attrNameLst>
                                          <p:attrName>ppt_x</p:attrName>
                                        </p:attrNameLst>
                                      </p:cBhvr>
                                      <p:tavLst>
                                        <p:tav tm="0">
                                          <p:val>
                                            <p:strVal val="0-#ppt_w/2"/>
                                          </p:val>
                                        </p:tav>
                                        <p:tav tm="100000">
                                          <p:val>
                                            <p:strVal val="#ppt_x"/>
                                          </p:val>
                                        </p:tav>
                                      </p:tavLst>
                                    </p:anim>
                                    <p:anim calcmode="lin" valueType="num">
                                      <p:cBhvr>
                                        <p:cTn id="24" dur="2000" fill="hold"/>
                                        <p:tgtEl>
                                          <p:spTgt spid="105"/>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nodeType="clickEffect" presetClass="entr" presetSubtype="8" presetID="2" grpId="5" fill="hold">
                                  <p:stCondLst>
                                    <p:cond delay="0"/>
                                  </p:stCondLst>
                                  <p:iterate type="el" backwards="0">
                                    <p:tmAbs val="0"/>
                                  </p:iterate>
                                  <p:childTnLst>
                                    <p:set>
                                      <p:cBhvr>
                                        <p:cTn id="28" fill="hold"/>
                                        <p:tgtEl>
                                          <p:spTgt spid="108"/>
                                        </p:tgtEl>
                                        <p:attrNameLst>
                                          <p:attrName>style.visibility</p:attrName>
                                        </p:attrNameLst>
                                      </p:cBhvr>
                                      <p:to>
                                        <p:strVal val="visible"/>
                                      </p:to>
                                    </p:set>
                                    <p:anim calcmode="lin" valueType="num">
                                      <p:cBhvr>
                                        <p:cTn id="29" dur="1750" fill="hold"/>
                                        <p:tgtEl>
                                          <p:spTgt spid="108"/>
                                        </p:tgtEl>
                                        <p:attrNameLst>
                                          <p:attrName>ppt_x</p:attrName>
                                        </p:attrNameLst>
                                      </p:cBhvr>
                                      <p:tavLst>
                                        <p:tav tm="0">
                                          <p:val>
                                            <p:strVal val="0-#ppt_w/2"/>
                                          </p:val>
                                        </p:tav>
                                        <p:tav tm="100000">
                                          <p:val>
                                            <p:strVal val="#ppt_x"/>
                                          </p:val>
                                        </p:tav>
                                      </p:tavLst>
                                    </p:anim>
                                    <p:anim calcmode="lin" valueType="num">
                                      <p:cBhvr>
                                        <p:cTn id="30" dur="1750" fill="hold"/>
                                        <p:tgtEl>
                                          <p:spTgt spid="108"/>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nodeType="clickEffect" presetClass="entr" presetSubtype="8" presetID="22" grpId="6" fill="hold">
                                  <p:stCondLst>
                                    <p:cond delay="0"/>
                                  </p:stCondLst>
                                  <p:iterate type="el" backwards="0">
                                    <p:tmAbs val="0"/>
                                  </p:iterate>
                                  <p:childTnLst>
                                    <p:set>
                                      <p:cBhvr>
                                        <p:cTn id="34" fill="hold"/>
                                        <p:tgtEl>
                                          <p:spTgt spid="131"/>
                                        </p:tgtEl>
                                        <p:attrNameLst>
                                          <p:attrName>style.visibility</p:attrName>
                                        </p:attrNameLst>
                                      </p:cBhvr>
                                      <p:to>
                                        <p:strVal val="visible"/>
                                      </p:to>
                                    </p:set>
                                    <p:animEffect filter="wipe(left)" transition="in">
                                      <p:cBhvr>
                                        <p:cTn id="35" dur="1000"/>
                                        <p:tgtEl>
                                          <p:spTgt spid="131"/>
                                        </p:tgtEl>
                                      </p:cBhvr>
                                    </p:animEffect>
                                  </p:childTnLst>
                                </p:cTn>
                              </p:par>
                            </p:childTnLst>
                          </p:cTn>
                        </p:par>
                        <p:par>
                          <p:cTn id="36" fill="hold">
                            <p:stCondLst>
                              <p:cond delay="1000"/>
                            </p:stCondLst>
                            <p:childTnLst>
                              <p:par>
                                <p:cTn id="37" nodeType="afterEffect" presetClass="entr" presetSubtype="8" presetID="22" grpId="7" fill="hold">
                                  <p:stCondLst>
                                    <p:cond delay="0"/>
                                  </p:stCondLst>
                                  <p:iterate type="el" backwards="0">
                                    <p:tmAbs val="0"/>
                                  </p:iterate>
                                  <p:childTnLst>
                                    <p:set>
                                      <p:cBhvr>
                                        <p:cTn id="38" fill="hold"/>
                                        <p:tgtEl>
                                          <p:spTgt spid="117"/>
                                        </p:tgtEl>
                                        <p:attrNameLst>
                                          <p:attrName>style.visibility</p:attrName>
                                        </p:attrNameLst>
                                      </p:cBhvr>
                                      <p:to>
                                        <p:strVal val="visible"/>
                                      </p:to>
                                    </p:set>
                                    <p:animEffect filter="wipe(left)" transition="in">
                                      <p:cBhvr>
                                        <p:cTn id="39" dur="2000"/>
                                        <p:tgtEl>
                                          <p:spTgt spid="1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08" grpId="5"/>
      <p:bldP build="whole" bldLvl="1" animBg="1" rev="0" advAuto="0" spid="131" grpId="6"/>
      <p:bldP build="whole" bldLvl="1" animBg="1" rev="0" advAuto="0" spid="99" grpId="1"/>
      <p:bldP build="whole" bldLvl="1" animBg="1" rev="0" advAuto="0" spid="102" grpId="3"/>
      <p:bldP build="whole" bldLvl="1" animBg="1" rev="0" advAuto="0" spid="105" grpId="4"/>
      <p:bldP build="whole" bldLvl="1" animBg="1" rev="0" advAuto="0" spid="117" grpId="7"/>
      <p:bldP build="whole" bldLvl="1" animBg="1" rev="0" advAuto="0" spid="124" grpId="2"/>
    </p:bldLst>
  </p:timing>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000000"/>
        </a:solidFill>
      </p:bgPr>
    </p:bg>
    <p:spTree>
      <p:nvGrpSpPr>
        <p:cNvPr id="1" name=""/>
        <p:cNvGrpSpPr/>
        <p:nvPr/>
      </p:nvGrpSpPr>
      <p:grpSpPr>
        <a:xfrm>
          <a:off x="0" y="0"/>
          <a:ext cx="0" cy="0"/>
          <a:chOff x="0" y="0"/>
          <a:chExt cx="0" cy="0"/>
        </a:xfrm>
      </p:grpSpPr>
      <p:grpSp>
        <p:nvGrpSpPr>
          <p:cNvPr id="137" name="Group 137"/>
          <p:cNvGrpSpPr/>
          <p:nvPr/>
        </p:nvGrpSpPr>
        <p:grpSpPr>
          <a:xfrm>
            <a:off x="5539363" y="2316071"/>
            <a:ext cx="4713188" cy="4642916"/>
            <a:chOff x="49833" y="0"/>
            <a:chExt cx="4713186" cy="4642915"/>
          </a:xfrm>
        </p:grpSpPr>
        <p:sp>
          <p:nvSpPr>
            <p:cNvPr id="133" name="Shape 133"/>
            <p:cNvSpPr/>
            <p:nvPr/>
          </p:nvSpPr>
          <p:spPr>
            <a:xfrm>
              <a:off x="49833" y="0"/>
              <a:ext cx="4713188" cy="4642916"/>
            </a:xfrm>
            <a:prstGeom prst="rect">
              <a:avLst/>
            </a:prstGeom>
            <a:gradFill flip="none" rotWithShape="1">
              <a:gsLst>
                <a:gs pos="0">
                  <a:srgbClr val="FBFBFB"/>
                </a:gs>
                <a:gs pos="100000">
                  <a:srgbClr val="BEBEBE"/>
                </a:gs>
              </a:gsLst>
              <a:lin ang="4877971" scaled="0"/>
            </a:gradFill>
            <a:ln w="12700" cap="flat">
              <a:noFill/>
              <a:miter lim="400000"/>
            </a:ln>
            <a:effectLst>
              <a:outerShdw sx="100000" sy="100000" kx="0" ky="0" algn="b" rotWithShape="0" blurRad="38100" dist="25400" dir="5400000">
                <a:srgbClr val="000000">
                  <a:alpha val="50000"/>
                </a:srgbClr>
              </a:outerShdw>
            </a:effectLst>
          </p:spPr>
          <p:txBody>
            <a:bodyPr wrap="square" lIns="0" tIns="0" rIns="0" bIns="0" numCol="1" anchor="ctr">
              <a:noAutofit/>
            </a:bodyPr>
            <a:lstStyle/>
            <a:p>
              <a:pPr lvl="0">
                <a:defRPr sz="2400"/>
              </a:pPr>
            </a:p>
          </p:txBody>
        </p:sp>
        <p:grpSp>
          <p:nvGrpSpPr>
            <p:cNvPr id="136" name="Group 136"/>
            <p:cNvGrpSpPr/>
            <p:nvPr/>
          </p:nvGrpSpPr>
          <p:grpSpPr>
            <a:xfrm>
              <a:off x="751979" y="112001"/>
              <a:ext cx="3399086" cy="762001"/>
              <a:chOff x="0" y="0"/>
              <a:chExt cx="3399085" cy="762000"/>
            </a:xfrm>
          </p:grpSpPr>
          <p:sp>
            <p:nvSpPr>
              <p:cNvPr id="134" name="Shape 134"/>
              <p:cNvSpPr/>
              <p:nvPr/>
            </p:nvSpPr>
            <p:spPr>
              <a:xfrm>
                <a:off x="0" y="0"/>
                <a:ext cx="3399086" cy="762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4200">
                    <a:latin typeface="헤드라인A"/>
                    <a:ea typeface="헤드라인A"/>
                    <a:cs typeface="헤드라인A"/>
                    <a:sym typeface="헤드라인A"/>
                  </a:defRPr>
                </a:lvl1pPr>
              </a:lstStyle>
              <a:p>
                <a:pPr lvl="0">
                  <a:defRPr sz="1800"/>
                </a:pPr>
                <a:r>
                  <a:rPr sz="4200"/>
                  <a:t>Signs of the End</a:t>
                </a:r>
              </a:p>
            </p:txBody>
          </p:sp>
          <p:sp>
            <p:nvSpPr>
              <p:cNvPr id="135" name="Shape 135"/>
              <p:cNvSpPr/>
              <p:nvPr/>
            </p:nvSpPr>
            <p:spPr>
              <a:xfrm>
                <a:off x="69290" y="749300"/>
                <a:ext cx="3260505" cy="1"/>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lvl="0">
                  <a:defRPr sz="2400"/>
                </a:pPr>
              </a:p>
            </p:txBody>
          </p:sp>
        </p:grpSp>
      </p:grpSp>
      <p:sp>
        <p:nvSpPr>
          <p:cNvPr id="138" name="Shape 138"/>
          <p:cNvSpPr/>
          <p:nvPr/>
        </p:nvSpPr>
        <p:spPr>
          <a:xfrm>
            <a:off x="5928586" y="7756574"/>
            <a:ext cx="3196667" cy="1507860"/>
          </a:xfrm>
          <a:prstGeom prst="wedgeEllipseCallout">
            <a:avLst>
              <a:gd name="adj1" fmla="val -156898"/>
              <a:gd name="adj2" fmla="val 70558"/>
            </a:avLst>
          </a:prstGeom>
          <a:blipFill>
            <a:blip r:embed="rId2"/>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solidFill>
                  <a:srgbClr val="FFFFFF"/>
                </a:solidFill>
              </a:defRPr>
            </a:lvl1pPr>
          </a:lstStyle>
          <a:p>
            <a:pPr lvl="0">
              <a:defRPr sz="1800">
                <a:solidFill>
                  <a:srgbClr val="000000"/>
                </a:solidFill>
              </a:defRPr>
            </a:pPr>
            <a:r>
              <a:rPr sz="2400">
                <a:solidFill>
                  <a:srgbClr val="FFFFFF"/>
                </a:solidFill>
              </a:rPr>
              <a:t>“sealed the bond-servants of our God” (7:3)</a:t>
            </a:r>
          </a:p>
        </p:txBody>
      </p:sp>
      <p:sp>
        <p:nvSpPr>
          <p:cNvPr id="139" name="Shape 139"/>
          <p:cNvSpPr/>
          <p:nvPr/>
        </p:nvSpPr>
        <p:spPr>
          <a:xfrm>
            <a:off x="6528570" y="3210988"/>
            <a:ext cx="2195636" cy="721503"/>
          </a:xfrm>
          <a:prstGeom prst="rect">
            <a:avLst/>
          </a:prstGeom>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3200">
                <a:latin typeface="Marlett"/>
                <a:ea typeface="Marlett"/>
                <a:cs typeface="Marlett"/>
                <a:sym typeface="Marlett"/>
              </a:defRPr>
            </a:lvl1pPr>
          </a:lstStyle>
          <a:p>
            <a:pPr lvl="0">
              <a:defRPr sz="1800"/>
            </a:pPr>
            <a:r>
              <a:rPr sz="3200"/>
              <a:t>War</a:t>
            </a:r>
          </a:p>
        </p:txBody>
      </p:sp>
      <p:sp>
        <p:nvSpPr>
          <p:cNvPr id="140" name="Shape 140"/>
          <p:cNvSpPr/>
          <p:nvPr/>
        </p:nvSpPr>
        <p:spPr>
          <a:xfrm rot="5400000">
            <a:off x="3770679" y="4293789"/>
            <a:ext cx="4072366" cy="890837"/>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2500">
                <a:latin typeface="ヒラギノ角ゴ Std"/>
                <a:ea typeface="ヒラギノ角ゴ Std"/>
                <a:cs typeface="ヒラギノ角ゴ Std"/>
                <a:sym typeface="ヒラギノ角ゴ Std"/>
              </a:defRPr>
            </a:lvl1pPr>
          </a:lstStyle>
          <a:p>
            <a:pPr lvl="0">
              <a:defRPr sz="1800"/>
            </a:pPr>
            <a:r>
              <a:rPr sz="2500"/>
              <a:t>Jesus – Matthew 24</a:t>
            </a:r>
          </a:p>
        </p:txBody>
      </p:sp>
      <p:sp>
        <p:nvSpPr>
          <p:cNvPr id="141" name="Shape 141"/>
          <p:cNvSpPr/>
          <p:nvPr/>
        </p:nvSpPr>
        <p:spPr>
          <a:xfrm rot="16200000">
            <a:off x="7727675" y="4293789"/>
            <a:ext cx="4423363" cy="890837"/>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pc="-125" sz="2500">
                <a:latin typeface="ヒラギノ角ゴ Std"/>
                <a:ea typeface="ヒラギノ角ゴ Std"/>
                <a:cs typeface="ヒラギノ角ゴ Std"/>
                <a:sym typeface="ヒラギノ角ゴ Std"/>
              </a:defRPr>
            </a:lvl1pPr>
          </a:lstStyle>
          <a:p>
            <a:pPr lvl="0">
              <a:defRPr spc="0" sz="1800"/>
            </a:pPr>
            <a:r>
              <a:rPr spc="-125" sz="2500"/>
              <a:t>Jesus – Revelation 6-7</a:t>
            </a:r>
          </a:p>
        </p:txBody>
      </p:sp>
      <p:sp>
        <p:nvSpPr>
          <p:cNvPr id="142" name="Shape 142"/>
          <p:cNvSpPr/>
          <p:nvPr/>
        </p:nvSpPr>
        <p:spPr>
          <a:xfrm>
            <a:off x="8448023" y="3397501"/>
            <a:ext cx="1233178" cy="2161093"/>
          </a:xfrm>
          <a:custGeom>
            <a:avLst/>
            <a:gdLst/>
            <a:ahLst/>
            <a:cxnLst>
              <a:cxn ang="0">
                <a:pos x="wd2" y="hd2"/>
              </a:cxn>
              <a:cxn ang="5400000">
                <a:pos x="wd2" y="hd2"/>
              </a:cxn>
              <a:cxn ang="10800000">
                <a:pos x="wd2" y="hd2"/>
              </a:cxn>
              <a:cxn ang="16200000">
                <a:pos x="wd2" y="hd2"/>
              </a:cxn>
            </a:cxnLst>
            <a:rect l="0" t="0" r="r" b="b"/>
            <a:pathLst>
              <a:path w="21600" h="21534" fill="norm" stroke="1" extrusionOk="0">
                <a:moveTo>
                  <a:pt x="0" y="0"/>
                </a:moveTo>
                <a:lnTo>
                  <a:pt x="21600" y="7043"/>
                </a:lnTo>
                <a:lnTo>
                  <a:pt x="7923" y="11633"/>
                </a:lnTo>
                <a:lnTo>
                  <a:pt x="21306" y="20361"/>
                </a:lnTo>
                <a:cubicBezTo>
                  <a:pt x="19125" y="20585"/>
                  <a:pt x="16951" y="20788"/>
                  <a:pt x="14784" y="20972"/>
                </a:cubicBezTo>
                <a:cubicBezTo>
                  <a:pt x="13608" y="21072"/>
                  <a:pt x="12408" y="21168"/>
                  <a:pt x="11240" y="21312"/>
                </a:cubicBezTo>
                <a:cubicBezTo>
                  <a:pt x="10227" y="21437"/>
                  <a:pt x="9221" y="21600"/>
                  <a:pt x="8181" y="21507"/>
                </a:cubicBezTo>
                <a:cubicBezTo>
                  <a:pt x="7788" y="21471"/>
                  <a:pt x="7405" y="21398"/>
                  <a:pt x="7046" y="21291"/>
                </a:cubicBezTo>
                <a:lnTo>
                  <a:pt x="18731" y="19827"/>
                </a:lnTo>
                <a:lnTo>
                  <a:pt x="6079" y="11498"/>
                </a:lnTo>
                <a:lnTo>
                  <a:pt x="19043" y="6899"/>
                </a:lnTo>
                <a:lnTo>
                  <a:pt x="543" y="1127"/>
                </a:lnTo>
                <a:lnTo>
                  <a:pt x="0" y="0"/>
                </a:lnTo>
                <a:close/>
              </a:path>
            </a:pathLst>
          </a:custGeom>
          <a:gradFill>
            <a:gsLst>
              <a:gs pos="0">
                <a:srgbClr val="FBE12B"/>
              </a:gs>
              <a:gs pos="100000">
                <a:srgbClr val="BE9A1A"/>
              </a:gs>
            </a:gsLst>
            <a:lin ang="5400000"/>
          </a:gradFill>
          <a:ln w="12700">
            <a:solid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0" tIns="0" rIns="0" bIns="0" anchor="ctr"/>
          <a:lstStyle>
            <a:lvl1pPr>
              <a:defRPr sz="2400"/>
            </a:lvl1pPr>
          </a:lstStyle>
          <a:p>
            <a:pPr lvl="0">
              <a:defRPr sz="1800"/>
            </a:pPr>
            <a:r>
              <a:rPr sz="2400"/>
              <a:t> </a:t>
            </a:r>
          </a:p>
        </p:txBody>
      </p:sp>
      <p:sp>
        <p:nvSpPr>
          <p:cNvPr id="143" name="Shape 143"/>
          <p:cNvSpPr/>
          <p:nvPr/>
        </p:nvSpPr>
        <p:spPr>
          <a:xfrm>
            <a:off x="6242137" y="5516096"/>
            <a:ext cx="2195636" cy="72150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4100">
                <a:latin typeface="헤드라인A"/>
                <a:ea typeface="헤드라인A"/>
                <a:cs typeface="헤드라인A"/>
                <a:sym typeface="헤드라인A"/>
              </a:defRPr>
            </a:lvl1pPr>
          </a:lstStyle>
          <a:p>
            <a:pPr lvl="0">
              <a:defRPr sz="1800"/>
            </a:pPr>
            <a:r>
              <a:rPr sz="4100"/>
              <a:t>Death</a:t>
            </a:r>
          </a:p>
        </p:txBody>
      </p:sp>
      <p:sp>
        <p:nvSpPr>
          <p:cNvPr id="144" name="Shape 144"/>
          <p:cNvSpPr/>
          <p:nvPr/>
        </p:nvSpPr>
        <p:spPr>
          <a:xfrm rot="20077809">
            <a:off x="6236958" y="3935415"/>
            <a:ext cx="1506231" cy="61673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3200">
                <a:latin typeface="헤드라인A"/>
                <a:ea typeface="헤드라인A"/>
                <a:cs typeface="헤드라인A"/>
                <a:sym typeface="헤드라인A"/>
              </a:defRPr>
            </a:lvl1pPr>
          </a:lstStyle>
          <a:p>
            <a:pPr lvl="0">
              <a:defRPr sz="1800"/>
            </a:pPr>
            <a:r>
              <a:rPr sz="3200"/>
              <a:t>Famine</a:t>
            </a:r>
          </a:p>
        </p:txBody>
      </p:sp>
      <p:sp>
        <p:nvSpPr>
          <p:cNvPr id="145" name="Shape 145"/>
          <p:cNvSpPr/>
          <p:nvPr/>
        </p:nvSpPr>
        <p:spPr>
          <a:xfrm>
            <a:off x="6242137" y="6140378"/>
            <a:ext cx="2195636" cy="72150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2500">
                <a:latin typeface="Marlett"/>
                <a:ea typeface="Marlett"/>
                <a:cs typeface="Marlett"/>
                <a:sym typeface="Marlett"/>
              </a:defRPr>
            </a:lvl1pPr>
          </a:lstStyle>
          <a:p>
            <a:pPr lvl="0">
              <a:defRPr sz="1800"/>
            </a:pPr>
            <a:r>
              <a:rPr sz="2500"/>
              <a:t>Persecution</a:t>
            </a:r>
          </a:p>
        </p:txBody>
      </p:sp>
      <p:sp>
        <p:nvSpPr>
          <p:cNvPr id="146" name="Shape 146"/>
          <p:cNvSpPr/>
          <p:nvPr/>
        </p:nvSpPr>
        <p:spPr>
          <a:xfrm>
            <a:off x="6613971" y="4370718"/>
            <a:ext cx="2195636" cy="721504"/>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defTabSz="514095">
              <a:defRPr sz="2816">
                <a:latin typeface="Hannotate TC Regular"/>
                <a:ea typeface="Hannotate TC Regular"/>
                <a:cs typeface="Hannotate TC Regular"/>
                <a:sym typeface="Hannotate TC Regular"/>
              </a:defRPr>
            </a:lvl1pPr>
          </a:lstStyle>
          <a:p>
            <a:pPr lvl="0">
              <a:defRPr sz="1800"/>
            </a:pPr>
            <a:r>
              <a:rPr sz="2816"/>
              <a:t>False Christs</a:t>
            </a:r>
          </a:p>
        </p:txBody>
      </p:sp>
      <p:sp>
        <p:nvSpPr>
          <p:cNvPr id="147" name="Shape 147"/>
          <p:cNvSpPr/>
          <p:nvPr/>
        </p:nvSpPr>
        <p:spPr>
          <a:xfrm rot="20184963">
            <a:off x="7424652" y="5050125"/>
            <a:ext cx="2195636" cy="72150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3200">
                <a:latin typeface="헤드라인A"/>
                <a:ea typeface="헤드라인A"/>
                <a:cs typeface="헤드라인A"/>
                <a:sym typeface="헤드라인A"/>
              </a:defRPr>
            </a:lvl1pPr>
          </a:lstStyle>
          <a:p>
            <a:pPr lvl="0">
              <a:defRPr sz="1800"/>
            </a:pPr>
            <a:r>
              <a:rPr sz="3200"/>
              <a:t>Pestilence</a:t>
            </a:r>
          </a:p>
        </p:txBody>
      </p:sp>
      <p:sp>
        <p:nvSpPr>
          <p:cNvPr id="148" name="Shape 148"/>
          <p:cNvSpPr/>
          <p:nvPr/>
        </p:nvSpPr>
        <p:spPr>
          <a:xfrm rot="826276">
            <a:off x="7711788" y="5623748"/>
            <a:ext cx="2195636" cy="982664"/>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lnSpc>
                <a:spcPct val="70000"/>
              </a:lnSpc>
              <a:defRPr sz="2500">
                <a:latin typeface="Hannotate TC Regular"/>
                <a:ea typeface="Hannotate TC Regular"/>
                <a:cs typeface="Hannotate TC Regular"/>
                <a:sym typeface="Hannotate TC Regular"/>
              </a:defRPr>
            </a:lvl1pPr>
          </a:lstStyle>
          <a:p>
            <a:pPr lvl="0">
              <a:defRPr sz="1800"/>
            </a:pPr>
            <a:r>
              <a:rPr sz="2500"/>
              <a:t>Ecological disasters</a:t>
            </a:r>
          </a:p>
        </p:txBody>
      </p:sp>
      <p:sp>
        <p:nvSpPr>
          <p:cNvPr id="149" name="Shape 149"/>
          <p:cNvSpPr/>
          <p:nvPr/>
        </p:nvSpPr>
        <p:spPr>
          <a:xfrm rot="331589">
            <a:off x="6083508" y="4880322"/>
            <a:ext cx="2200445" cy="584303"/>
          </a:xfrm>
          <a:prstGeom prst="rect">
            <a:avLst/>
          </a:prstGeom>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2800">
                <a:solidFill>
                  <a:srgbClr val="53585F"/>
                </a:solidFill>
                <a:latin typeface="Lao MN"/>
                <a:ea typeface="Lao MN"/>
                <a:cs typeface="Lao MN"/>
                <a:sym typeface="Lao MN"/>
              </a:defRPr>
            </a:lvl1pPr>
          </a:lstStyle>
          <a:p>
            <a:pPr lvl="0">
              <a:defRPr sz="1800">
                <a:solidFill>
                  <a:srgbClr val="000000"/>
                </a:solidFill>
              </a:defRPr>
            </a:pPr>
            <a:r>
              <a:rPr sz="2800">
                <a:solidFill>
                  <a:srgbClr val="53585F"/>
                </a:solidFill>
              </a:rPr>
              <a:t>Martyrdom</a:t>
            </a:r>
          </a:p>
        </p:txBody>
      </p:sp>
      <p:sp>
        <p:nvSpPr>
          <p:cNvPr id="150" name="Shape 150"/>
          <p:cNvSpPr/>
          <p:nvPr/>
        </p:nvSpPr>
        <p:spPr>
          <a:xfrm rot="21074390">
            <a:off x="7594032" y="3819235"/>
            <a:ext cx="1520890" cy="93164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lnSpc>
                <a:spcPct val="70000"/>
              </a:lnSpc>
              <a:defRPr sz="2500">
                <a:latin typeface="Lao MN"/>
                <a:ea typeface="Lao MN"/>
                <a:cs typeface="Lao MN"/>
                <a:sym typeface="Lao MN"/>
              </a:defRPr>
            </a:lvl1pPr>
          </a:lstStyle>
          <a:p>
            <a:pPr lvl="0">
              <a:defRPr sz="1800"/>
            </a:pPr>
            <a:r>
              <a:rPr sz="2500"/>
              <a:t>Random killing</a:t>
            </a:r>
          </a:p>
        </p:txBody>
      </p:sp>
      <p:sp>
        <p:nvSpPr>
          <p:cNvPr id="151" name="Shape 151"/>
          <p:cNvSpPr/>
          <p:nvPr>
            <p:ph type="title" idx="4294967295"/>
          </p:nvPr>
        </p:nvSpPr>
        <p:spPr>
          <a:xfrm>
            <a:off x="6155970" y="59583"/>
            <a:ext cx="3289639" cy="1845861"/>
          </a:xfrm>
          <a:prstGeom prst="rect">
            <a:avLst/>
          </a:prstGeom>
        </p:spPr>
        <p:txBody>
          <a:bodyPr/>
          <a:lstStyle/>
          <a:p>
            <a:pPr lvl="0" algn="ctr">
              <a:defRPr sz="1800"/>
            </a:pPr>
            <a:r>
              <a:rPr sz="5000">
                <a:solidFill>
                  <a:srgbClr val="FFFFFF"/>
                </a:solidFill>
                <a:latin typeface="Helvetica Condensed Medium"/>
                <a:ea typeface="Helvetica Condensed Medium"/>
                <a:cs typeface="Helvetica Condensed Medium"/>
                <a:sym typeface="Helvetica Condensed Medium"/>
              </a:rPr>
              <a:t>Signs of the </a:t>
            </a:r>
            <a:br>
              <a:rPr sz="5000">
                <a:solidFill>
                  <a:srgbClr val="FFFFFF"/>
                </a:solidFill>
                <a:latin typeface="Helvetica Condensed Medium"/>
                <a:ea typeface="Helvetica Condensed Medium"/>
                <a:cs typeface="Helvetica Condensed Medium"/>
                <a:sym typeface="Helvetica Condensed Medium"/>
              </a:rPr>
            </a:br>
            <a:r>
              <a:rPr sz="6200">
                <a:solidFill>
                  <a:srgbClr val="FFFFFF"/>
                </a:solidFill>
                <a:latin typeface="Helvetica Condensed Medium"/>
                <a:ea typeface="Helvetica Condensed Medium"/>
                <a:cs typeface="Helvetica Condensed Medium"/>
                <a:sym typeface="Helvetica Condensed Medium"/>
              </a:rPr>
              <a:t>End</a:t>
            </a:r>
          </a:p>
        </p:txBody>
      </p:sp>
      <p:sp>
        <p:nvSpPr>
          <p:cNvPr id="152" name="Shape 152"/>
          <p:cNvSpPr/>
          <p:nvPr/>
        </p:nvSpPr>
        <p:spPr>
          <a:xfrm>
            <a:off x="1475936" y="38335"/>
            <a:ext cx="3855751" cy="975363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just">
              <a:defRPr sz="1800"/>
            </a:pPr>
            <a:r>
              <a:rPr sz="1700">
                <a:solidFill>
                  <a:srgbClr val="FFFFFF"/>
                </a:solidFill>
              </a:rPr>
              <a:t>3 And as He was sitting on the Mount of Olives, the disciples came to Him privately, saying, “Tell us, when will these things be, and what will be the </a:t>
            </a:r>
            <a:r>
              <a:rPr b="1" sz="1700">
                <a:solidFill>
                  <a:srgbClr val="FFFFFF"/>
                </a:solidFill>
                <a:latin typeface="Helvetica"/>
                <a:ea typeface="Helvetica"/>
                <a:cs typeface="Helvetica"/>
                <a:sym typeface="Helvetica"/>
              </a:rPr>
              <a:t>sign of Your coming, and of the end of the age</a:t>
            </a:r>
            <a:r>
              <a:rPr sz="1700">
                <a:solidFill>
                  <a:srgbClr val="FFFFFF"/>
                </a:solidFill>
              </a:rPr>
              <a:t>?”</a:t>
            </a:r>
            <a:endParaRPr sz="1700">
              <a:solidFill>
                <a:srgbClr val="FFFFFF"/>
              </a:solidFill>
            </a:endParaRPr>
          </a:p>
          <a:p>
            <a:pPr lvl="0" algn="just">
              <a:defRPr sz="1800"/>
            </a:pPr>
            <a:r>
              <a:rPr sz="1700">
                <a:solidFill>
                  <a:srgbClr val="FFFFFF"/>
                </a:solidFill>
              </a:rPr>
              <a:t> 4 And Jesus answered and said to them, “See to it that no one misleads you. 5 “For many will come in My name, saying, ‘I am the Christ,’ and will mislead many.</a:t>
            </a:r>
            <a:endParaRPr sz="1700">
              <a:solidFill>
                <a:srgbClr val="FFFFFF"/>
              </a:solidFill>
            </a:endParaRPr>
          </a:p>
          <a:p>
            <a:pPr lvl="0" algn="just">
              <a:defRPr sz="1800"/>
            </a:pPr>
            <a:r>
              <a:rPr sz="1700">
                <a:solidFill>
                  <a:srgbClr val="FFFFFF"/>
                </a:solidFill>
              </a:rPr>
              <a:t> 6 “And you will be</a:t>
            </a:r>
            <a:r>
              <a:rPr b="1" sz="1700">
                <a:solidFill>
                  <a:srgbClr val="FFFFFF"/>
                </a:solidFill>
                <a:latin typeface="Helvetica"/>
                <a:ea typeface="Helvetica"/>
                <a:cs typeface="Helvetica"/>
                <a:sym typeface="Helvetica"/>
              </a:rPr>
              <a:t> hearing of wars and rumors of wars</a:t>
            </a:r>
            <a:r>
              <a:rPr sz="1700">
                <a:solidFill>
                  <a:srgbClr val="FFFFFF"/>
                </a:solidFill>
              </a:rPr>
              <a:t>…but that is not yet the end. 7 “For </a:t>
            </a:r>
            <a:r>
              <a:rPr b="1" sz="1700">
                <a:solidFill>
                  <a:srgbClr val="FFFFFF"/>
                </a:solidFill>
                <a:latin typeface="Helvetica"/>
                <a:ea typeface="Helvetica"/>
                <a:cs typeface="Helvetica"/>
                <a:sym typeface="Helvetica"/>
              </a:rPr>
              <a:t>nation will rise against nation, and kingdom against kingdom</a:t>
            </a:r>
            <a:r>
              <a:rPr sz="1700">
                <a:solidFill>
                  <a:srgbClr val="FFFFFF"/>
                </a:solidFill>
              </a:rPr>
              <a:t>, and in various places there will be </a:t>
            </a:r>
            <a:r>
              <a:rPr b="1" sz="1700">
                <a:solidFill>
                  <a:srgbClr val="FFFFFF"/>
                </a:solidFill>
                <a:latin typeface="Helvetica"/>
                <a:ea typeface="Helvetica"/>
                <a:cs typeface="Helvetica"/>
                <a:sym typeface="Helvetica"/>
              </a:rPr>
              <a:t>famines and earthquakes</a:t>
            </a:r>
            <a:r>
              <a:rPr sz="1700">
                <a:solidFill>
                  <a:srgbClr val="FFFFFF"/>
                </a:solidFill>
              </a:rPr>
              <a:t>.</a:t>
            </a:r>
            <a:endParaRPr sz="1700">
              <a:solidFill>
                <a:srgbClr val="FFFFFF"/>
              </a:solidFill>
            </a:endParaRPr>
          </a:p>
          <a:p>
            <a:pPr lvl="0" algn="just">
              <a:defRPr sz="1800"/>
            </a:pPr>
            <a:r>
              <a:rPr sz="1700">
                <a:solidFill>
                  <a:srgbClr val="FFFFFF"/>
                </a:solidFill>
              </a:rPr>
              <a:t> 8 “But all these things are merely the beginning of birth pangs. 9 “Then they will deliver you to </a:t>
            </a:r>
            <a:r>
              <a:rPr b="1" sz="1700">
                <a:solidFill>
                  <a:srgbClr val="FFFFFF"/>
                </a:solidFill>
                <a:latin typeface="Helvetica"/>
                <a:ea typeface="Helvetica"/>
                <a:cs typeface="Helvetica"/>
                <a:sym typeface="Helvetica"/>
              </a:rPr>
              <a:t>tribulation, and will kill you</a:t>
            </a:r>
            <a:r>
              <a:rPr sz="1700">
                <a:solidFill>
                  <a:srgbClr val="FFFFFF"/>
                </a:solidFill>
              </a:rPr>
              <a:t>, and you will be hated by all nations on account of My name…. </a:t>
            </a:r>
            <a:endParaRPr sz="1700">
              <a:solidFill>
                <a:srgbClr val="FFFFFF"/>
              </a:solidFill>
            </a:endParaRPr>
          </a:p>
          <a:p>
            <a:pPr lvl="0" algn="just">
              <a:defRPr sz="1800"/>
            </a:pPr>
            <a:r>
              <a:rPr sz="1700">
                <a:solidFill>
                  <a:srgbClr val="FFFFFF"/>
                </a:solidFill>
              </a:rPr>
              <a:t> 29 “But immediately after the tribulation of those days </a:t>
            </a:r>
            <a:r>
              <a:rPr b="1" sz="1700">
                <a:solidFill>
                  <a:srgbClr val="FFFFFF"/>
                </a:solidFill>
                <a:latin typeface="Helvetica"/>
                <a:ea typeface="Helvetica"/>
                <a:cs typeface="Helvetica"/>
                <a:sym typeface="Helvetica"/>
              </a:rPr>
              <a:t>THE SUN WILL BE DARKENED, AND THE MOON WILL NOT GIVE ITS LIGHT, AND THE STARS WILL FALL from the sky, and the powers of the heavens will be shaken</a:t>
            </a:r>
            <a:r>
              <a:rPr sz="1700">
                <a:solidFill>
                  <a:srgbClr val="FFFFFF"/>
                </a:solidFill>
              </a:rPr>
              <a:t>, 30 and then the sign of the Son of Man will appear in the sky, and then all the tribes of the earth will mourn, and they will see the SON OF MAN COMING ON THE CLOUDS OF THE SKY with power and great glory. 31 “And He will send forth His angels with A GREAT TRUMPET and THEY WILL GATHER TOGETHER His </a:t>
            </a:r>
            <a:r>
              <a:rPr b="1" sz="1700">
                <a:solidFill>
                  <a:srgbClr val="FFFFFF"/>
                </a:solidFill>
                <a:latin typeface="Helvetica"/>
                <a:ea typeface="Helvetica"/>
                <a:cs typeface="Helvetica"/>
                <a:sym typeface="Helvetica"/>
              </a:rPr>
              <a:t>elect</a:t>
            </a:r>
            <a:r>
              <a:rPr sz="1700">
                <a:solidFill>
                  <a:srgbClr val="FFFFFF"/>
                </a:solidFill>
              </a:rPr>
              <a:t> from the four winds…</a:t>
            </a:r>
          </a:p>
        </p:txBody>
      </p:sp>
      <p:sp>
        <p:nvSpPr>
          <p:cNvPr id="153" name="Shape 153"/>
          <p:cNvSpPr/>
          <p:nvPr/>
        </p:nvSpPr>
        <p:spPr>
          <a:xfrm>
            <a:off x="10269892" y="982513"/>
            <a:ext cx="2662545" cy="927399"/>
          </a:xfrm>
          <a:prstGeom prst="rect">
            <a:avLst/>
          </a:prstGeom>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2600">
                <a:solidFill>
                  <a:srgbClr val="F2D2BF"/>
                </a:solidFill>
                <a:latin typeface="Helvetica Condensed Medium"/>
                <a:ea typeface="Helvetica Condensed Medium"/>
                <a:cs typeface="Helvetica Condensed Medium"/>
                <a:sym typeface="Helvetica Condensed Medium"/>
              </a:defRPr>
            </a:lvl1pPr>
          </a:lstStyle>
          <a:p>
            <a:pPr lvl="0">
              <a:defRPr sz="1800">
                <a:solidFill>
                  <a:srgbClr val="000000"/>
                </a:solidFill>
              </a:defRPr>
            </a:pPr>
            <a:r>
              <a:rPr sz="2600">
                <a:solidFill>
                  <a:srgbClr val="F2D2BF"/>
                </a:solidFill>
              </a:rPr>
              <a:t>“went out conquering” (6:2)</a:t>
            </a:r>
          </a:p>
        </p:txBody>
      </p:sp>
      <p:sp>
        <p:nvSpPr>
          <p:cNvPr id="154" name="Shape 154"/>
          <p:cNvSpPr/>
          <p:nvPr/>
        </p:nvSpPr>
        <p:spPr>
          <a:xfrm>
            <a:off x="10086321" y="1870653"/>
            <a:ext cx="3029687" cy="890837"/>
          </a:xfrm>
          <a:prstGeom prst="rect">
            <a:avLst/>
          </a:prstGeom>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2600">
                <a:solidFill>
                  <a:srgbClr val="F2D2BF"/>
                </a:solidFill>
                <a:latin typeface="Helvetica Condensed Medium"/>
                <a:ea typeface="Helvetica Condensed Medium"/>
                <a:cs typeface="Helvetica Condensed Medium"/>
                <a:sym typeface="Helvetica Condensed Medium"/>
              </a:defRPr>
            </a:lvl1pPr>
          </a:lstStyle>
          <a:p>
            <a:pPr lvl="0">
              <a:defRPr sz="1800">
                <a:solidFill>
                  <a:srgbClr val="000000"/>
                </a:solidFill>
              </a:defRPr>
            </a:pPr>
            <a:r>
              <a:rPr sz="2600">
                <a:solidFill>
                  <a:srgbClr val="F2D2BF"/>
                </a:solidFill>
              </a:rPr>
              <a:t>“great sword” (6:4)</a:t>
            </a:r>
          </a:p>
        </p:txBody>
      </p:sp>
      <p:sp>
        <p:nvSpPr>
          <p:cNvPr id="155" name="Shape 155"/>
          <p:cNvSpPr/>
          <p:nvPr/>
        </p:nvSpPr>
        <p:spPr>
          <a:xfrm>
            <a:off x="10455301" y="2730619"/>
            <a:ext cx="2291727" cy="1187451"/>
          </a:xfrm>
          <a:prstGeom prst="rect">
            <a:avLst/>
          </a:prstGeom>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2600">
                <a:solidFill>
                  <a:srgbClr val="F2D2BF"/>
                </a:solidFill>
                <a:latin typeface="Helvetica Condensed Medium"/>
                <a:ea typeface="Helvetica Condensed Medium"/>
                <a:cs typeface="Helvetica Condensed Medium"/>
                <a:sym typeface="Helvetica Condensed Medium"/>
              </a:defRPr>
            </a:lvl1pPr>
          </a:lstStyle>
          <a:p>
            <a:pPr lvl="0">
              <a:defRPr sz="1800">
                <a:solidFill>
                  <a:srgbClr val="000000"/>
                </a:solidFill>
              </a:defRPr>
            </a:pPr>
            <a:r>
              <a:rPr sz="2600">
                <a:solidFill>
                  <a:srgbClr val="F2D2BF"/>
                </a:solidFill>
              </a:rPr>
              <a:t>“quart of wheat for a denarius” (6:6)</a:t>
            </a:r>
          </a:p>
        </p:txBody>
      </p:sp>
      <p:sp>
        <p:nvSpPr>
          <p:cNvPr id="156" name="Shape 156"/>
          <p:cNvSpPr/>
          <p:nvPr/>
        </p:nvSpPr>
        <p:spPr>
          <a:xfrm>
            <a:off x="10461063" y="3932490"/>
            <a:ext cx="2280203" cy="982664"/>
          </a:xfrm>
          <a:prstGeom prst="rect">
            <a:avLst/>
          </a:prstGeom>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2600">
                <a:solidFill>
                  <a:srgbClr val="F2D2BF"/>
                </a:solidFill>
                <a:latin typeface="Helvetica Condensed Medium"/>
                <a:ea typeface="Helvetica Condensed Medium"/>
                <a:cs typeface="Helvetica Condensed Medium"/>
                <a:sym typeface="Helvetica Condensed Medium"/>
              </a:defRPr>
            </a:lvl1pPr>
          </a:lstStyle>
          <a:p>
            <a:pPr lvl="0">
              <a:defRPr sz="1800">
                <a:solidFill>
                  <a:srgbClr val="000000"/>
                </a:solidFill>
              </a:defRPr>
            </a:pPr>
            <a:r>
              <a:rPr sz="2600">
                <a:solidFill>
                  <a:srgbClr val="F2D2BF"/>
                </a:solidFill>
              </a:rPr>
              <a:t>“Death; and Hades” (6:8)</a:t>
            </a:r>
          </a:p>
        </p:txBody>
      </p:sp>
      <p:sp>
        <p:nvSpPr>
          <p:cNvPr id="157" name="Shape 157"/>
          <p:cNvSpPr/>
          <p:nvPr/>
        </p:nvSpPr>
        <p:spPr>
          <a:xfrm>
            <a:off x="10396601" y="4782725"/>
            <a:ext cx="2409127" cy="1256302"/>
          </a:xfrm>
          <a:prstGeom prst="rect">
            <a:avLst/>
          </a:prstGeom>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2600">
                <a:solidFill>
                  <a:srgbClr val="F2D2BF"/>
                </a:solidFill>
                <a:latin typeface="Helvetica Condensed Medium"/>
                <a:ea typeface="Helvetica Condensed Medium"/>
                <a:cs typeface="Helvetica Condensed Medium"/>
                <a:sym typeface="Helvetica Condensed Medium"/>
              </a:defRPr>
            </a:lvl1pPr>
          </a:lstStyle>
          <a:p>
            <a:pPr lvl="0">
              <a:defRPr sz="1800">
                <a:solidFill>
                  <a:srgbClr val="000000"/>
                </a:solidFill>
              </a:defRPr>
            </a:pPr>
            <a:r>
              <a:rPr sz="2600">
                <a:solidFill>
                  <a:srgbClr val="F2D2BF"/>
                </a:solidFill>
              </a:rPr>
              <a:t>“famine and with pestilence” (6:8)</a:t>
            </a:r>
          </a:p>
        </p:txBody>
      </p:sp>
      <p:sp>
        <p:nvSpPr>
          <p:cNvPr id="158" name="Shape 158"/>
          <p:cNvSpPr/>
          <p:nvPr/>
        </p:nvSpPr>
        <p:spPr>
          <a:xfrm>
            <a:off x="10184206" y="7324234"/>
            <a:ext cx="2833917" cy="1219809"/>
          </a:xfrm>
          <a:prstGeom prst="rect">
            <a:avLst/>
          </a:prstGeom>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2600">
                <a:solidFill>
                  <a:srgbClr val="F2D2BF"/>
                </a:solidFill>
                <a:latin typeface="Helvetica Condensed Medium"/>
                <a:ea typeface="Helvetica Condensed Medium"/>
                <a:cs typeface="Helvetica Condensed Medium"/>
                <a:sym typeface="Helvetica Condensed Medium"/>
              </a:defRPr>
            </a:lvl1pPr>
          </a:lstStyle>
          <a:p>
            <a:pPr lvl="0">
              <a:defRPr sz="1800">
                <a:solidFill>
                  <a:srgbClr val="000000"/>
                </a:solidFill>
              </a:defRPr>
            </a:pPr>
            <a:r>
              <a:rPr sz="2600">
                <a:solidFill>
                  <a:srgbClr val="F2D2BF"/>
                </a:solidFill>
              </a:rPr>
              <a:t>“great earthquake; moon became like blood” (6:12)</a:t>
            </a:r>
          </a:p>
        </p:txBody>
      </p:sp>
      <p:sp>
        <p:nvSpPr>
          <p:cNvPr id="159" name="Shape 159"/>
          <p:cNvSpPr/>
          <p:nvPr/>
        </p:nvSpPr>
        <p:spPr>
          <a:xfrm>
            <a:off x="10197528" y="6027495"/>
            <a:ext cx="2807273" cy="1256301"/>
          </a:xfrm>
          <a:prstGeom prst="rect">
            <a:avLst/>
          </a:prstGeom>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2600">
                <a:solidFill>
                  <a:srgbClr val="F2D2BF"/>
                </a:solidFill>
                <a:latin typeface="Helvetica Condensed Medium"/>
                <a:ea typeface="Helvetica Condensed Medium"/>
                <a:cs typeface="Helvetica Condensed Medium"/>
                <a:sym typeface="Helvetica Condensed Medium"/>
              </a:defRPr>
            </a:lvl1pPr>
          </a:lstStyle>
          <a:p>
            <a:pPr lvl="0">
              <a:defRPr sz="1800">
                <a:solidFill>
                  <a:srgbClr val="000000"/>
                </a:solidFill>
              </a:defRPr>
            </a:pPr>
            <a:r>
              <a:rPr sz="2600">
                <a:solidFill>
                  <a:srgbClr val="F2D2BF"/>
                </a:solidFill>
              </a:rPr>
              <a:t>“been slain because of the word of God” (6:9)</a:t>
            </a:r>
          </a:p>
        </p:txBody>
      </p:sp>
      <p:sp>
        <p:nvSpPr>
          <p:cNvPr id="160" name="Shape 160"/>
          <p:cNvSpPr/>
          <p:nvPr/>
        </p:nvSpPr>
        <p:spPr>
          <a:xfrm>
            <a:off x="10324237" y="8396138"/>
            <a:ext cx="2553855" cy="1357462"/>
          </a:xfrm>
          <a:prstGeom prst="rect">
            <a:avLst/>
          </a:prstGeom>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2600">
                <a:solidFill>
                  <a:srgbClr val="F2D2BF"/>
                </a:solidFill>
                <a:latin typeface="Helvetica Condensed Medium"/>
                <a:ea typeface="Helvetica Condensed Medium"/>
                <a:cs typeface="Helvetica Condensed Medium"/>
                <a:sym typeface="Helvetica Condensed Medium"/>
              </a:defRPr>
            </a:lvl1pPr>
          </a:lstStyle>
          <a:p>
            <a:pPr lvl="0">
              <a:defRPr sz="1800">
                <a:solidFill>
                  <a:srgbClr val="000000"/>
                </a:solidFill>
              </a:defRPr>
            </a:pPr>
            <a:r>
              <a:rPr sz="2600">
                <a:solidFill>
                  <a:srgbClr val="F2D2BF"/>
                </a:solidFill>
              </a:rPr>
              <a:t>“harm the earth and the sea” (7:2)</a:t>
            </a:r>
          </a:p>
        </p:txBody>
      </p:sp>
      <p:sp>
        <p:nvSpPr>
          <p:cNvPr id="161" name="Shape 161"/>
          <p:cNvSpPr/>
          <p:nvPr/>
        </p:nvSpPr>
        <p:spPr>
          <a:xfrm>
            <a:off x="9851782" y="126964"/>
            <a:ext cx="3289639" cy="95651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b="1" sz="3000">
                <a:solidFill>
                  <a:srgbClr val="FFFFFF"/>
                </a:solidFill>
                <a:latin typeface="Helvetica Condensed Medium"/>
                <a:ea typeface="Helvetica Condensed Medium"/>
                <a:cs typeface="Helvetica Condensed Medium"/>
                <a:sym typeface="Helvetica Condensed Medium"/>
              </a:rPr>
              <a:t>Jesus – Rev 6-7</a:t>
            </a:r>
            <a:endParaRPr b="1" sz="3000">
              <a:solidFill>
                <a:srgbClr val="FFFFFF"/>
              </a:solidFill>
              <a:latin typeface="Helvetica Condensed Medium"/>
              <a:ea typeface="Helvetica Condensed Medium"/>
              <a:cs typeface="Helvetica Condensed Medium"/>
              <a:sym typeface="Helvetica Condensed Medium"/>
            </a:endParaRPr>
          </a:p>
          <a:p>
            <a:pPr lvl="0">
              <a:defRPr sz="1800"/>
            </a:pPr>
            <a:r>
              <a:rPr sz="3000" u="sng">
                <a:solidFill>
                  <a:srgbClr val="FFFFFF"/>
                </a:solidFill>
                <a:latin typeface="Helvetica Condensed Medium"/>
                <a:ea typeface="Helvetica Condensed Medium"/>
                <a:cs typeface="Helvetica Condensed Medium"/>
                <a:sym typeface="Helvetica Condensed Medium"/>
              </a:rPr>
              <a:t>“seven seals”</a:t>
            </a:r>
          </a:p>
        </p:txBody>
      </p:sp>
    </p:spTree>
  </p:cSld>
  <p:clrMapOvr>
    <a:masterClrMapping/>
  </p:clrMapOvr>
  <p:transition spd="slow" advClick="1">
    <p:fade thruBlk="1"/>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4" presetID="2" grpId="1" fill="hold">
                                  <p:stCondLst>
                                    <p:cond delay="200"/>
                                  </p:stCondLst>
                                  <p:iterate type="el" backwards="0">
                                    <p:tmAbs val="0"/>
                                  </p:iterate>
                                  <p:childTnLst>
                                    <p:set>
                                      <p:cBhvr>
                                        <p:cTn id="6" fill="hold"/>
                                        <p:tgtEl>
                                          <p:spTgt spid="153"/>
                                        </p:tgtEl>
                                        <p:attrNameLst>
                                          <p:attrName>style.visibility</p:attrName>
                                        </p:attrNameLst>
                                      </p:cBhvr>
                                      <p:to>
                                        <p:strVal val="visible"/>
                                      </p:to>
                                    </p:set>
                                    <p:anim calcmode="lin" valueType="num">
                                      <p:cBhvr>
                                        <p:cTn id="7" dur="1500" fill="hold"/>
                                        <p:tgtEl>
                                          <p:spTgt spid="153"/>
                                        </p:tgtEl>
                                        <p:attrNameLst>
                                          <p:attrName>ppt_x</p:attrName>
                                        </p:attrNameLst>
                                      </p:cBhvr>
                                      <p:tavLst>
                                        <p:tav tm="0">
                                          <p:val>
                                            <p:strVal val="#ppt_x"/>
                                          </p:val>
                                        </p:tav>
                                        <p:tav tm="100000">
                                          <p:val>
                                            <p:strVal val="#ppt_x"/>
                                          </p:val>
                                        </p:tav>
                                      </p:tavLst>
                                    </p:anim>
                                    <p:anim calcmode="lin" valueType="num">
                                      <p:cBhvr>
                                        <p:cTn id="8" dur="1500" fill="hold"/>
                                        <p:tgtEl>
                                          <p:spTgt spid="153"/>
                                        </p:tgtEl>
                                        <p:attrNameLst>
                                          <p:attrName>ppt_y</p:attrName>
                                        </p:attrNameLst>
                                      </p:cBhvr>
                                      <p:tavLst>
                                        <p:tav tm="0">
                                          <p:val>
                                            <p:strVal val="1+#ppt_h/2"/>
                                          </p:val>
                                        </p:tav>
                                        <p:tav tm="100000">
                                          <p:val>
                                            <p:strVal val="#ppt_y"/>
                                          </p:val>
                                        </p:tav>
                                      </p:tavLst>
                                    </p:anim>
                                  </p:childTnLst>
                                </p:cTn>
                              </p:par>
                            </p:childTnLst>
                          </p:cTn>
                        </p:par>
                        <p:par>
                          <p:cTn id="9" fill="hold">
                            <p:stCondLst>
                              <p:cond delay="1700"/>
                            </p:stCondLst>
                            <p:childTnLst>
                              <p:par>
                                <p:cTn id="10" nodeType="afterEffect" presetClass="entr" presetSubtype="4" presetID="2" grpId="2" fill="hold">
                                  <p:stCondLst>
                                    <p:cond delay="0"/>
                                  </p:stCondLst>
                                  <p:iterate type="el" backwards="0">
                                    <p:tmAbs val="0"/>
                                  </p:iterate>
                                  <p:childTnLst>
                                    <p:set>
                                      <p:cBhvr>
                                        <p:cTn id="11" fill="hold"/>
                                        <p:tgtEl>
                                          <p:spTgt spid="154"/>
                                        </p:tgtEl>
                                        <p:attrNameLst>
                                          <p:attrName>style.visibility</p:attrName>
                                        </p:attrNameLst>
                                      </p:cBhvr>
                                      <p:to>
                                        <p:strVal val="visible"/>
                                      </p:to>
                                    </p:set>
                                    <p:anim calcmode="lin" valueType="num">
                                      <p:cBhvr>
                                        <p:cTn id="12" dur="1500" fill="hold"/>
                                        <p:tgtEl>
                                          <p:spTgt spid="154"/>
                                        </p:tgtEl>
                                        <p:attrNameLst>
                                          <p:attrName>ppt_x</p:attrName>
                                        </p:attrNameLst>
                                      </p:cBhvr>
                                      <p:tavLst>
                                        <p:tav tm="0">
                                          <p:val>
                                            <p:strVal val="#ppt_x"/>
                                          </p:val>
                                        </p:tav>
                                        <p:tav tm="100000">
                                          <p:val>
                                            <p:strVal val="#ppt_x"/>
                                          </p:val>
                                        </p:tav>
                                      </p:tavLst>
                                    </p:anim>
                                    <p:anim calcmode="lin" valueType="num">
                                      <p:cBhvr>
                                        <p:cTn id="13" dur="1500" fill="hold"/>
                                        <p:tgtEl>
                                          <p:spTgt spid="154"/>
                                        </p:tgtEl>
                                        <p:attrNameLst>
                                          <p:attrName>ppt_y</p:attrName>
                                        </p:attrNameLst>
                                      </p:cBhvr>
                                      <p:tavLst>
                                        <p:tav tm="0">
                                          <p:val>
                                            <p:strVal val="1+#ppt_h/2"/>
                                          </p:val>
                                        </p:tav>
                                        <p:tav tm="100000">
                                          <p:val>
                                            <p:strVal val="#ppt_y"/>
                                          </p:val>
                                        </p:tav>
                                      </p:tavLst>
                                    </p:anim>
                                  </p:childTnLst>
                                </p:cTn>
                              </p:par>
                            </p:childTnLst>
                          </p:cTn>
                        </p:par>
                        <p:par>
                          <p:cTn id="14" fill="hold">
                            <p:stCondLst>
                              <p:cond delay="3200"/>
                            </p:stCondLst>
                            <p:childTnLst>
                              <p:par>
                                <p:cTn id="15" nodeType="afterEffect" presetClass="entr" presetSubtype="4" presetID="2" grpId="3" fill="hold">
                                  <p:stCondLst>
                                    <p:cond delay="0"/>
                                  </p:stCondLst>
                                  <p:iterate type="el" backwards="0">
                                    <p:tmAbs val="0"/>
                                  </p:iterate>
                                  <p:childTnLst>
                                    <p:set>
                                      <p:cBhvr>
                                        <p:cTn id="16" fill="hold"/>
                                        <p:tgtEl>
                                          <p:spTgt spid="155"/>
                                        </p:tgtEl>
                                        <p:attrNameLst>
                                          <p:attrName>style.visibility</p:attrName>
                                        </p:attrNameLst>
                                      </p:cBhvr>
                                      <p:to>
                                        <p:strVal val="visible"/>
                                      </p:to>
                                    </p:set>
                                    <p:anim calcmode="lin" valueType="num">
                                      <p:cBhvr>
                                        <p:cTn id="17" dur="1500" fill="hold"/>
                                        <p:tgtEl>
                                          <p:spTgt spid="155"/>
                                        </p:tgtEl>
                                        <p:attrNameLst>
                                          <p:attrName>ppt_x</p:attrName>
                                        </p:attrNameLst>
                                      </p:cBhvr>
                                      <p:tavLst>
                                        <p:tav tm="0">
                                          <p:val>
                                            <p:strVal val="#ppt_x"/>
                                          </p:val>
                                        </p:tav>
                                        <p:tav tm="100000">
                                          <p:val>
                                            <p:strVal val="#ppt_x"/>
                                          </p:val>
                                        </p:tav>
                                      </p:tavLst>
                                    </p:anim>
                                    <p:anim calcmode="lin" valueType="num">
                                      <p:cBhvr>
                                        <p:cTn id="18" dur="1500" fill="hold"/>
                                        <p:tgtEl>
                                          <p:spTgt spid="155"/>
                                        </p:tgtEl>
                                        <p:attrNameLst>
                                          <p:attrName>ppt_y</p:attrName>
                                        </p:attrNameLst>
                                      </p:cBhvr>
                                      <p:tavLst>
                                        <p:tav tm="0">
                                          <p:val>
                                            <p:strVal val="1+#ppt_h/2"/>
                                          </p:val>
                                        </p:tav>
                                        <p:tav tm="100000">
                                          <p:val>
                                            <p:strVal val="#ppt_y"/>
                                          </p:val>
                                        </p:tav>
                                      </p:tavLst>
                                    </p:anim>
                                  </p:childTnLst>
                                </p:cTn>
                              </p:par>
                            </p:childTnLst>
                          </p:cTn>
                        </p:par>
                        <p:par>
                          <p:cTn id="19" fill="hold">
                            <p:stCondLst>
                              <p:cond delay="4700"/>
                            </p:stCondLst>
                            <p:childTnLst>
                              <p:par>
                                <p:cTn id="20" nodeType="afterEffect" presetClass="entr" presetSubtype="4" presetID="2" grpId="4" fill="hold">
                                  <p:stCondLst>
                                    <p:cond delay="0"/>
                                  </p:stCondLst>
                                  <p:iterate type="el" backwards="0">
                                    <p:tmAbs val="0"/>
                                  </p:iterate>
                                  <p:childTnLst>
                                    <p:set>
                                      <p:cBhvr>
                                        <p:cTn id="21" fill="hold"/>
                                        <p:tgtEl>
                                          <p:spTgt spid="156"/>
                                        </p:tgtEl>
                                        <p:attrNameLst>
                                          <p:attrName>style.visibility</p:attrName>
                                        </p:attrNameLst>
                                      </p:cBhvr>
                                      <p:to>
                                        <p:strVal val="visible"/>
                                      </p:to>
                                    </p:set>
                                    <p:anim calcmode="lin" valueType="num">
                                      <p:cBhvr>
                                        <p:cTn id="22" dur="1500" fill="hold"/>
                                        <p:tgtEl>
                                          <p:spTgt spid="156"/>
                                        </p:tgtEl>
                                        <p:attrNameLst>
                                          <p:attrName>ppt_x</p:attrName>
                                        </p:attrNameLst>
                                      </p:cBhvr>
                                      <p:tavLst>
                                        <p:tav tm="0">
                                          <p:val>
                                            <p:strVal val="#ppt_x"/>
                                          </p:val>
                                        </p:tav>
                                        <p:tav tm="100000">
                                          <p:val>
                                            <p:strVal val="#ppt_x"/>
                                          </p:val>
                                        </p:tav>
                                      </p:tavLst>
                                    </p:anim>
                                    <p:anim calcmode="lin" valueType="num">
                                      <p:cBhvr>
                                        <p:cTn id="23" dur="1500" fill="hold"/>
                                        <p:tgtEl>
                                          <p:spTgt spid="156"/>
                                        </p:tgtEl>
                                        <p:attrNameLst>
                                          <p:attrName>ppt_y</p:attrName>
                                        </p:attrNameLst>
                                      </p:cBhvr>
                                      <p:tavLst>
                                        <p:tav tm="0">
                                          <p:val>
                                            <p:strVal val="1+#ppt_h/2"/>
                                          </p:val>
                                        </p:tav>
                                        <p:tav tm="100000">
                                          <p:val>
                                            <p:strVal val="#ppt_y"/>
                                          </p:val>
                                        </p:tav>
                                      </p:tavLst>
                                    </p:anim>
                                  </p:childTnLst>
                                </p:cTn>
                              </p:par>
                            </p:childTnLst>
                          </p:cTn>
                        </p:par>
                        <p:par>
                          <p:cTn id="24" fill="hold">
                            <p:stCondLst>
                              <p:cond delay="6200"/>
                            </p:stCondLst>
                            <p:childTnLst>
                              <p:par>
                                <p:cTn id="25" nodeType="afterEffect" presetClass="entr" presetSubtype="4" presetID="2" grpId="5" fill="hold">
                                  <p:stCondLst>
                                    <p:cond delay="0"/>
                                  </p:stCondLst>
                                  <p:iterate type="el" backwards="0">
                                    <p:tmAbs val="0"/>
                                  </p:iterate>
                                  <p:childTnLst>
                                    <p:set>
                                      <p:cBhvr>
                                        <p:cTn id="26" fill="hold"/>
                                        <p:tgtEl>
                                          <p:spTgt spid="157"/>
                                        </p:tgtEl>
                                        <p:attrNameLst>
                                          <p:attrName>style.visibility</p:attrName>
                                        </p:attrNameLst>
                                      </p:cBhvr>
                                      <p:to>
                                        <p:strVal val="visible"/>
                                      </p:to>
                                    </p:set>
                                    <p:anim calcmode="lin" valueType="num">
                                      <p:cBhvr>
                                        <p:cTn id="27" dur="1500" fill="hold"/>
                                        <p:tgtEl>
                                          <p:spTgt spid="157"/>
                                        </p:tgtEl>
                                        <p:attrNameLst>
                                          <p:attrName>ppt_x</p:attrName>
                                        </p:attrNameLst>
                                      </p:cBhvr>
                                      <p:tavLst>
                                        <p:tav tm="0">
                                          <p:val>
                                            <p:strVal val="#ppt_x"/>
                                          </p:val>
                                        </p:tav>
                                        <p:tav tm="100000">
                                          <p:val>
                                            <p:strVal val="#ppt_x"/>
                                          </p:val>
                                        </p:tav>
                                      </p:tavLst>
                                    </p:anim>
                                    <p:anim calcmode="lin" valueType="num">
                                      <p:cBhvr>
                                        <p:cTn id="28" dur="1500" fill="hold"/>
                                        <p:tgtEl>
                                          <p:spTgt spid="157"/>
                                        </p:tgtEl>
                                        <p:attrNameLst>
                                          <p:attrName>ppt_y</p:attrName>
                                        </p:attrNameLst>
                                      </p:cBhvr>
                                      <p:tavLst>
                                        <p:tav tm="0">
                                          <p:val>
                                            <p:strVal val="1+#ppt_h/2"/>
                                          </p:val>
                                        </p:tav>
                                        <p:tav tm="100000">
                                          <p:val>
                                            <p:strVal val="#ppt_y"/>
                                          </p:val>
                                        </p:tav>
                                      </p:tavLst>
                                    </p:anim>
                                  </p:childTnLst>
                                </p:cTn>
                              </p:par>
                            </p:childTnLst>
                          </p:cTn>
                        </p:par>
                        <p:par>
                          <p:cTn id="29" fill="hold">
                            <p:stCondLst>
                              <p:cond delay="7700"/>
                            </p:stCondLst>
                            <p:childTnLst>
                              <p:par>
                                <p:cTn id="30" nodeType="afterEffect" presetClass="entr" presetSubtype="4" presetID="2" grpId="6" fill="hold">
                                  <p:stCondLst>
                                    <p:cond delay="0"/>
                                  </p:stCondLst>
                                  <p:iterate type="el" backwards="0">
                                    <p:tmAbs val="0"/>
                                  </p:iterate>
                                  <p:childTnLst>
                                    <p:set>
                                      <p:cBhvr>
                                        <p:cTn id="31" fill="hold"/>
                                        <p:tgtEl>
                                          <p:spTgt spid="159"/>
                                        </p:tgtEl>
                                        <p:attrNameLst>
                                          <p:attrName>style.visibility</p:attrName>
                                        </p:attrNameLst>
                                      </p:cBhvr>
                                      <p:to>
                                        <p:strVal val="visible"/>
                                      </p:to>
                                    </p:set>
                                    <p:anim calcmode="lin" valueType="num">
                                      <p:cBhvr>
                                        <p:cTn id="32" dur="1500" fill="hold"/>
                                        <p:tgtEl>
                                          <p:spTgt spid="159"/>
                                        </p:tgtEl>
                                        <p:attrNameLst>
                                          <p:attrName>ppt_x</p:attrName>
                                        </p:attrNameLst>
                                      </p:cBhvr>
                                      <p:tavLst>
                                        <p:tav tm="0">
                                          <p:val>
                                            <p:strVal val="#ppt_x"/>
                                          </p:val>
                                        </p:tav>
                                        <p:tav tm="100000">
                                          <p:val>
                                            <p:strVal val="#ppt_x"/>
                                          </p:val>
                                        </p:tav>
                                      </p:tavLst>
                                    </p:anim>
                                    <p:anim calcmode="lin" valueType="num">
                                      <p:cBhvr>
                                        <p:cTn id="33" dur="1500" fill="hold"/>
                                        <p:tgtEl>
                                          <p:spTgt spid="159"/>
                                        </p:tgtEl>
                                        <p:attrNameLst>
                                          <p:attrName>ppt_y</p:attrName>
                                        </p:attrNameLst>
                                      </p:cBhvr>
                                      <p:tavLst>
                                        <p:tav tm="0">
                                          <p:val>
                                            <p:strVal val="1+#ppt_h/2"/>
                                          </p:val>
                                        </p:tav>
                                        <p:tav tm="100000">
                                          <p:val>
                                            <p:strVal val="#ppt_y"/>
                                          </p:val>
                                        </p:tav>
                                      </p:tavLst>
                                    </p:anim>
                                  </p:childTnLst>
                                </p:cTn>
                              </p:par>
                            </p:childTnLst>
                          </p:cTn>
                        </p:par>
                        <p:par>
                          <p:cTn id="34" fill="hold">
                            <p:stCondLst>
                              <p:cond delay="9200"/>
                            </p:stCondLst>
                            <p:childTnLst>
                              <p:par>
                                <p:cTn id="35" nodeType="afterEffect" presetClass="entr" presetSubtype="4" presetID="2" grpId="7" fill="hold">
                                  <p:stCondLst>
                                    <p:cond delay="0"/>
                                  </p:stCondLst>
                                  <p:iterate type="el" backwards="0">
                                    <p:tmAbs val="0"/>
                                  </p:iterate>
                                  <p:childTnLst>
                                    <p:set>
                                      <p:cBhvr>
                                        <p:cTn id="36" fill="hold"/>
                                        <p:tgtEl>
                                          <p:spTgt spid="158"/>
                                        </p:tgtEl>
                                        <p:attrNameLst>
                                          <p:attrName>style.visibility</p:attrName>
                                        </p:attrNameLst>
                                      </p:cBhvr>
                                      <p:to>
                                        <p:strVal val="visible"/>
                                      </p:to>
                                    </p:set>
                                    <p:anim calcmode="lin" valueType="num">
                                      <p:cBhvr>
                                        <p:cTn id="37" dur="1500" fill="hold"/>
                                        <p:tgtEl>
                                          <p:spTgt spid="158"/>
                                        </p:tgtEl>
                                        <p:attrNameLst>
                                          <p:attrName>ppt_x</p:attrName>
                                        </p:attrNameLst>
                                      </p:cBhvr>
                                      <p:tavLst>
                                        <p:tav tm="0">
                                          <p:val>
                                            <p:strVal val="#ppt_x"/>
                                          </p:val>
                                        </p:tav>
                                        <p:tav tm="100000">
                                          <p:val>
                                            <p:strVal val="#ppt_x"/>
                                          </p:val>
                                        </p:tav>
                                      </p:tavLst>
                                    </p:anim>
                                    <p:anim calcmode="lin" valueType="num">
                                      <p:cBhvr>
                                        <p:cTn id="38" dur="1500" fill="hold"/>
                                        <p:tgtEl>
                                          <p:spTgt spid="158"/>
                                        </p:tgtEl>
                                        <p:attrNameLst>
                                          <p:attrName>ppt_y</p:attrName>
                                        </p:attrNameLst>
                                      </p:cBhvr>
                                      <p:tavLst>
                                        <p:tav tm="0">
                                          <p:val>
                                            <p:strVal val="1+#ppt_h/2"/>
                                          </p:val>
                                        </p:tav>
                                        <p:tav tm="100000">
                                          <p:val>
                                            <p:strVal val="#ppt_y"/>
                                          </p:val>
                                        </p:tav>
                                      </p:tavLst>
                                    </p:anim>
                                  </p:childTnLst>
                                </p:cTn>
                              </p:par>
                            </p:childTnLst>
                          </p:cTn>
                        </p:par>
                        <p:par>
                          <p:cTn id="39" fill="hold">
                            <p:stCondLst>
                              <p:cond delay="10700"/>
                            </p:stCondLst>
                            <p:childTnLst>
                              <p:par>
                                <p:cTn id="40" nodeType="afterEffect" presetClass="entr" presetSubtype="4" presetID="2" grpId="8" fill="hold">
                                  <p:stCondLst>
                                    <p:cond delay="0"/>
                                  </p:stCondLst>
                                  <p:iterate type="el" backwards="0">
                                    <p:tmAbs val="0"/>
                                  </p:iterate>
                                  <p:childTnLst>
                                    <p:set>
                                      <p:cBhvr>
                                        <p:cTn id="41" fill="hold"/>
                                        <p:tgtEl>
                                          <p:spTgt spid="160"/>
                                        </p:tgtEl>
                                        <p:attrNameLst>
                                          <p:attrName>style.visibility</p:attrName>
                                        </p:attrNameLst>
                                      </p:cBhvr>
                                      <p:to>
                                        <p:strVal val="visible"/>
                                      </p:to>
                                    </p:set>
                                    <p:anim calcmode="lin" valueType="num">
                                      <p:cBhvr>
                                        <p:cTn id="42" dur="1500" fill="hold"/>
                                        <p:tgtEl>
                                          <p:spTgt spid="160"/>
                                        </p:tgtEl>
                                        <p:attrNameLst>
                                          <p:attrName>ppt_x</p:attrName>
                                        </p:attrNameLst>
                                      </p:cBhvr>
                                      <p:tavLst>
                                        <p:tav tm="0">
                                          <p:val>
                                            <p:strVal val="#ppt_x"/>
                                          </p:val>
                                        </p:tav>
                                        <p:tav tm="100000">
                                          <p:val>
                                            <p:strVal val="#ppt_x"/>
                                          </p:val>
                                        </p:tav>
                                      </p:tavLst>
                                    </p:anim>
                                    <p:anim calcmode="lin" valueType="num">
                                      <p:cBhvr>
                                        <p:cTn id="43" dur="1500" fill="hold"/>
                                        <p:tgtEl>
                                          <p:spTgt spid="160"/>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nodeType="clickEffect" presetClass="entr" presetSubtype="0" presetID="9" grpId="9" fill="hold">
                                  <p:stCondLst>
                                    <p:cond delay="0"/>
                                  </p:stCondLst>
                                  <p:iterate type="el" backwards="0">
                                    <p:tmAbs val="0"/>
                                  </p:iterate>
                                  <p:childTnLst>
                                    <p:set>
                                      <p:cBhvr>
                                        <p:cTn id="47" fill="hold"/>
                                        <p:tgtEl>
                                          <p:spTgt spid="137"/>
                                        </p:tgtEl>
                                        <p:attrNameLst>
                                          <p:attrName>style.visibility</p:attrName>
                                        </p:attrNameLst>
                                      </p:cBhvr>
                                      <p:to>
                                        <p:strVal val="visible"/>
                                      </p:to>
                                    </p:set>
                                    <p:animEffect filter="dissolve" transition="in">
                                      <p:cBhvr>
                                        <p:cTn id="48" dur="1500"/>
                                        <p:tgtEl>
                                          <p:spTgt spid="137"/>
                                        </p:tgtEl>
                                      </p:cBhvr>
                                    </p:animEffect>
                                  </p:childTnLst>
                                </p:cTn>
                              </p:par>
                            </p:childTnLst>
                          </p:cTn>
                        </p:par>
                        <p:par>
                          <p:cTn id="49" fill="hold">
                            <p:stCondLst>
                              <p:cond delay="1500"/>
                            </p:stCondLst>
                            <p:childTnLst>
                              <p:par>
                                <p:cTn id="50" nodeType="afterEffect" presetClass="entr" presetSubtype="8" presetID="9" grpId="10" fill="hold">
                                  <p:stCondLst>
                                    <p:cond delay="0"/>
                                  </p:stCondLst>
                                  <p:iterate type="el" backwards="0">
                                    <p:tmAbs val="0"/>
                                  </p:iterate>
                                  <p:childTnLst>
                                    <p:set>
                                      <p:cBhvr>
                                        <p:cTn id="51" fill="hold"/>
                                        <p:tgtEl>
                                          <p:spTgt spid="151"/>
                                        </p:tgtEl>
                                        <p:attrNameLst>
                                          <p:attrName>style.visibility</p:attrName>
                                        </p:attrNameLst>
                                      </p:cBhvr>
                                      <p:to>
                                        <p:strVal val="visible"/>
                                      </p:to>
                                    </p:set>
                                    <p:animEffect filter="dissolve(right)" transition="in">
                                      <p:cBhvr>
                                        <p:cTn id="52" dur="1000"/>
                                        <p:tgtEl>
                                          <p:spTgt spid="151"/>
                                        </p:tgtEl>
                                      </p:cBhvr>
                                    </p:animEffect>
                                  </p:childTnLst>
                                </p:cTn>
                              </p:par>
                            </p:childTnLst>
                          </p:cTn>
                        </p:par>
                        <p:par>
                          <p:cTn id="53" fill="hold">
                            <p:stCondLst>
                              <p:cond delay="2500"/>
                            </p:stCondLst>
                            <p:childTnLst>
                              <p:par>
                                <p:cTn id="54" nodeType="afterEffect" presetClass="entr" presetSubtype="4" presetID="22" grpId="11" fill="hold">
                                  <p:stCondLst>
                                    <p:cond delay="0"/>
                                  </p:stCondLst>
                                  <p:iterate type="el" backwards="0">
                                    <p:tmAbs val="0"/>
                                  </p:iterate>
                                  <p:childTnLst>
                                    <p:set>
                                      <p:cBhvr>
                                        <p:cTn id="55" fill="hold"/>
                                        <p:tgtEl>
                                          <p:spTgt spid="141"/>
                                        </p:tgtEl>
                                        <p:attrNameLst>
                                          <p:attrName>style.visibility</p:attrName>
                                        </p:attrNameLst>
                                      </p:cBhvr>
                                      <p:to>
                                        <p:strVal val="visible"/>
                                      </p:to>
                                    </p:set>
                                    <p:animEffect filter="wipe(down)" transition="in">
                                      <p:cBhvr>
                                        <p:cTn id="56" dur="2000"/>
                                        <p:tgtEl>
                                          <p:spTgt spid="141"/>
                                        </p:tgtEl>
                                      </p:cBhvr>
                                    </p:animEffect>
                                  </p:childTnLst>
                                </p:cTn>
                              </p:par>
                            </p:childTnLst>
                          </p:cTn>
                        </p:par>
                      </p:childTnLst>
                    </p:cTn>
                  </p:par>
                  <p:par>
                    <p:cTn id="57" fill="hold">
                      <p:stCondLst>
                        <p:cond delay="indefinite"/>
                      </p:stCondLst>
                      <p:childTnLst>
                        <p:par>
                          <p:cTn id="58" fill="hold">
                            <p:stCondLst>
                              <p:cond delay="0"/>
                            </p:stCondLst>
                            <p:childTnLst>
                              <p:par>
                                <p:cTn id="59" nodeType="clickEffect" presetClass="entr" presetSubtype="0" presetID="2" grpId="12" fill="hold">
                                  <p:stCondLst>
                                    <p:cond delay="0"/>
                                  </p:stCondLst>
                                  <p:iterate type="lt" backwards="0">
                                    <p:tmAbs val="0"/>
                                  </p:iterate>
                                  <p:childTnLst>
                                    <p:set>
                                      <p:cBhvr>
                                        <p:cTn id="60" fill="hold"/>
                                        <p:tgtEl>
                                          <p:spTgt spid="139"/>
                                        </p:tgtEl>
                                        <p:attrNameLst>
                                          <p:attrName>style.visibility</p:attrName>
                                        </p:attrNameLst>
                                      </p:cBhvr>
                                      <p:to>
                                        <p:strVal val="visible"/>
                                      </p:to>
                                    </p:set>
                                    <p:anim calcmode="lin" valueType="num">
                                      <p:cBhvr>
                                        <p:cTn id="61" dur="1000" fill="hold"/>
                                        <p:tgtEl>
                                          <p:spTgt spid="139"/>
                                        </p:tgtEl>
                                        <p:attrNameLst>
                                          <p:attrName>ppt_x</p:attrName>
                                        </p:attrNameLst>
                                      </p:cBhvr>
                                      <p:tavLst>
                                        <p:tav tm="0">
                                          <p:val>
                                            <p:strVal val="#ppt_x"/>
                                          </p:val>
                                        </p:tav>
                                        <p:tav tm="100000">
                                          <p:val>
                                            <p:strVal val="#ppt_x"/>
                                          </p:val>
                                        </p:tav>
                                      </p:tavLst>
                                    </p:anim>
                                    <p:anim calcmode="lin" valueType="num">
                                      <p:cBhvr>
                                        <p:cTn id="62" dur="1000" fill="hold"/>
                                        <p:tgtEl>
                                          <p:spTgt spid="139"/>
                                        </p:tgtEl>
                                        <p:attrNameLst>
                                          <p:attrName>ppt_y</p:attrName>
                                        </p:attrNameLst>
                                      </p:cBhvr>
                                      <p:tavLst>
                                        <p:tav tm="0">
                                          <p:val>
                                            <p:strVal val="0-#ppt_h/2"/>
                                          </p:val>
                                        </p:tav>
                                        <p:tav tm="100000">
                                          <p:val>
                                            <p:strVal val="#ppt_y"/>
                                          </p:val>
                                        </p:tav>
                                      </p:tavLst>
                                    </p:anim>
                                  </p:childTnLst>
                                </p:cTn>
                              </p:par>
                            </p:childTnLst>
                          </p:cTn>
                        </p:par>
                        <p:par>
                          <p:cTn id="63" fill="hold">
                            <p:stCondLst>
                              <p:cond delay="1000"/>
                            </p:stCondLst>
                            <p:childTnLst>
                              <p:par>
                                <p:cTn id="64" nodeType="afterEffect" presetClass="entr" presetSubtype="0" presetID="2" grpId="13" fill="hold">
                                  <p:stCondLst>
                                    <p:cond delay="0"/>
                                  </p:stCondLst>
                                  <p:iterate type="lt" backwards="0">
                                    <p:tmAbs val="0"/>
                                  </p:iterate>
                                  <p:childTnLst>
                                    <p:set>
                                      <p:cBhvr>
                                        <p:cTn id="65" fill="hold"/>
                                        <p:tgtEl>
                                          <p:spTgt spid="150"/>
                                        </p:tgtEl>
                                        <p:attrNameLst>
                                          <p:attrName>style.visibility</p:attrName>
                                        </p:attrNameLst>
                                      </p:cBhvr>
                                      <p:to>
                                        <p:strVal val="visible"/>
                                      </p:to>
                                    </p:set>
                                    <p:anim calcmode="lin" valueType="num">
                                      <p:cBhvr>
                                        <p:cTn id="66" dur="1000" fill="hold"/>
                                        <p:tgtEl>
                                          <p:spTgt spid="150"/>
                                        </p:tgtEl>
                                        <p:attrNameLst>
                                          <p:attrName>ppt_x</p:attrName>
                                        </p:attrNameLst>
                                      </p:cBhvr>
                                      <p:tavLst>
                                        <p:tav tm="0">
                                          <p:val>
                                            <p:strVal val="#ppt_x"/>
                                          </p:val>
                                        </p:tav>
                                        <p:tav tm="100000">
                                          <p:val>
                                            <p:strVal val="#ppt_x"/>
                                          </p:val>
                                        </p:tav>
                                      </p:tavLst>
                                    </p:anim>
                                    <p:anim calcmode="lin" valueType="num">
                                      <p:cBhvr>
                                        <p:cTn id="67" dur="1000" fill="hold"/>
                                        <p:tgtEl>
                                          <p:spTgt spid="150"/>
                                        </p:tgtEl>
                                        <p:attrNameLst>
                                          <p:attrName>ppt_y</p:attrName>
                                        </p:attrNameLst>
                                      </p:cBhvr>
                                      <p:tavLst>
                                        <p:tav tm="0">
                                          <p:val>
                                            <p:strVal val="0-#ppt_h/2"/>
                                          </p:val>
                                        </p:tav>
                                        <p:tav tm="100000">
                                          <p:val>
                                            <p:strVal val="#ppt_y"/>
                                          </p:val>
                                        </p:tav>
                                      </p:tavLst>
                                    </p:anim>
                                  </p:childTnLst>
                                </p:cTn>
                              </p:par>
                            </p:childTnLst>
                          </p:cTn>
                        </p:par>
                        <p:par>
                          <p:cTn id="68" fill="hold">
                            <p:stCondLst>
                              <p:cond delay="2000"/>
                            </p:stCondLst>
                            <p:childTnLst>
                              <p:par>
                                <p:cTn id="69" nodeType="afterEffect" presetClass="entr" presetSubtype="0" presetID="2" grpId="14" fill="hold">
                                  <p:stCondLst>
                                    <p:cond delay="0"/>
                                  </p:stCondLst>
                                  <p:iterate type="lt" backwards="0">
                                    <p:tmAbs val="0"/>
                                  </p:iterate>
                                  <p:childTnLst>
                                    <p:set>
                                      <p:cBhvr>
                                        <p:cTn id="70" fill="hold"/>
                                        <p:tgtEl>
                                          <p:spTgt spid="144"/>
                                        </p:tgtEl>
                                        <p:attrNameLst>
                                          <p:attrName>style.visibility</p:attrName>
                                        </p:attrNameLst>
                                      </p:cBhvr>
                                      <p:to>
                                        <p:strVal val="visible"/>
                                      </p:to>
                                    </p:set>
                                    <p:anim calcmode="lin" valueType="num">
                                      <p:cBhvr>
                                        <p:cTn id="71" dur="1000" fill="hold"/>
                                        <p:tgtEl>
                                          <p:spTgt spid="144"/>
                                        </p:tgtEl>
                                        <p:attrNameLst>
                                          <p:attrName>ppt_x</p:attrName>
                                        </p:attrNameLst>
                                      </p:cBhvr>
                                      <p:tavLst>
                                        <p:tav tm="0">
                                          <p:val>
                                            <p:strVal val="#ppt_x"/>
                                          </p:val>
                                        </p:tav>
                                        <p:tav tm="100000">
                                          <p:val>
                                            <p:strVal val="#ppt_x"/>
                                          </p:val>
                                        </p:tav>
                                      </p:tavLst>
                                    </p:anim>
                                    <p:anim calcmode="lin" valueType="num">
                                      <p:cBhvr>
                                        <p:cTn id="72" dur="1000" fill="hold"/>
                                        <p:tgtEl>
                                          <p:spTgt spid="144"/>
                                        </p:tgtEl>
                                        <p:attrNameLst>
                                          <p:attrName>ppt_y</p:attrName>
                                        </p:attrNameLst>
                                      </p:cBhvr>
                                      <p:tavLst>
                                        <p:tav tm="0">
                                          <p:val>
                                            <p:strVal val="0-#ppt_h/2"/>
                                          </p:val>
                                        </p:tav>
                                        <p:tav tm="100000">
                                          <p:val>
                                            <p:strVal val="#ppt_y"/>
                                          </p:val>
                                        </p:tav>
                                      </p:tavLst>
                                    </p:anim>
                                  </p:childTnLst>
                                </p:cTn>
                              </p:par>
                            </p:childTnLst>
                          </p:cTn>
                        </p:par>
                        <p:par>
                          <p:cTn id="73" fill="hold">
                            <p:stCondLst>
                              <p:cond delay="3000"/>
                            </p:stCondLst>
                            <p:childTnLst>
                              <p:par>
                                <p:cTn id="74" nodeType="afterEffect" presetClass="entr" presetSubtype="0" presetID="2" grpId="15" fill="hold">
                                  <p:stCondLst>
                                    <p:cond delay="0"/>
                                  </p:stCondLst>
                                  <p:iterate type="lt" backwards="0">
                                    <p:tmAbs val="0"/>
                                  </p:iterate>
                                  <p:childTnLst>
                                    <p:set>
                                      <p:cBhvr>
                                        <p:cTn id="75" fill="hold"/>
                                        <p:tgtEl>
                                          <p:spTgt spid="146"/>
                                        </p:tgtEl>
                                        <p:attrNameLst>
                                          <p:attrName>style.visibility</p:attrName>
                                        </p:attrNameLst>
                                      </p:cBhvr>
                                      <p:to>
                                        <p:strVal val="visible"/>
                                      </p:to>
                                    </p:set>
                                    <p:anim calcmode="lin" valueType="num">
                                      <p:cBhvr>
                                        <p:cTn id="76" dur="1000" fill="hold"/>
                                        <p:tgtEl>
                                          <p:spTgt spid="146"/>
                                        </p:tgtEl>
                                        <p:attrNameLst>
                                          <p:attrName>ppt_x</p:attrName>
                                        </p:attrNameLst>
                                      </p:cBhvr>
                                      <p:tavLst>
                                        <p:tav tm="0">
                                          <p:val>
                                            <p:strVal val="#ppt_x"/>
                                          </p:val>
                                        </p:tav>
                                        <p:tav tm="100000">
                                          <p:val>
                                            <p:strVal val="#ppt_x"/>
                                          </p:val>
                                        </p:tav>
                                      </p:tavLst>
                                    </p:anim>
                                    <p:anim calcmode="lin" valueType="num">
                                      <p:cBhvr>
                                        <p:cTn id="77" dur="1000" fill="hold"/>
                                        <p:tgtEl>
                                          <p:spTgt spid="146"/>
                                        </p:tgtEl>
                                        <p:attrNameLst>
                                          <p:attrName>ppt_y</p:attrName>
                                        </p:attrNameLst>
                                      </p:cBhvr>
                                      <p:tavLst>
                                        <p:tav tm="0">
                                          <p:val>
                                            <p:strVal val="0-#ppt_h/2"/>
                                          </p:val>
                                        </p:tav>
                                        <p:tav tm="100000">
                                          <p:val>
                                            <p:strVal val="#ppt_y"/>
                                          </p:val>
                                        </p:tav>
                                      </p:tavLst>
                                    </p:anim>
                                  </p:childTnLst>
                                </p:cTn>
                              </p:par>
                            </p:childTnLst>
                          </p:cTn>
                        </p:par>
                        <p:par>
                          <p:cTn id="78" fill="hold">
                            <p:stCondLst>
                              <p:cond delay="4000"/>
                            </p:stCondLst>
                            <p:childTnLst>
                              <p:par>
                                <p:cTn id="79" nodeType="afterEffect" presetClass="entr" presetSubtype="0" presetID="2" grpId="16" fill="hold">
                                  <p:stCondLst>
                                    <p:cond delay="0"/>
                                  </p:stCondLst>
                                  <p:iterate type="lt" backwards="0">
                                    <p:tmAbs val="0"/>
                                  </p:iterate>
                                  <p:childTnLst>
                                    <p:set>
                                      <p:cBhvr>
                                        <p:cTn id="80" fill="hold"/>
                                        <p:tgtEl>
                                          <p:spTgt spid="149"/>
                                        </p:tgtEl>
                                        <p:attrNameLst>
                                          <p:attrName>style.visibility</p:attrName>
                                        </p:attrNameLst>
                                      </p:cBhvr>
                                      <p:to>
                                        <p:strVal val="visible"/>
                                      </p:to>
                                    </p:set>
                                    <p:anim calcmode="lin" valueType="num">
                                      <p:cBhvr>
                                        <p:cTn id="81" dur="1000" fill="hold"/>
                                        <p:tgtEl>
                                          <p:spTgt spid="149"/>
                                        </p:tgtEl>
                                        <p:attrNameLst>
                                          <p:attrName>ppt_x</p:attrName>
                                        </p:attrNameLst>
                                      </p:cBhvr>
                                      <p:tavLst>
                                        <p:tav tm="0">
                                          <p:val>
                                            <p:strVal val="#ppt_x"/>
                                          </p:val>
                                        </p:tav>
                                        <p:tav tm="100000">
                                          <p:val>
                                            <p:strVal val="#ppt_x"/>
                                          </p:val>
                                        </p:tav>
                                      </p:tavLst>
                                    </p:anim>
                                    <p:anim calcmode="lin" valueType="num">
                                      <p:cBhvr>
                                        <p:cTn id="82" dur="1000" fill="hold"/>
                                        <p:tgtEl>
                                          <p:spTgt spid="149"/>
                                        </p:tgtEl>
                                        <p:attrNameLst>
                                          <p:attrName>ppt_y</p:attrName>
                                        </p:attrNameLst>
                                      </p:cBhvr>
                                      <p:tavLst>
                                        <p:tav tm="0">
                                          <p:val>
                                            <p:strVal val="0-#ppt_h/2"/>
                                          </p:val>
                                        </p:tav>
                                        <p:tav tm="100000">
                                          <p:val>
                                            <p:strVal val="#ppt_y"/>
                                          </p:val>
                                        </p:tav>
                                      </p:tavLst>
                                    </p:anim>
                                  </p:childTnLst>
                                </p:cTn>
                              </p:par>
                            </p:childTnLst>
                          </p:cTn>
                        </p:par>
                        <p:par>
                          <p:cTn id="83" fill="hold">
                            <p:stCondLst>
                              <p:cond delay="5000"/>
                            </p:stCondLst>
                            <p:childTnLst>
                              <p:par>
                                <p:cTn id="84" nodeType="afterEffect" presetClass="entr" presetSubtype="8" presetID="2" grpId="17" fill="hold">
                                  <p:stCondLst>
                                    <p:cond delay="0"/>
                                  </p:stCondLst>
                                  <p:iterate type="lt" backwards="0">
                                    <p:tmAbs val="0"/>
                                  </p:iterate>
                                  <p:childTnLst>
                                    <p:set>
                                      <p:cBhvr>
                                        <p:cTn id="85" fill="hold"/>
                                        <p:tgtEl>
                                          <p:spTgt spid="142"/>
                                        </p:tgtEl>
                                        <p:attrNameLst>
                                          <p:attrName>style.visibility</p:attrName>
                                        </p:attrNameLst>
                                      </p:cBhvr>
                                      <p:to>
                                        <p:strVal val="visible"/>
                                      </p:to>
                                    </p:set>
                                    <p:anim calcmode="lin" valueType="num">
                                      <p:cBhvr>
                                        <p:cTn id="86" dur="1000" fill="hold"/>
                                        <p:tgtEl>
                                          <p:spTgt spid="142"/>
                                        </p:tgtEl>
                                        <p:attrNameLst>
                                          <p:attrName>ppt_x</p:attrName>
                                        </p:attrNameLst>
                                      </p:cBhvr>
                                      <p:tavLst>
                                        <p:tav tm="0">
                                          <p:val>
                                            <p:strVal val="0-#ppt_w/2"/>
                                          </p:val>
                                        </p:tav>
                                        <p:tav tm="100000">
                                          <p:val>
                                            <p:strVal val="#ppt_x"/>
                                          </p:val>
                                        </p:tav>
                                      </p:tavLst>
                                    </p:anim>
                                    <p:anim calcmode="lin" valueType="num">
                                      <p:cBhvr>
                                        <p:cTn id="87" dur="1000" fill="hold"/>
                                        <p:tgtEl>
                                          <p:spTgt spid="142"/>
                                        </p:tgtEl>
                                        <p:attrNameLst>
                                          <p:attrName>ppt_y</p:attrName>
                                        </p:attrNameLst>
                                      </p:cBhvr>
                                      <p:tavLst>
                                        <p:tav tm="0">
                                          <p:val>
                                            <p:strVal val="#ppt_y"/>
                                          </p:val>
                                        </p:tav>
                                        <p:tav tm="100000">
                                          <p:val>
                                            <p:strVal val="#ppt_y"/>
                                          </p:val>
                                        </p:tav>
                                      </p:tavLst>
                                    </p:anim>
                                  </p:childTnLst>
                                </p:cTn>
                              </p:par>
                            </p:childTnLst>
                          </p:cTn>
                        </p:par>
                        <p:par>
                          <p:cTn id="88" fill="hold">
                            <p:stCondLst>
                              <p:cond delay="6000"/>
                            </p:stCondLst>
                            <p:childTnLst>
                              <p:par>
                                <p:cTn id="89" nodeType="afterEffect" presetClass="entr" presetSubtype="0" presetID="2" grpId="18" fill="hold">
                                  <p:stCondLst>
                                    <p:cond delay="0"/>
                                  </p:stCondLst>
                                  <p:iterate type="lt" backwards="0">
                                    <p:tmAbs val="0"/>
                                  </p:iterate>
                                  <p:childTnLst>
                                    <p:set>
                                      <p:cBhvr>
                                        <p:cTn id="90" fill="hold"/>
                                        <p:tgtEl>
                                          <p:spTgt spid="147"/>
                                        </p:tgtEl>
                                        <p:attrNameLst>
                                          <p:attrName>style.visibility</p:attrName>
                                        </p:attrNameLst>
                                      </p:cBhvr>
                                      <p:to>
                                        <p:strVal val="visible"/>
                                      </p:to>
                                    </p:set>
                                    <p:anim calcmode="lin" valueType="num">
                                      <p:cBhvr>
                                        <p:cTn id="91" dur="1000" fill="hold"/>
                                        <p:tgtEl>
                                          <p:spTgt spid="147"/>
                                        </p:tgtEl>
                                        <p:attrNameLst>
                                          <p:attrName>ppt_x</p:attrName>
                                        </p:attrNameLst>
                                      </p:cBhvr>
                                      <p:tavLst>
                                        <p:tav tm="0">
                                          <p:val>
                                            <p:strVal val="#ppt_x"/>
                                          </p:val>
                                        </p:tav>
                                        <p:tav tm="100000">
                                          <p:val>
                                            <p:strVal val="#ppt_x"/>
                                          </p:val>
                                        </p:tav>
                                      </p:tavLst>
                                    </p:anim>
                                    <p:anim calcmode="lin" valueType="num">
                                      <p:cBhvr>
                                        <p:cTn id="92" dur="1000" fill="hold"/>
                                        <p:tgtEl>
                                          <p:spTgt spid="147"/>
                                        </p:tgtEl>
                                        <p:attrNameLst>
                                          <p:attrName>ppt_y</p:attrName>
                                        </p:attrNameLst>
                                      </p:cBhvr>
                                      <p:tavLst>
                                        <p:tav tm="0">
                                          <p:val>
                                            <p:strVal val="0-#ppt_h/2"/>
                                          </p:val>
                                        </p:tav>
                                        <p:tav tm="100000">
                                          <p:val>
                                            <p:strVal val="#ppt_y"/>
                                          </p:val>
                                        </p:tav>
                                      </p:tavLst>
                                    </p:anim>
                                  </p:childTnLst>
                                </p:cTn>
                              </p:par>
                            </p:childTnLst>
                          </p:cTn>
                        </p:par>
                        <p:par>
                          <p:cTn id="93" fill="hold">
                            <p:stCondLst>
                              <p:cond delay="7000"/>
                            </p:stCondLst>
                            <p:childTnLst>
                              <p:par>
                                <p:cTn id="94" nodeType="afterEffect" presetClass="entr" presetSubtype="0" presetID="2" grpId="19" fill="hold">
                                  <p:stCondLst>
                                    <p:cond delay="0"/>
                                  </p:stCondLst>
                                  <p:iterate type="lt" backwards="0">
                                    <p:tmAbs val="0"/>
                                  </p:iterate>
                                  <p:childTnLst>
                                    <p:set>
                                      <p:cBhvr>
                                        <p:cTn id="95" fill="hold"/>
                                        <p:tgtEl>
                                          <p:spTgt spid="143"/>
                                        </p:tgtEl>
                                        <p:attrNameLst>
                                          <p:attrName>style.visibility</p:attrName>
                                        </p:attrNameLst>
                                      </p:cBhvr>
                                      <p:to>
                                        <p:strVal val="visible"/>
                                      </p:to>
                                    </p:set>
                                    <p:anim calcmode="lin" valueType="num">
                                      <p:cBhvr>
                                        <p:cTn id="96" dur="1000" fill="hold"/>
                                        <p:tgtEl>
                                          <p:spTgt spid="143"/>
                                        </p:tgtEl>
                                        <p:attrNameLst>
                                          <p:attrName>ppt_x</p:attrName>
                                        </p:attrNameLst>
                                      </p:cBhvr>
                                      <p:tavLst>
                                        <p:tav tm="0">
                                          <p:val>
                                            <p:strVal val="#ppt_x"/>
                                          </p:val>
                                        </p:tav>
                                        <p:tav tm="100000">
                                          <p:val>
                                            <p:strVal val="#ppt_x"/>
                                          </p:val>
                                        </p:tav>
                                      </p:tavLst>
                                    </p:anim>
                                    <p:anim calcmode="lin" valueType="num">
                                      <p:cBhvr>
                                        <p:cTn id="97" dur="1000" fill="hold"/>
                                        <p:tgtEl>
                                          <p:spTgt spid="143"/>
                                        </p:tgtEl>
                                        <p:attrNameLst>
                                          <p:attrName>ppt_y</p:attrName>
                                        </p:attrNameLst>
                                      </p:cBhvr>
                                      <p:tavLst>
                                        <p:tav tm="0">
                                          <p:val>
                                            <p:strVal val="0-#ppt_h/2"/>
                                          </p:val>
                                        </p:tav>
                                        <p:tav tm="100000">
                                          <p:val>
                                            <p:strVal val="#ppt_y"/>
                                          </p:val>
                                        </p:tav>
                                      </p:tavLst>
                                    </p:anim>
                                  </p:childTnLst>
                                </p:cTn>
                              </p:par>
                            </p:childTnLst>
                          </p:cTn>
                        </p:par>
                        <p:par>
                          <p:cTn id="98" fill="hold">
                            <p:stCondLst>
                              <p:cond delay="8000"/>
                            </p:stCondLst>
                            <p:childTnLst>
                              <p:par>
                                <p:cTn id="99" nodeType="afterEffect" presetClass="entr" presetSubtype="0" presetID="2" grpId="20" fill="hold">
                                  <p:stCondLst>
                                    <p:cond delay="0"/>
                                  </p:stCondLst>
                                  <p:iterate type="lt" backwards="0">
                                    <p:tmAbs val="0"/>
                                  </p:iterate>
                                  <p:childTnLst>
                                    <p:set>
                                      <p:cBhvr>
                                        <p:cTn id="100" fill="hold"/>
                                        <p:tgtEl>
                                          <p:spTgt spid="148"/>
                                        </p:tgtEl>
                                        <p:attrNameLst>
                                          <p:attrName>style.visibility</p:attrName>
                                        </p:attrNameLst>
                                      </p:cBhvr>
                                      <p:to>
                                        <p:strVal val="visible"/>
                                      </p:to>
                                    </p:set>
                                    <p:anim calcmode="lin" valueType="num">
                                      <p:cBhvr>
                                        <p:cTn id="101" dur="1000" fill="hold"/>
                                        <p:tgtEl>
                                          <p:spTgt spid="148"/>
                                        </p:tgtEl>
                                        <p:attrNameLst>
                                          <p:attrName>ppt_x</p:attrName>
                                        </p:attrNameLst>
                                      </p:cBhvr>
                                      <p:tavLst>
                                        <p:tav tm="0">
                                          <p:val>
                                            <p:strVal val="#ppt_x"/>
                                          </p:val>
                                        </p:tav>
                                        <p:tav tm="100000">
                                          <p:val>
                                            <p:strVal val="#ppt_x"/>
                                          </p:val>
                                        </p:tav>
                                      </p:tavLst>
                                    </p:anim>
                                    <p:anim calcmode="lin" valueType="num">
                                      <p:cBhvr>
                                        <p:cTn id="102" dur="1000" fill="hold"/>
                                        <p:tgtEl>
                                          <p:spTgt spid="148"/>
                                        </p:tgtEl>
                                        <p:attrNameLst>
                                          <p:attrName>ppt_y</p:attrName>
                                        </p:attrNameLst>
                                      </p:cBhvr>
                                      <p:tavLst>
                                        <p:tav tm="0">
                                          <p:val>
                                            <p:strVal val="0-#ppt_h/2"/>
                                          </p:val>
                                        </p:tav>
                                        <p:tav tm="100000">
                                          <p:val>
                                            <p:strVal val="#ppt_y"/>
                                          </p:val>
                                        </p:tav>
                                      </p:tavLst>
                                    </p:anim>
                                  </p:childTnLst>
                                </p:cTn>
                              </p:par>
                            </p:childTnLst>
                          </p:cTn>
                        </p:par>
                        <p:par>
                          <p:cTn id="103" fill="hold">
                            <p:stCondLst>
                              <p:cond delay="9000"/>
                            </p:stCondLst>
                            <p:childTnLst>
                              <p:par>
                                <p:cTn id="104" nodeType="afterEffect" presetClass="entr" presetSubtype="0" presetID="2" grpId="21" fill="hold">
                                  <p:stCondLst>
                                    <p:cond delay="0"/>
                                  </p:stCondLst>
                                  <p:iterate type="lt" backwards="0">
                                    <p:tmAbs val="0"/>
                                  </p:iterate>
                                  <p:childTnLst>
                                    <p:set>
                                      <p:cBhvr>
                                        <p:cTn id="105" fill="hold"/>
                                        <p:tgtEl>
                                          <p:spTgt spid="145"/>
                                        </p:tgtEl>
                                        <p:attrNameLst>
                                          <p:attrName>style.visibility</p:attrName>
                                        </p:attrNameLst>
                                      </p:cBhvr>
                                      <p:to>
                                        <p:strVal val="visible"/>
                                      </p:to>
                                    </p:set>
                                    <p:anim calcmode="lin" valueType="num">
                                      <p:cBhvr>
                                        <p:cTn id="106" dur="1000" fill="hold"/>
                                        <p:tgtEl>
                                          <p:spTgt spid="145"/>
                                        </p:tgtEl>
                                        <p:attrNameLst>
                                          <p:attrName>ppt_x</p:attrName>
                                        </p:attrNameLst>
                                      </p:cBhvr>
                                      <p:tavLst>
                                        <p:tav tm="0">
                                          <p:val>
                                            <p:strVal val="#ppt_x"/>
                                          </p:val>
                                        </p:tav>
                                        <p:tav tm="100000">
                                          <p:val>
                                            <p:strVal val="#ppt_x"/>
                                          </p:val>
                                        </p:tav>
                                      </p:tavLst>
                                    </p:anim>
                                    <p:anim calcmode="lin" valueType="num">
                                      <p:cBhvr>
                                        <p:cTn id="107" dur="1000" fill="hold"/>
                                        <p:tgtEl>
                                          <p:spTgt spid="145"/>
                                        </p:tgtEl>
                                        <p:attrNameLst>
                                          <p:attrName>ppt_y</p:attrName>
                                        </p:attrNameLst>
                                      </p:cBhvr>
                                      <p:tavLst>
                                        <p:tav tm="0">
                                          <p:val>
                                            <p:strVal val="0-#ppt_h/2"/>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nodeType="clickEffect" presetClass="entr" presetSubtype="1" presetID="22" grpId="22" fill="hold">
                                  <p:stCondLst>
                                    <p:cond delay="0"/>
                                  </p:stCondLst>
                                  <p:iterate type="el" backwards="0">
                                    <p:tmAbs val="0"/>
                                  </p:iterate>
                                  <p:childTnLst>
                                    <p:set>
                                      <p:cBhvr>
                                        <p:cTn id="111" fill="hold"/>
                                        <p:tgtEl>
                                          <p:spTgt spid="140"/>
                                        </p:tgtEl>
                                        <p:attrNameLst>
                                          <p:attrName>style.visibility</p:attrName>
                                        </p:attrNameLst>
                                      </p:cBhvr>
                                      <p:to>
                                        <p:strVal val="visible"/>
                                      </p:to>
                                    </p:set>
                                    <p:animEffect filter="wipe(up)" transition="in">
                                      <p:cBhvr>
                                        <p:cTn id="112" dur="2500"/>
                                        <p:tgtEl>
                                          <p:spTgt spid="140"/>
                                        </p:tgtEl>
                                      </p:cBhvr>
                                    </p:animEffect>
                                  </p:childTnLst>
                                </p:cTn>
                              </p:par>
                            </p:childTnLst>
                          </p:cTn>
                        </p:par>
                        <p:par>
                          <p:cTn id="113" fill="hold">
                            <p:stCondLst>
                              <p:cond delay="2500"/>
                            </p:stCondLst>
                            <p:childTnLst>
                              <p:par>
                                <p:cTn id="114" nodeType="afterEffect" presetClass="entr" presetSubtype="1" presetID="22" grpId="23" fill="hold">
                                  <p:stCondLst>
                                    <p:cond delay="0"/>
                                  </p:stCondLst>
                                  <p:iterate type="el" backwards="0">
                                    <p:tmAbs val="0"/>
                                  </p:iterate>
                                  <p:childTnLst>
                                    <p:set>
                                      <p:cBhvr>
                                        <p:cTn id="115" fill="hold"/>
                                        <p:tgtEl>
                                          <p:spTgt spid="152"/>
                                        </p:tgtEl>
                                        <p:attrNameLst>
                                          <p:attrName>style.visibility</p:attrName>
                                        </p:attrNameLst>
                                      </p:cBhvr>
                                      <p:to>
                                        <p:strVal val="visible"/>
                                      </p:to>
                                    </p:set>
                                    <p:animEffect filter="wipe(up)" transition="in">
                                      <p:cBhvr>
                                        <p:cTn id="116" dur="3750"/>
                                        <p:tgtEl>
                                          <p:spTgt spid="152"/>
                                        </p:tgtEl>
                                      </p:cBhvr>
                                    </p:animEffect>
                                  </p:childTnLst>
                                </p:cTn>
                              </p:par>
                            </p:childTnLst>
                          </p:cTn>
                        </p:par>
                      </p:childTnLst>
                    </p:cTn>
                  </p:par>
                  <p:par>
                    <p:cTn id="117" fill="hold">
                      <p:stCondLst>
                        <p:cond delay="indefinite"/>
                      </p:stCondLst>
                      <p:childTnLst>
                        <p:par>
                          <p:cTn id="118" fill="hold">
                            <p:stCondLst>
                              <p:cond delay="0"/>
                            </p:stCondLst>
                            <p:childTnLst>
                              <p:par>
                                <p:cTn id="119" nodeType="clickEffect" presetClass="entr" presetSubtype="12" presetID="18" grpId="24" fill="hold">
                                  <p:stCondLst>
                                    <p:cond delay="0"/>
                                  </p:stCondLst>
                                  <p:iterate type="el" backwards="0">
                                    <p:tmAbs val="0"/>
                                  </p:iterate>
                                  <p:childTnLst>
                                    <p:set>
                                      <p:cBhvr>
                                        <p:cTn id="120" fill="hold"/>
                                        <p:tgtEl>
                                          <p:spTgt spid="138"/>
                                        </p:tgtEl>
                                        <p:attrNameLst>
                                          <p:attrName>style.visibility</p:attrName>
                                        </p:attrNameLst>
                                      </p:cBhvr>
                                      <p:to>
                                        <p:strVal val="visible"/>
                                      </p:to>
                                    </p:set>
                                    <p:animEffect filter="strips(downLeft)" transition="in">
                                      <p:cBhvr>
                                        <p:cTn id="121" dur="2500"/>
                                        <p:tgtEl>
                                          <p:spTgt spid="1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3" grpId="1"/>
      <p:bldP build="whole" bldLvl="1" animBg="1" rev="0" advAuto="0" spid="141" grpId="11"/>
      <p:bldP build="whole" bldLvl="1" animBg="1" rev="0" advAuto="0" spid="150" grpId="13"/>
      <p:bldP build="whole" bldLvl="1" animBg="1" rev="0" advAuto="0" spid="142" grpId="17"/>
      <p:bldP build="whole" bldLvl="1" animBg="1" rev="0" advAuto="0" spid="155" grpId="3"/>
      <p:bldP build="whole" bldLvl="1" animBg="1" rev="0" advAuto="0" spid="149" grpId="16"/>
      <p:bldP build="whole" bldLvl="1" animBg="1" rev="0" advAuto="0" spid="147" grpId="18"/>
      <p:bldP build="whole" bldLvl="1" animBg="1" rev="0" advAuto="0" spid="157" grpId="5"/>
      <p:bldP build="whole" bldLvl="1" animBg="1" rev="0" advAuto="0" spid="145" grpId="21"/>
      <p:bldP build="whole" bldLvl="1" animBg="1" rev="0" advAuto="0" spid="143" grpId="19"/>
      <p:bldP build="whole" bldLvl="1" animBg="1" rev="0" advAuto="0" spid="151" grpId="10"/>
      <p:bldP build="whole" bldLvl="1" animBg="1" rev="0" advAuto="0" spid="144" grpId="14"/>
      <p:bldP build="whole" bldLvl="1" animBg="1" rev="0" advAuto="0" spid="152" grpId="23"/>
      <p:bldP build="whole" bldLvl="1" animBg="1" rev="0" advAuto="0" spid="160" grpId="8"/>
      <p:bldP build="whole" bldLvl="1" animBg="1" rev="0" advAuto="0" spid="159" grpId="6"/>
      <p:bldP build="whole" bldLvl="1" animBg="1" rev="0" advAuto="0" spid="154" grpId="2"/>
      <p:bldP build="whole" bldLvl="1" animBg="1" rev="0" advAuto="0" spid="139" grpId="12"/>
      <p:bldP build="whole" bldLvl="1" animBg="1" rev="0" advAuto="0" spid="146" grpId="15"/>
      <p:bldP build="whole" bldLvl="1" animBg="1" rev="0" advAuto="0" spid="138" grpId="24"/>
      <p:bldP build="whole" bldLvl="1" animBg="1" rev="0" advAuto="0" spid="137" grpId="9"/>
      <p:bldP build="whole" bldLvl="1" animBg="1" rev="0" advAuto="0" spid="156" grpId="4"/>
      <p:bldP build="whole" bldLvl="1" animBg="1" rev="0" advAuto="0" spid="158" grpId="7"/>
      <p:bldP build="whole" bldLvl="1" animBg="1" rev="0" advAuto="0" spid="148" grpId="20"/>
      <p:bldP build="whole" bldLvl="1" animBg="1" rev="0" advAuto="0" spid="140" grpId="22"/>
    </p:bldLst>
  </p:timing>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3" name="Shape 163"/>
          <p:cNvSpPr/>
          <p:nvPr>
            <p:ph type="title" idx="4294967295"/>
          </p:nvPr>
        </p:nvSpPr>
        <p:spPr>
          <a:xfrm>
            <a:off x="1420614" y="45764"/>
            <a:ext cx="11584187" cy="890837"/>
          </a:xfrm>
          <a:prstGeom prst="rect">
            <a:avLst/>
          </a:prstGeom>
        </p:spPr>
        <p:txBody>
          <a:bodyPr/>
          <a:lstStyle/>
          <a:p>
            <a:pPr lvl="0" algn="ctr" defTabSz="362204">
              <a:defRPr sz="1800"/>
            </a:pPr>
            <a:r>
              <a:rPr sz="3100">
                <a:latin typeface="Helvetica Condensed Medium"/>
                <a:ea typeface="Helvetica Condensed Medium"/>
                <a:cs typeface="Helvetica Condensed Medium"/>
                <a:sym typeface="Helvetica Condensed Medium"/>
              </a:rPr>
              <a:t>Revelation Chapters 6-8:1</a:t>
            </a:r>
            <a:endParaRPr sz="3100">
              <a:latin typeface="Helvetica Condensed Medium"/>
              <a:ea typeface="Helvetica Condensed Medium"/>
              <a:cs typeface="Helvetica Condensed Medium"/>
              <a:sym typeface="Helvetica Condensed Medium"/>
            </a:endParaRPr>
          </a:p>
          <a:p>
            <a:pPr lvl="0" algn="ctr" defTabSz="362204">
              <a:defRPr sz="1800"/>
            </a:pPr>
            <a:r>
              <a:rPr sz="3100">
                <a:latin typeface="Helvetica Condensed Medium"/>
                <a:ea typeface="Helvetica Condensed Medium"/>
                <a:cs typeface="Helvetica Condensed Medium"/>
                <a:sym typeface="Helvetica Condensed Medium"/>
              </a:rPr>
              <a:t>Scene #2 (4-8:1)</a:t>
            </a:r>
          </a:p>
        </p:txBody>
      </p:sp>
      <p:pic>
        <p:nvPicPr>
          <p:cNvPr id="164" name="Chalice-bowl300.png"/>
          <p:cNvPicPr/>
          <p:nvPr/>
        </p:nvPicPr>
        <p:blipFill>
          <a:blip r:embed="rId2">
            <a:extLst/>
          </a:blip>
          <a:stretch>
            <a:fillRect/>
          </a:stretch>
        </p:blipFill>
        <p:spPr>
          <a:xfrm>
            <a:off x="2060344" y="93179"/>
            <a:ext cx="1196415" cy="889335"/>
          </a:xfrm>
          <a:prstGeom prst="rect">
            <a:avLst/>
          </a:prstGeom>
          <a:ln w="12700">
            <a:miter lim="400000"/>
          </a:ln>
        </p:spPr>
      </p:pic>
      <p:sp>
        <p:nvSpPr>
          <p:cNvPr id="165" name="Shape 165"/>
          <p:cNvSpPr/>
          <p:nvPr/>
        </p:nvSpPr>
        <p:spPr>
          <a:xfrm>
            <a:off x="1420613" y="1033012"/>
            <a:ext cx="6345256" cy="416505"/>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lstStyle>
            <a:lvl1pPr algn="l" defTabSz="457200">
              <a:defRPr sz="1400">
                <a:solidFill>
                  <a:srgbClr val="7F7F7F"/>
                </a:solidFill>
                <a:latin typeface="Copperplate"/>
                <a:ea typeface="Copperplate"/>
                <a:cs typeface="Copperplate"/>
                <a:sym typeface="Copperplate"/>
              </a:defRPr>
            </a:lvl1pPr>
          </a:lstStyle>
          <a:p>
            <a:pPr lvl="0">
              <a:defRPr sz="1800">
                <a:solidFill>
                  <a:srgbClr val="000000"/>
                </a:solidFill>
              </a:defRPr>
            </a:pPr>
            <a:r>
              <a:rPr sz="1400">
                <a:solidFill>
                  <a:srgbClr val="7F7F7F"/>
                </a:solidFill>
              </a:rPr>
              <a:t>Study sheet: Discover the uniqueness of each seal!</a:t>
            </a:r>
          </a:p>
        </p:txBody>
      </p:sp>
      <p:graphicFrame>
        <p:nvGraphicFramePr>
          <p:cNvPr id="166" name="Table 166"/>
          <p:cNvGraphicFramePr/>
          <p:nvPr/>
        </p:nvGraphicFramePr>
        <p:xfrm>
          <a:off x="1420613" y="1372293"/>
          <a:ext cx="11587363" cy="8384482"/>
        </p:xfrm>
        <a:graphic xmlns:a="http://schemas.openxmlformats.org/drawingml/2006/main">
          <a:graphicData uri="http://schemas.openxmlformats.org/drawingml/2006/table">
            <a:tbl>
              <a:tblPr firstCol="1" firstRow="1" lastCol="0" lastRow="0" bandCol="0" bandRow="1" rtl="0">
                <a:tableStyleId>{4C3C2611-4C71-4FC5-86AE-919BDF0F9419}</a:tableStyleId>
              </a:tblPr>
              <a:tblGrid>
                <a:gridCol w="639730"/>
                <a:gridCol w="1523267"/>
                <a:gridCol w="2338039"/>
                <a:gridCol w="3713230"/>
                <a:gridCol w="3369919"/>
              </a:tblGrid>
              <a:tr h="468255">
                <a:tc>
                  <a:txBody>
                    <a:bodyPr/>
                    <a:lstStyle/>
                    <a:p>
                      <a:pPr lvl="0" defTabSz="457200">
                        <a:defRPr b="0">
                          <a:solidFill>
                            <a:srgbClr val="000000"/>
                          </a:solidFill>
                        </a:defRPr>
                      </a:pPr>
                      <a:r>
                        <a:rPr b="1" sz="1400">
                          <a:sym typeface="Helvetica"/>
                        </a:rPr>
                        <a:t>Seal</a:t>
                      </a:r>
                    </a:p>
                  </a:txBody>
                  <a:tcPr marL="50800" marR="50800" marT="50800" marB="50800" anchor="ctr" anchorCtr="0" horzOverflow="overflow">
                    <a:lnL w="3175">
                      <a:solidFill>
                        <a:srgbClr val="000000"/>
                      </a:solidFill>
                      <a:miter lim="400000"/>
                    </a:lnL>
                    <a:lnR w="3175">
                      <a:solidFill>
                        <a:srgbClr val="000000"/>
                      </a:solidFill>
                      <a:miter lim="400000"/>
                    </a:lnR>
                    <a:lnT w="3175">
                      <a:solidFill>
                        <a:srgbClr val="000000"/>
                      </a:solidFill>
                      <a:miter lim="400000"/>
                    </a:lnT>
                    <a:lnB w="6350">
                      <a:solidFill>
                        <a:srgbClr val="000000"/>
                      </a:solidFill>
                      <a:miter lim="400000"/>
                    </a:lnB>
                    <a:solidFill>
                      <a:srgbClr val="B6CAD7"/>
                    </a:solidFill>
                  </a:tcPr>
                </a:tc>
                <a:tc>
                  <a:txBody>
                    <a:bodyPr/>
                    <a:lstStyle/>
                    <a:p>
                      <a:pPr lvl="0" defTabSz="457200">
                        <a:defRPr b="0">
                          <a:solidFill>
                            <a:srgbClr val="000000"/>
                          </a:solidFill>
                        </a:defRPr>
                      </a:pPr>
                      <a:r>
                        <a:rPr b="1" sz="1400">
                          <a:sym typeface="Helvetica"/>
                        </a:rPr>
                        <a:t>Reference</a:t>
                      </a:r>
                    </a:p>
                  </a:txBody>
                  <a:tcPr marL="50800" marR="50800" marT="50800" marB="50800" anchor="ctr" anchorCtr="0" horzOverflow="overflow">
                    <a:lnL w="3175">
                      <a:solidFill>
                        <a:srgbClr val="000000"/>
                      </a:solidFill>
                      <a:miter lim="400000"/>
                    </a:lnL>
                    <a:lnR w="3175">
                      <a:solidFill>
                        <a:srgbClr val="000000"/>
                      </a:solidFill>
                      <a:miter lim="400000"/>
                    </a:lnR>
                    <a:lnT w="3175">
                      <a:solidFill>
                        <a:srgbClr val="000000"/>
                      </a:solidFill>
                      <a:miter lim="400000"/>
                    </a:lnT>
                    <a:lnB w="6350">
                      <a:solidFill>
                        <a:srgbClr val="000000"/>
                      </a:solidFill>
                      <a:miter lim="400000"/>
                    </a:lnB>
                    <a:solidFill>
                      <a:srgbClr val="B6CAD7"/>
                    </a:solidFill>
                  </a:tcPr>
                </a:tc>
                <a:tc>
                  <a:txBody>
                    <a:bodyPr/>
                    <a:lstStyle/>
                    <a:p>
                      <a:pPr lvl="0" defTabSz="457200">
                        <a:defRPr b="0">
                          <a:solidFill>
                            <a:srgbClr val="000000"/>
                          </a:solidFill>
                        </a:defRPr>
                      </a:pPr>
                      <a:r>
                        <a:rPr b="1" sz="1400">
                          <a:sym typeface="Helvetica"/>
                        </a:rPr>
                        <a:t>Saw or Heard</a:t>
                      </a:r>
                    </a:p>
                  </a:txBody>
                  <a:tcPr marL="50800" marR="50800" marT="50800" marB="50800" anchor="ctr" anchorCtr="0" horzOverflow="overflow">
                    <a:lnL w="3175">
                      <a:solidFill>
                        <a:srgbClr val="000000"/>
                      </a:solidFill>
                      <a:miter lim="400000"/>
                    </a:lnL>
                    <a:lnR w="3175">
                      <a:solidFill>
                        <a:srgbClr val="000000"/>
                      </a:solidFill>
                      <a:miter lim="400000"/>
                    </a:lnR>
                    <a:lnT w="3175">
                      <a:solidFill>
                        <a:srgbClr val="000000"/>
                      </a:solidFill>
                      <a:miter lim="400000"/>
                    </a:lnT>
                    <a:lnB w="6350">
                      <a:solidFill>
                        <a:srgbClr val="000000"/>
                      </a:solidFill>
                      <a:miter lim="400000"/>
                    </a:lnB>
                    <a:solidFill>
                      <a:srgbClr val="B6CAD7"/>
                    </a:solidFill>
                  </a:tcPr>
                </a:tc>
                <a:tc>
                  <a:txBody>
                    <a:bodyPr/>
                    <a:lstStyle/>
                    <a:p>
                      <a:pPr lvl="0" defTabSz="457200">
                        <a:defRPr b="0">
                          <a:solidFill>
                            <a:srgbClr val="000000"/>
                          </a:solidFill>
                        </a:defRPr>
                      </a:pPr>
                      <a:r>
                        <a:rPr b="1" sz="1400">
                          <a:sym typeface="Helvetica"/>
                        </a:rPr>
                        <a:t>Authority/Observation</a:t>
                      </a:r>
                    </a:p>
                  </a:txBody>
                  <a:tcPr marL="50800" marR="50800" marT="50800" marB="50800" anchor="ctr" anchorCtr="0" horzOverflow="overflow">
                    <a:lnL w="3175">
                      <a:solidFill>
                        <a:srgbClr val="000000"/>
                      </a:solidFill>
                      <a:miter lim="400000"/>
                    </a:lnL>
                    <a:lnR w="3175">
                      <a:solidFill>
                        <a:srgbClr val="000000"/>
                      </a:solidFill>
                      <a:miter lim="400000"/>
                    </a:lnR>
                    <a:lnT w="3175">
                      <a:solidFill>
                        <a:srgbClr val="000000"/>
                      </a:solidFill>
                      <a:miter lim="400000"/>
                    </a:lnT>
                    <a:lnB w="6350">
                      <a:solidFill>
                        <a:srgbClr val="000000"/>
                      </a:solidFill>
                      <a:miter lim="400000"/>
                    </a:lnB>
                    <a:solidFill>
                      <a:srgbClr val="B6CAD7"/>
                    </a:solidFill>
                  </a:tcPr>
                </a:tc>
                <a:tc>
                  <a:txBody>
                    <a:bodyPr/>
                    <a:lstStyle/>
                    <a:p>
                      <a:pPr lvl="0" defTabSz="457200">
                        <a:defRPr b="0">
                          <a:solidFill>
                            <a:srgbClr val="000000"/>
                          </a:solidFill>
                        </a:defRPr>
                      </a:pPr>
                      <a:r>
                        <a:rPr b="1" sz="1400">
                          <a:sym typeface="Helvetica"/>
                        </a:rPr>
                        <a:t>Other/Interpretation</a:t>
                      </a:r>
                    </a:p>
                  </a:txBody>
                  <a:tcPr marL="50800" marR="50800" marT="50800" marB="50800" anchor="ctr" anchorCtr="0" horzOverflow="overflow">
                    <a:lnL w="3175">
                      <a:solidFill>
                        <a:srgbClr val="000000"/>
                      </a:solidFill>
                      <a:miter lim="400000"/>
                    </a:lnL>
                    <a:lnR w="3175">
                      <a:solidFill>
                        <a:srgbClr val="000000"/>
                      </a:solidFill>
                      <a:miter lim="400000"/>
                    </a:lnR>
                    <a:lnT w="3175">
                      <a:solidFill>
                        <a:srgbClr val="000000"/>
                      </a:solidFill>
                      <a:miter lim="400000"/>
                    </a:lnT>
                    <a:lnB w="6350">
                      <a:solidFill>
                        <a:srgbClr val="000000"/>
                      </a:solidFill>
                      <a:miter lim="400000"/>
                    </a:lnB>
                    <a:solidFill>
                      <a:srgbClr val="B6CAD7"/>
                    </a:solidFill>
                  </a:tcPr>
                </a:tc>
              </a:tr>
              <a:tr h="1096632">
                <a:tc>
                  <a:txBody>
                    <a:bodyPr/>
                    <a:lstStyle/>
                    <a:p>
                      <a:pPr lvl="0" defTabSz="457200">
                        <a:defRPr b="0">
                          <a:solidFill>
                            <a:srgbClr val="000000"/>
                          </a:solidFill>
                        </a:defRPr>
                      </a:pPr>
                      <a:r>
                        <a:rPr sz="2200">
                          <a:sym typeface="Helvetica"/>
                        </a:rPr>
                        <a:t>1</a:t>
                      </a:r>
                    </a:p>
                  </a:txBody>
                  <a:tcPr marL="50800" marR="50800" marT="50800" marB="50800" anchor="ctr" anchorCtr="0" horzOverflow="overflow">
                    <a:lnL w="3175">
                      <a:solidFill>
                        <a:srgbClr val="000000"/>
                      </a:solidFill>
                      <a:miter lim="400000"/>
                    </a:lnL>
                    <a:lnR w="6350">
                      <a:solidFill>
                        <a:srgbClr val="000000"/>
                      </a:solidFill>
                      <a:miter lim="400000"/>
                    </a:lnR>
                    <a:lnT w="6350">
                      <a:solidFill>
                        <a:srgbClr val="000000"/>
                      </a:solidFill>
                      <a:miter lim="400000"/>
                    </a:lnT>
                    <a:lnB w="3175">
                      <a:solidFill>
                        <a:srgbClr val="000000"/>
                      </a:solidFill>
                      <a:miter lim="400000"/>
                    </a:lnB>
                    <a:solidFill>
                      <a:srgbClr val="E3E4E4"/>
                    </a:solidFill>
                  </a:tcPr>
                </a:tc>
                <a:tc>
                  <a:txBody>
                    <a:bodyPr/>
                    <a:lstStyle/>
                    <a:p>
                      <a:pPr lvl="0" defTabSz="457200"/>
                      <a:r>
                        <a:rPr b="1" sz="1700">
                          <a:latin typeface="Times New Roman"/>
                          <a:ea typeface="Times New Roman"/>
                          <a:cs typeface="Times New Roman"/>
                          <a:sym typeface="Times New Roman"/>
                        </a:rPr>
                        <a:t>Rev 6:1-2</a:t>
                      </a:r>
                    </a:p>
                  </a:txBody>
                  <a:tcPr marL="50800" marR="50800" marT="50800" marB="50800" anchor="ctr" anchorCtr="0" horzOverflow="overflow">
                    <a:lnL w="6350">
                      <a:solidFill>
                        <a:srgbClr val="000000"/>
                      </a:solidFill>
                      <a:miter lim="400000"/>
                    </a:lnL>
                    <a:lnR w="3175">
                      <a:solidFill>
                        <a:srgbClr val="000000"/>
                      </a:solidFill>
                      <a:miter lim="400000"/>
                    </a:lnR>
                    <a:lnT w="6350">
                      <a:solidFill>
                        <a:srgbClr val="000000"/>
                      </a:solidFill>
                      <a:miter lim="400000"/>
                    </a:lnT>
                    <a:lnB w="3175">
                      <a:solidFill>
                        <a:srgbClr val="000000"/>
                      </a:solidFill>
                      <a:miter lim="400000"/>
                    </a:lnB>
                    <a:noFill/>
                  </a:tcPr>
                </a:tc>
                <a:tc>
                  <a:txBody>
                    <a:bodyPr/>
                    <a:lstStyle/>
                    <a:p>
                      <a:pPr lvl="0" algn="l" defTabSz="457200"/>
                      <a:r>
                        <a:rPr>
                          <a:latin typeface="Times New Roman"/>
                          <a:ea typeface="Times New Roman"/>
                          <a:cs typeface="Times New Roman"/>
                          <a:sym typeface="Times New Roman"/>
                        </a:rPr>
                        <a:t>“Come”; saw white horse, conqueror and bow</a:t>
                      </a:r>
                    </a:p>
                  </a:txBody>
                  <a:tcPr marL="50800" marR="50800" marT="50800" marB="50800" anchor="ctr" anchorCtr="0" horzOverflow="overflow">
                    <a:lnL w="3175">
                      <a:solidFill>
                        <a:srgbClr val="000000"/>
                      </a:solidFill>
                      <a:miter lim="400000"/>
                    </a:lnL>
                    <a:lnR w="3175">
                      <a:solidFill>
                        <a:srgbClr val="000000"/>
                      </a:solidFill>
                      <a:miter lim="400000"/>
                    </a:lnR>
                    <a:lnT w="6350">
                      <a:solidFill>
                        <a:srgbClr val="000000"/>
                      </a:solidFill>
                      <a:miter lim="400000"/>
                    </a:lnT>
                    <a:lnB w="3175">
                      <a:solidFill>
                        <a:srgbClr val="000000"/>
                      </a:solidFill>
                      <a:miter lim="400000"/>
                    </a:lnB>
                    <a:noFill/>
                  </a:tcPr>
                </a:tc>
                <a:tc>
                  <a:txBody>
                    <a:bodyPr/>
                    <a:lstStyle/>
                    <a:p>
                      <a:pPr lvl="0" algn="l" defTabSz="457200"/>
                      <a:r>
                        <a:rPr>
                          <a:latin typeface="Times New Roman"/>
                          <a:ea typeface="Times New Roman"/>
                          <a:cs typeface="Times New Roman"/>
                          <a:sym typeface="Times New Roman"/>
                        </a:rPr>
                        <a:t>He went out conquering to conquer</a:t>
                      </a:r>
                    </a:p>
                  </a:txBody>
                  <a:tcPr marL="50800" marR="50800" marT="50800" marB="50800" anchor="ctr" anchorCtr="0" horzOverflow="overflow">
                    <a:lnL w="3175">
                      <a:solidFill>
                        <a:srgbClr val="000000"/>
                      </a:solidFill>
                      <a:miter lim="400000"/>
                    </a:lnL>
                    <a:lnR w="3175">
                      <a:solidFill>
                        <a:srgbClr val="000000"/>
                      </a:solidFill>
                      <a:miter lim="400000"/>
                    </a:lnR>
                    <a:lnT w="6350">
                      <a:solidFill>
                        <a:srgbClr val="000000"/>
                      </a:solidFill>
                      <a:miter lim="400000"/>
                    </a:lnT>
                    <a:lnB w="3175">
                      <a:solidFill>
                        <a:srgbClr val="000000"/>
                      </a:solidFill>
                      <a:miter lim="400000"/>
                    </a:lnB>
                    <a:noFill/>
                  </a:tcPr>
                </a:tc>
                <a:tc>
                  <a:txBody>
                    <a:bodyPr/>
                    <a:lstStyle/>
                    <a:p>
                      <a:pPr lvl="0" algn="l" defTabSz="457200"/>
                      <a:r>
                        <a:rPr>
                          <a:latin typeface="Times New Roman"/>
                          <a:ea typeface="Times New Roman"/>
                          <a:cs typeface="Times New Roman"/>
                          <a:sym typeface="Times New Roman"/>
                        </a:rPr>
                        <a:t>Not white horse of 19:11. This one like judging angel.</a:t>
                      </a:r>
                    </a:p>
                  </a:txBody>
                  <a:tcPr marL="50800" marR="50800" marT="50800" marB="50800" anchor="ctr" anchorCtr="0" horzOverflow="overflow">
                    <a:lnL w="3175">
                      <a:solidFill>
                        <a:srgbClr val="000000"/>
                      </a:solidFill>
                      <a:miter lim="400000"/>
                    </a:lnL>
                    <a:lnR w="3175">
                      <a:solidFill>
                        <a:srgbClr val="000000"/>
                      </a:solidFill>
                      <a:miter lim="400000"/>
                    </a:lnR>
                    <a:lnT w="6350">
                      <a:solidFill>
                        <a:srgbClr val="000000"/>
                      </a:solidFill>
                      <a:miter lim="400000"/>
                    </a:lnT>
                    <a:lnB w="3175">
                      <a:solidFill>
                        <a:srgbClr val="000000"/>
                      </a:solidFill>
                      <a:miter lim="400000"/>
                    </a:lnB>
                    <a:noFill/>
                  </a:tcPr>
                </a:tc>
              </a:tr>
              <a:tr h="1096632">
                <a:tc>
                  <a:txBody>
                    <a:bodyPr/>
                    <a:lstStyle/>
                    <a:p>
                      <a:pPr lvl="0" defTabSz="457200">
                        <a:defRPr b="0">
                          <a:solidFill>
                            <a:srgbClr val="000000"/>
                          </a:solidFill>
                        </a:defRPr>
                      </a:pPr>
                      <a:r>
                        <a:rPr sz="2200">
                          <a:sym typeface="Helvetica"/>
                        </a:rPr>
                        <a:t>2</a:t>
                      </a:r>
                    </a:p>
                  </a:txBody>
                  <a:tcPr marL="50800" marR="50800" marT="50800" marB="50800" anchor="ctr" anchorCtr="0" horzOverflow="overflow">
                    <a:lnL w="3175">
                      <a:solidFill>
                        <a:srgbClr val="000000"/>
                      </a:solidFill>
                      <a:miter lim="400000"/>
                    </a:lnL>
                    <a:lnR w="6350">
                      <a:solidFill>
                        <a:srgbClr val="000000"/>
                      </a:solidFill>
                      <a:miter lim="400000"/>
                    </a:lnR>
                    <a:lnT w="3175">
                      <a:solidFill>
                        <a:srgbClr val="000000"/>
                      </a:solidFill>
                      <a:miter lim="400000"/>
                    </a:lnT>
                    <a:lnB w="3175">
                      <a:solidFill>
                        <a:srgbClr val="000000"/>
                      </a:solidFill>
                      <a:miter lim="400000"/>
                    </a:lnB>
                    <a:solidFill>
                      <a:srgbClr val="E3E4E4"/>
                    </a:solidFill>
                  </a:tcPr>
                </a:tc>
                <a:tc>
                  <a:txBody>
                    <a:bodyPr/>
                    <a:lstStyle/>
                    <a:p>
                      <a:pPr lvl="0" defTabSz="457200"/>
                      <a:r>
                        <a:rPr b="1" sz="1700">
                          <a:latin typeface="Times New Roman"/>
                          <a:ea typeface="Times New Roman"/>
                          <a:cs typeface="Times New Roman"/>
                          <a:sym typeface="Times New Roman"/>
                        </a:rPr>
                        <a:t>Rev 6:3-4</a:t>
                      </a:r>
                    </a:p>
                  </a:txBody>
                  <a:tcPr marL="50800" marR="50800" marT="50800" marB="50800" anchor="ctr" anchorCtr="0" horzOverflow="overflow">
                    <a:lnL w="6350">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EFEFEF"/>
                    </a:solidFill>
                  </a:tcPr>
                </a:tc>
                <a:tc>
                  <a:txBody>
                    <a:bodyPr/>
                    <a:lstStyle/>
                    <a:p>
                      <a:pPr lvl="0" algn="l" defTabSz="457200"/>
                      <a:r>
                        <a:rPr>
                          <a:latin typeface="Times New Roman"/>
                          <a:ea typeface="Times New Roman"/>
                          <a:cs typeface="Times New Roman"/>
                          <a:sym typeface="Times New Roman"/>
                        </a:rPr>
                        <a:t>“Come”; saw red horse</a:t>
                      </a:r>
                    </a:p>
                  </a:txBody>
                  <a:tcPr marL="50800" marR="50800" marT="50800" marB="50800" anchor="ctr"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EFEFEF"/>
                    </a:solidFill>
                  </a:tcPr>
                </a:tc>
                <a:tc>
                  <a:txBody>
                    <a:bodyPr/>
                    <a:lstStyle/>
                    <a:p>
                      <a:pPr lvl="0" algn="l" defTabSz="457200"/>
                      <a:r>
                        <a:rPr>
                          <a:latin typeface="Times New Roman"/>
                          <a:ea typeface="Times New Roman"/>
                          <a:cs typeface="Times New Roman"/>
                          <a:sym typeface="Times New Roman"/>
                        </a:rPr>
                        <a:t>Granted to take peace from earth; men kill each other;take peace from earth</a:t>
                      </a:r>
                    </a:p>
                  </a:txBody>
                  <a:tcPr marL="50800" marR="50800" marT="50800" marB="50800" anchor="ctr"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EFEFEF"/>
                    </a:solidFill>
                  </a:tcPr>
                </a:tc>
                <a:tc>
                  <a:txBody>
                    <a:bodyPr/>
                    <a:lstStyle/>
                    <a:p>
                      <a:pPr lvl="0" algn="l" defTabSz="457200"/>
                      <a:r>
                        <a:rPr>
                          <a:latin typeface="Times New Roman"/>
                          <a:ea typeface="Times New Roman"/>
                          <a:cs typeface="Times New Roman"/>
                          <a:sym typeface="Times New Roman"/>
                        </a:rPr>
                        <a:t>Great sword given to him - meaning many would be killed</a:t>
                      </a:r>
                    </a:p>
                  </a:txBody>
                  <a:tcPr marL="50800" marR="50800" marT="50800" marB="50800" anchor="ctr"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EFEFEF"/>
                    </a:solidFill>
                  </a:tcPr>
                </a:tc>
              </a:tr>
              <a:tr h="1096632">
                <a:tc>
                  <a:txBody>
                    <a:bodyPr/>
                    <a:lstStyle/>
                    <a:p>
                      <a:pPr lvl="0" defTabSz="457200">
                        <a:defRPr b="0">
                          <a:solidFill>
                            <a:srgbClr val="000000"/>
                          </a:solidFill>
                        </a:defRPr>
                      </a:pPr>
                      <a:r>
                        <a:rPr sz="2200">
                          <a:sym typeface="Helvetica"/>
                        </a:rPr>
                        <a:t>3</a:t>
                      </a:r>
                    </a:p>
                  </a:txBody>
                  <a:tcPr marL="50800" marR="50800" marT="50800" marB="50800" anchor="ctr" anchorCtr="0" horzOverflow="overflow">
                    <a:lnL w="3175">
                      <a:solidFill>
                        <a:srgbClr val="000000"/>
                      </a:solidFill>
                      <a:miter lim="400000"/>
                    </a:lnL>
                    <a:lnR w="6350">
                      <a:solidFill>
                        <a:srgbClr val="000000"/>
                      </a:solidFill>
                      <a:miter lim="400000"/>
                    </a:lnR>
                    <a:lnT w="3175">
                      <a:solidFill>
                        <a:srgbClr val="000000"/>
                      </a:solidFill>
                      <a:miter lim="400000"/>
                    </a:lnT>
                    <a:lnB w="3175">
                      <a:solidFill>
                        <a:srgbClr val="000000"/>
                      </a:solidFill>
                      <a:miter lim="400000"/>
                    </a:lnB>
                    <a:solidFill>
                      <a:srgbClr val="E3E4E4"/>
                    </a:solidFill>
                  </a:tcPr>
                </a:tc>
                <a:tc>
                  <a:txBody>
                    <a:bodyPr/>
                    <a:lstStyle/>
                    <a:p>
                      <a:pPr lvl="0" defTabSz="457200"/>
                      <a:r>
                        <a:rPr b="1" sz="1700">
                          <a:latin typeface="Times New Roman"/>
                          <a:ea typeface="Times New Roman"/>
                          <a:cs typeface="Times New Roman"/>
                          <a:sym typeface="Times New Roman"/>
                        </a:rPr>
                        <a:t>Rev 6:5-6</a:t>
                      </a:r>
                    </a:p>
                  </a:txBody>
                  <a:tcPr marL="50800" marR="50800" marT="50800" marB="50800" anchor="ctr" anchorCtr="0" horzOverflow="overflow">
                    <a:lnL w="6350">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noFill/>
                  </a:tcPr>
                </a:tc>
                <a:tc>
                  <a:txBody>
                    <a:bodyPr/>
                    <a:lstStyle/>
                    <a:p>
                      <a:pPr lvl="0" algn="l" defTabSz="457200"/>
                      <a:r>
                        <a:rPr>
                          <a:latin typeface="Times New Roman"/>
                          <a:ea typeface="Times New Roman"/>
                          <a:cs typeface="Times New Roman"/>
                          <a:sym typeface="Times New Roman"/>
                        </a:rPr>
                        <a:t>“Come”; saw black horse with pair of scales</a:t>
                      </a:r>
                    </a:p>
                  </a:txBody>
                  <a:tcPr marL="50800" marR="50800" marT="50800" marB="50800" anchor="ctr"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noFill/>
                  </a:tcPr>
                </a:tc>
                <a:tc>
                  <a:txBody>
                    <a:bodyPr/>
                    <a:lstStyle/>
                    <a:p>
                      <a:pPr lvl="0" algn="l" defTabSz="457200"/>
                      <a:r>
                        <a:rPr>
                          <a:latin typeface="Times New Roman"/>
                          <a:ea typeface="Times New Roman"/>
                          <a:cs typeface="Times New Roman"/>
                          <a:sym typeface="Times New Roman"/>
                        </a:rPr>
                        <a:t>Wheat and barley (grains) become very expensive. Cooking oil and wine not affected.</a:t>
                      </a:r>
                    </a:p>
                  </a:txBody>
                  <a:tcPr marL="50800" marR="50800" marT="50800" marB="50800" anchor="ctr"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noFill/>
                  </a:tcPr>
                </a:tc>
                <a:tc>
                  <a:txBody>
                    <a:bodyPr/>
                    <a:lstStyle/>
                    <a:p>
                      <a:pPr lvl="0" algn="l" defTabSz="457200"/>
                      <a:r>
                        <a:rPr>
                          <a:latin typeface="Times New Roman"/>
                          <a:ea typeface="Times New Roman"/>
                          <a:cs typeface="Times New Roman"/>
                          <a:sym typeface="Times New Roman"/>
                        </a:rPr>
                        <a:t>High costs of food indicate famine of some sort.</a:t>
                      </a:r>
                    </a:p>
                  </a:txBody>
                  <a:tcPr marL="50800" marR="50800" marT="50800" marB="50800" anchor="ctr"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noFill/>
                  </a:tcPr>
                </a:tc>
              </a:tr>
              <a:tr h="1096632">
                <a:tc>
                  <a:txBody>
                    <a:bodyPr/>
                    <a:lstStyle/>
                    <a:p>
                      <a:pPr lvl="0" defTabSz="457200">
                        <a:defRPr b="0">
                          <a:solidFill>
                            <a:srgbClr val="000000"/>
                          </a:solidFill>
                        </a:defRPr>
                      </a:pPr>
                      <a:r>
                        <a:rPr sz="2200">
                          <a:sym typeface="Helvetica"/>
                        </a:rPr>
                        <a:t>4</a:t>
                      </a:r>
                    </a:p>
                  </a:txBody>
                  <a:tcPr marL="50800" marR="50800" marT="50800" marB="50800" anchor="ctr" anchorCtr="0" horzOverflow="overflow">
                    <a:lnL w="3175">
                      <a:solidFill>
                        <a:srgbClr val="000000"/>
                      </a:solidFill>
                      <a:miter lim="400000"/>
                    </a:lnL>
                    <a:lnR w="6350">
                      <a:solidFill>
                        <a:srgbClr val="000000"/>
                      </a:solidFill>
                      <a:miter lim="400000"/>
                    </a:lnR>
                    <a:lnT w="3175">
                      <a:solidFill>
                        <a:srgbClr val="000000"/>
                      </a:solidFill>
                      <a:miter lim="400000"/>
                    </a:lnT>
                    <a:lnB w="25400">
                      <a:solidFill>
                        <a:srgbClr val="175778"/>
                      </a:solidFill>
                      <a:miter lim="400000"/>
                    </a:lnB>
                    <a:solidFill>
                      <a:srgbClr val="E3E4E4"/>
                    </a:solidFill>
                  </a:tcPr>
                </a:tc>
                <a:tc>
                  <a:txBody>
                    <a:bodyPr/>
                    <a:lstStyle/>
                    <a:p>
                      <a:pPr lvl="0" defTabSz="457200"/>
                      <a:r>
                        <a:rPr b="1" sz="1700">
                          <a:latin typeface="Times New Roman"/>
                          <a:ea typeface="Times New Roman"/>
                          <a:cs typeface="Times New Roman"/>
                          <a:sym typeface="Times New Roman"/>
                        </a:rPr>
                        <a:t>Rev 6:7-8</a:t>
                      </a:r>
                    </a:p>
                  </a:txBody>
                  <a:tcPr marL="50800" marR="50800" marT="50800" marB="50800" anchor="ctr" anchorCtr="0" horzOverflow="overflow">
                    <a:lnL w="6350">
                      <a:solidFill>
                        <a:srgbClr val="000000"/>
                      </a:solidFill>
                      <a:miter lim="400000"/>
                    </a:lnL>
                    <a:lnR w="3175">
                      <a:solidFill>
                        <a:srgbClr val="000000"/>
                      </a:solidFill>
                      <a:miter lim="400000"/>
                    </a:lnR>
                    <a:lnT w="3175">
                      <a:solidFill>
                        <a:srgbClr val="000000"/>
                      </a:solidFill>
                      <a:miter lim="400000"/>
                    </a:lnT>
                    <a:lnB w="25400">
                      <a:solidFill>
                        <a:srgbClr val="175778"/>
                      </a:solidFill>
                      <a:miter lim="400000"/>
                    </a:lnB>
                    <a:solidFill>
                      <a:srgbClr val="EFEFEF"/>
                    </a:solidFill>
                  </a:tcPr>
                </a:tc>
                <a:tc>
                  <a:txBody>
                    <a:bodyPr/>
                    <a:lstStyle/>
                    <a:p>
                      <a:pPr lvl="0" algn="l" defTabSz="457200"/>
                      <a:r>
                        <a:rPr>
                          <a:latin typeface="Times New Roman"/>
                          <a:ea typeface="Times New Roman"/>
                          <a:cs typeface="Times New Roman"/>
                          <a:sym typeface="Times New Roman"/>
                        </a:rPr>
                        <a:t>“Come”; saw ashen horse with name on it,” Death”</a:t>
                      </a:r>
                    </a:p>
                  </a:txBody>
                  <a:tcPr marL="50800" marR="50800" marT="50800" marB="50800" anchor="ctr" anchorCtr="0" horzOverflow="overflow">
                    <a:lnL w="3175">
                      <a:solidFill>
                        <a:srgbClr val="000000"/>
                      </a:solidFill>
                      <a:miter lim="400000"/>
                    </a:lnL>
                    <a:lnR w="3175">
                      <a:solidFill>
                        <a:srgbClr val="000000"/>
                      </a:solidFill>
                      <a:miter lim="400000"/>
                    </a:lnR>
                    <a:lnT w="3175">
                      <a:solidFill>
                        <a:srgbClr val="000000"/>
                      </a:solidFill>
                      <a:miter lim="400000"/>
                    </a:lnT>
                    <a:lnB w="25400">
                      <a:solidFill>
                        <a:srgbClr val="175778"/>
                      </a:solidFill>
                      <a:miter lim="400000"/>
                    </a:lnB>
                    <a:solidFill>
                      <a:srgbClr val="EFEFEF"/>
                    </a:solidFill>
                  </a:tcPr>
                </a:tc>
                <a:tc>
                  <a:txBody>
                    <a:bodyPr/>
                    <a:lstStyle/>
                    <a:p>
                      <a:pPr lvl="0" algn="l" defTabSz="457200"/>
                      <a:r>
                        <a:rPr>
                          <a:latin typeface="Times New Roman"/>
                          <a:ea typeface="Times New Roman"/>
                          <a:cs typeface="Times New Roman"/>
                          <a:sym typeface="Times New Roman"/>
                        </a:rPr>
                        <a:t>Hades followed the horse. Authority over 1/4 earth to kill by sword, famine, insects, beasts.</a:t>
                      </a:r>
                    </a:p>
                  </a:txBody>
                  <a:tcPr marL="50800" marR="50800" marT="50800" marB="50800" anchor="ctr" anchorCtr="0" horzOverflow="overflow">
                    <a:lnL w="3175">
                      <a:solidFill>
                        <a:srgbClr val="000000"/>
                      </a:solidFill>
                      <a:miter lim="400000"/>
                    </a:lnL>
                    <a:lnR w="3175">
                      <a:solidFill>
                        <a:srgbClr val="000000"/>
                      </a:solidFill>
                      <a:miter lim="400000"/>
                    </a:lnR>
                    <a:lnT w="3175">
                      <a:solidFill>
                        <a:srgbClr val="000000"/>
                      </a:solidFill>
                      <a:miter lim="400000"/>
                    </a:lnT>
                    <a:lnB w="25400">
                      <a:solidFill>
                        <a:srgbClr val="175778"/>
                      </a:solidFill>
                      <a:miter lim="400000"/>
                    </a:lnB>
                    <a:solidFill>
                      <a:srgbClr val="EFEFEF"/>
                    </a:solidFill>
                  </a:tcPr>
                </a:tc>
                <a:tc>
                  <a:txBody>
                    <a:bodyPr/>
                    <a:lstStyle/>
                    <a:p>
                      <a:pPr lvl="0" algn="l" defTabSz="457200">
                        <a:defRPr>
                          <a:latin typeface="Times New Roman"/>
                          <a:ea typeface="Times New Roman"/>
                          <a:cs typeface="Times New Roman"/>
                          <a:sym typeface="Times New Roman"/>
                        </a:defRPr>
                      </a:pPr>
                    </a:p>
                  </a:txBody>
                  <a:tcPr marL="50800" marR="50800" marT="50800" marB="50800" anchor="ctr" anchorCtr="0" horzOverflow="overflow">
                    <a:lnL w="3175">
                      <a:solidFill>
                        <a:srgbClr val="000000"/>
                      </a:solidFill>
                      <a:miter lim="400000"/>
                    </a:lnL>
                    <a:lnR w="3175">
                      <a:solidFill>
                        <a:srgbClr val="000000"/>
                      </a:solidFill>
                      <a:miter lim="400000"/>
                    </a:lnR>
                    <a:lnT w="3175">
                      <a:solidFill>
                        <a:srgbClr val="000000"/>
                      </a:solidFill>
                      <a:miter lim="400000"/>
                    </a:lnT>
                    <a:lnB w="25400">
                      <a:solidFill>
                        <a:srgbClr val="175778"/>
                      </a:solidFill>
                      <a:miter lim="400000"/>
                    </a:lnB>
                    <a:solidFill>
                      <a:srgbClr val="EFEFEF"/>
                    </a:solidFill>
                  </a:tcPr>
                </a:tc>
              </a:tr>
              <a:tr h="1096632">
                <a:tc>
                  <a:txBody>
                    <a:bodyPr/>
                    <a:lstStyle/>
                    <a:p>
                      <a:pPr lvl="0" defTabSz="457200">
                        <a:defRPr b="0">
                          <a:solidFill>
                            <a:srgbClr val="000000"/>
                          </a:solidFill>
                        </a:defRPr>
                      </a:pPr>
                      <a:r>
                        <a:rPr sz="2200">
                          <a:sym typeface="Helvetica"/>
                        </a:rPr>
                        <a:t>5</a:t>
                      </a:r>
                    </a:p>
                  </a:txBody>
                  <a:tcPr marL="50800" marR="50800" marT="50800" marB="50800" anchor="ctr" anchorCtr="0" horzOverflow="overflow">
                    <a:lnR w="6350">
                      <a:solidFill>
                        <a:srgbClr val="000000"/>
                      </a:solidFill>
                      <a:miter lim="400000"/>
                    </a:lnR>
                    <a:lnT w="25400">
                      <a:solidFill>
                        <a:srgbClr val="175778"/>
                      </a:solidFill>
                      <a:miter lim="400000"/>
                    </a:lnT>
                    <a:solidFill>
                      <a:srgbClr val="E3E4E4"/>
                    </a:solidFill>
                  </a:tcPr>
                </a:tc>
                <a:tc>
                  <a:txBody>
                    <a:bodyPr/>
                    <a:lstStyle/>
                    <a:p>
                      <a:pPr lvl="0" defTabSz="457200"/>
                      <a:r>
                        <a:rPr b="1" sz="1700">
                          <a:latin typeface="Times New Roman"/>
                          <a:ea typeface="Times New Roman"/>
                          <a:cs typeface="Times New Roman"/>
                          <a:sym typeface="Times New Roman"/>
                        </a:rPr>
                        <a:t>Rev 6:9-11</a:t>
                      </a:r>
                    </a:p>
                  </a:txBody>
                  <a:tcPr marL="50800" marR="50800" marT="50800" marB="50800" anchor="ctr" anchorCtr="0" horzOverflow="overflow">
                    <a:lnL w="6350">
                      <a:solidFill>
                        <a:srgbClr val="000000"/>
                      </a:solidFill>
                      <a:miter lim="400000"/>
                    </a:lnL>
                    <a:lnR w="3175">
                      <a:solidFill>
                        <a:srgbClr val="000000"/>
                      </a:solidFill>
                      <a:miter lim="400000"/>
                    </a:lnR>
                    <a:lnT w="25400">
                      <a:solidFill>
                        <a:srgbClr val="175778"/>
                      </a:solidFill>
                      <a:miter lim="400000"/>
                    </a:lnT>
                    <a:noFill/>
                  </a:tcPr>
                </a:tc>
                <a:tc>
                  <a:txBody>
                    <a:bodyPr/>
                    <a:lstStyle/>
                    <a:p>
                      <a:pPr lvl="0" algn="l" defTabSz="457200"/>
                      <a:r>
                        <a:rPr>
                          <a:latin typeface="Times New Roman"/>
                          <a:ea typeface="Times New Roman"/>
                          <a:cs typeface="Times New Roman"/>
                          <a:sym typeface="Times New Roman"/>
                        </a:rPr>
                        <a:t>Saw dead martyrs cry out under the altar</a:t>
                      </a:r>
                    </a:p>
                  </a:txBody>
                  <a:tcPr marL="50800" marR="50800" marT="50800" marB="50800" anchor="ctr" anchorCtr="0" horzOverflow="overflow">
                    <a:lnL w="3175">
                      <a:solidFill>
                        <a:srgbClr val="000000"/>
                      </a:solidFill>
                      <a:miter lim="400000"/>
                    </a:lnL>
                    <a:lnR w="3175">
                      <a:solidFill>
                        <a:srgbClr val="000000"/>
                      </a:solidFill>
                      <a:miter lim="400000"/>
                    </a:lnR>
                    <a:lnT w="25400">
                      <a:solidFill>
                        <a:srgbClr val="175778"/>
                      </a:solidFill>
                      <a:miter lim="400000"/>
                    </a:lnT>
                    <a:noFill/>
                  </a:tcPr>
                </a:tc>
                <a:tc>
                  <a:txBody>
                    <a:bodyPr/>
                    <a:lstStyle/>
                    <a:p>
                      <a:pPr lvl="0" algn="l" defTabSz="457200"/>
                      <a:r>
                        <a:rPr>
                          <a:latin typeface="Times New Roman"/>
                          <a:ea typeface="Times New Roman"/>
                          <a:cs typeface="Times New Roman"/>
                          <a:sym typeface="Times New Roman"/>
                        </a:rPr>
                        <a:t>They cried out, “How long Lord till avenge us!” Judgment requested.</a:t>
                      </a:r>
                    </a:p>
                  </a:txBody>
                  <a:tcPr marL="50800" marR="50800" marT="50800" marB="50800" anchor="ctr" anchorCtr="0" horzOverflow="overflow">
                    <a:lnL w="3175">
                      <a:solidFill>
                        <a:srgbClr val="000000"/>
                      </a:solidFill>
                      <a:miter lim="400000"/>
                    </a:lnL>
                    <a:lnR w="3175">
                      <a:solidFill>
                        <a:srgbClr val="000000"/>
                      </a:solidFill>
                      <a:miter lim="400000"/>
                    </a:lnR>
                    <a:lnT w="25400">
                      <a:solidFill>
                        <a:srgbClr val="175778"/>
                      </a:solidFill>
                      <a:miter lim="400000"/>
                    </a:lnT>
                    <a:noFill/>
                  </a:tcPr>
                </a:tc>
                <a:tc>
                  <a:txBody>
                    <a:bodyPr/>
                    <a:lstStyle/>
                    <a:p>
                      <a:pPr lvl="0" algn="l" defTabSz="457200"/>
                      <a:r>
                        <a:rPr>
                          <a:latin typeface="Times New Roman"/>
                          <a:ea typeface="Times New Roman"/>
                          <a:cs typeface="Times New Roman"/>
                          <a:sym typeface="Times New Roman"/>
                        </a:rPr>
                        <a:t>Slain because of the Word of God and testimony = martyr. They got white robe and to wait.</a:t>
                      </a:r>
                    </a:p>
                  </a:txBody>
                  <a:tcPr marL="50800" marR="50800" marT="50800" marB="50800" anchor="ctr" anchorCtr="0" horzOverflow="overflow">
                    <a:lnL w="3175">
                      <a:solidFill>
                        <a:srgbClr val="000000"/>
                      </a:solidFill>
                      <a:miter lim="400000"/>
                    </a:lnL>
                    <a:lnT w="25400">
                      <a:solidFill>
                        <a:srgbClr val="175778"/>
                      </a:solidFill>
                      <a:miter lim="400000"/>
                    </a:lnT>
                    <a:noFill/>
                  </a:tcPr>
                </a:tc>
              </a:tr>
              <a:tr h="1096632">
                <a:tc>
                  <a:txBody>
                    <a:bodyPr/>
                    <a:lstStyle/>
                    <a:p>
                      <a:pPr lvl="0" defTabSz="457200">
                        <a:defRPr b="0">
                          <a:solidFill>
                            <a:srgbClr val="000000"/>
                          </a:solidFill>
                        </a:defRPr>
                      </a:pPr>
                      <a:r>
                        <a:rPr sz="2200">
                          <a:sym typeface="Helvetica"/>
                        </a:rPr>
                        <a:t>6</a:t>
                      </a:r>
                    </a:p>
                  </a:txBody>
                  <a:tcPr marL="50800" marR="50800" marT="50800" marB="50800" anchor="ctr" anchorCtr="0" horzOverflow="overflow">
                    <a:lnL w="3175">
                      <a:solidFill>
                        <a:srgbClr val="000000"/>
                      </a:solidFill>
                      <a:miter lim="400000"/>
                    </a:lnL>
                    <a:lnR w="6350">
                      <a:solidFill>
                        <a:srgbClr val="000000"/>
                      </a:solidFill>
                      <a:miter lim="400000"/>
                    </a:lnR>
                    <a:lnB w="3175">
                      <a:solidFill>
                        <a:srgbClr val="000000"/>
                      </a:solidFill>
                      <a:miter lim="400000"/>
                    </a:lnB>
                    <a:solidFill>
                      <a:srgbClr val="E3E4E4"/>
                    </a:solidFill>
                  </a:tcPr>
                </a:tc>
                <a:tc>
                  <a:txBody>
                    <a:bodyPr/>
                    <a:lstStyle/>
                    <a:p>
                      <a:pPr lvl="0" defTabSz="457200"/>
                      <a:r>
                        <a:rPr b="1" sz="1700">
                          <a:latin typeface="Times New Roman"/>
                          <a:ea typeface="Times New Roman"/>
                          <a:cs typeface="Times New Roman"/>
                          <a:sym typeface="Times New Roman"/>
                        </a:rPr>
                        <a:t>Rev 6:12-7:17</a:t>
                      </a:r>
                    </a:p>
                  </a:txBody>
                  <a:tcPr marL="50800" marR="50800" marT="50800" marB="50800" anchor="ctr" anchorCtr="0" horzOverflow="overflow">
                    <a:lnL w="6350">
                      <a:solidFill>
                        <a:srgbClr val="000000"/>
                      </a:solidFill>
                      <a:miter lim="400000"/>
                    </a:lnL>
                    <a:lnR w="3175">
                      <a:solidFill>
                        <a:srgbClr val="000000"/>
                      </a:solidFill>
                      <a:miter lim="400000"/>
                    </a:lnR>
                    <a:lnB w="3175">
                      <a:solidFill>
                        <a:srgbClr val="000000"/>
                      </a:solidFill>
                      <a:miter lim="400000"/>
                    </a:lnB>
                    <a:solidFill>
                      <a:srgbClr val="EFEFEF"/>
                    </a:solidFill>
                  </a:tcPr>
                </a:tc>
                <a:tc>
                  <a:txBody>
                    <a:bodyPr/>
                    <a:lstStyle/>
                    <a:p>
                      <a:pPr lvl="0" algn="l" defTabSz="457200"/>
                      <a:r>
                        <a:rPr>
                          <a:latin typeface="Times New Roman"/>
                          <a:ea typeface="Times New Roman"/>
                          <a:cs typeface="Times New Roman"/>
                          <a:sym typeface="Times New Roman"/>
                        </a:rPr>
                        <a:t>Saw great earthquake and sun darkened; moon like blood</a:t>
                      </a:r>
                    </a:p>
                  </a:txBody>
                  <a:tcPr marL="50800" marR="50800" marT="50800" marB="50800" anchor="ctr" anchorCtr="0" horzOverflow="overflow">
                    <a:lnL w="3175">
                      <a:solidFill>
                        <a:srgbClr val="000000"/>
                      </a:solidFill>
                      <a:miter lim="400000"/>
                    </a:lnL>
                    <a:lnR w="3175">
                      <a:solidFill>
                        <a:srgbClr val="000000"/>
                      </a:solidFill>
                      <a:miter lim="400000"/>
                    </a:lnR>
                    <a:lnB w="3175">
                      <a:solidFill>
                        <a:srgbClr val="000000"/>
                      </a:solidFill>
                      <a:miter lim="400000"/>
                    </a:lnB>
                    <a:solidFill>
                      <a:srgbClr val="EFEFEF"/>
                    </a:solidFill>
                  </a:tcPr>
                </a:tc>
                <a:tc>
                  <a:txBody>
                    <a:bodyPr/>
                    <a:lstStyle/>
                    <a:p>
                      <a:pPr lvl="0" algn="l" defTabSz="457200"/>
                      <a:r>
                        <a:rPr>
                          <a:latin typeface="Times New Roman"/>
                          <a:ea typeface="Times New Roman"/>
                          <a:cs typeface="Times New Roman"/>
                          <a:sym typeface="Times New Roman"/>
                        </a:rPr>
                        <a:t>Sky split; every mountain and island moved. Sealed 144,000.Praise scene. Comfort.</a:t>
                      </a:r>
                    </a:p>
                  </a:txBody>
                  <a:tcPr marL="50800" marR="50800" marT="50800" marB="50800" anchor="ctr" anchorCtr="0" horzOverflow="overflow">
                    <a:lnL w="3175">
                      <a:solidFill>
                        <a:srgbClr val="000000"/>
                      </a:solidFill>
                      <a:miter lim="400000"/>
                    </a:lnL>
                    <a:lnR w="3175">
                      <a:solidFill>
                        <a:srgbClr val="000000"/>
                      </a:solidFill>
                      <a:miter lim="400000"/>
                    </a:lnR>
                    <a:lnB w="3175">
                      <a:solidFill>
                        <a:srgbClr val="000000"/>
                      </a:solidFill>
                      <a:miter lim="400000"/>
                    </a:lnB>
                    <a:solidFill>
                      <a:srgbClr val="EFEFEF"/>
                    </a:solidFill>
                  </a:tcPr>
                </a:tc>
                <a:tc>
                  <a:txBody>
                    <a:bodyPr/>
                    <a:lstStyle/>
                    <a:p>
                      <a:pPr lvl="0" algn="l" defTabSz="457200"/>
                      <a:r>
                        <a:rPr>
                          <a:latin typeface="Times New Roman"/>
                          <a:ea typeface="Times New Roman"/>
                          <a:cs typeface="Times New Roman"/>
                          <a:sym typeface="Times New Roman"/>
                        </a:rPr>
                        <a:t>People were all totally afraid and hiding from God’s wrath.</a:t>
                      </a:r>
                    </a:p>
                  </a:txBody>
                  <a:tcPr marL="50800" marR="50800" marT="50800" marB="50800" anchor="ctr" anchorCtr="0" horzOverflow="overflow">
                    <a:lnL w="3175">
                      <a:solidFill>
                        <a:srgbClr val="000000"/>
                      </a:solidFill>
                      <a:miter lim="400000"/>
                    </a:lnL>
                    <a:lnR w="3175">
                      <a:solidFill>
                        <a:srgbClr val="000000"/>
                      </a:solidFill>
                      <a:miter lim="400000"/>
                    </a:lnR>
                    <a:lnB w="3175">
                      <a:solidFill>
                        <a:srgbClr val="000000"/>
                      </a:solidFill>
                      <a:miter lim="400000"/>
                    </a:lnB>
                    <a:solidFill>
                      <a:srgbClr val="EFEFEF"/>
                    </a:solidFill>
                  </a:tcPr>
                </a:tc>
              </a:tr>
              <a:tr h="1333258">
                <a:tc>
                  <a:txBody>
                    <a:bodyPr/>
                    <a:lstStyle/>
                    <a:p>
                      <a:pPr lvl="0" defTabSz="457200">
                        <a:defRPr b="0">
                          <a:solidFill>
                            <a:srgbClr val="000000"/>
                          </a:solidFill>
                        </a:defRPr>
                      </a:pPr>
                      <a:r>
                        <a:rPr sz="2200">
                          <a:sym typeface="Helvetica"/>
                        </a:rPr>
                        <a:t>7</a:t>
                      </a:r>
                    </a:p>
                  </a:txBody>
                  <a:tcPr marL="50800" marR="50800" marT="50800" marB="50800" anchor="ctr" anchorCtr="0" horzOverflow="overflow">
                    <a:lnL w="3175">
                      <a:solidFill>
                        <a:srgbClr val="000000"/>
                      </a:solidFill>
                      <a:miter lim="400000"/>
                    </a:lnL>
                    <a:lnR w="6350">
                      <a:solidFill>
                        <a:srgbClr val="000000"/>
                      </a:solidFill>
                      <a:miter lim="400000"/>
                    </a:lnR>
                    <a:lnT w="3175">
                      <a:solidFill>
                        <a:srgbClr val="000000"/>
                      </a:solidFill>
                      <a:miter lim="400000"/>
                    </a:lnT>
                    <a:lnB w="3175">
                      <a:solidFill>
                        <a:srgbClr val="000000"/>
                      </a:solidFill>
                      <a:miter lim="400000"/>
                    </a:lnB>
                    <a:solidFill>
                      <a:srgbClr val="E3E4E4"/>
                    </a:solidFill>
                  </a:tcPr>
                </a:tc>
                <a:tc>
                  <a:txBody>
                    <a:bodyPr/>
                    <a:lstStyle/>
                    <a:p>
                      <a:pPr lvl="0" defTabSz="457200"/>
                      <a:r>
                        <a:rPr b="1" sz="1700">
                          <a:latin typeface="Times New Roman"/>
                          <a:ea typeface="Times New Roman"/>
                          <a:cs typeface="Times New Roman"/>
                          <a:sym typeface="Times New Roman"/>
                        </a:rPr>
                        <a:t>Rev 8:1</a:t>
                      </a:r>
                    </a:p>
                  </a:txBody>
                  <a:tcPr marL="50800" marR="50800" marT="50800" marB="50800" anchor="ctr" anchorCtr="0" horzOverflow="overflow">
                    <a:lnL w="6350">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noFill/>
                  </a:tcPr>
                </a:tc>
                <a:tc>
                  <a:txBody>
                    <a:bodyPr/>
                    <a:lstStyle/>
                    <a:p>
                      <a:pPr lvl="0" algn="l" defTabSz="457200"/>
                      <a:r>
                        <a:rPr>
                          <a:latin typeface="Times New Roman"/>
                          <a:ea typeface="Times New Roman"/>
                          <a:cs typeface="Times New Roman"/>
                          <a:sym typeface="Times New Roman"/>
                        </a:rPr>
                        <a:t>Silence; heard nothing</a:t>
                      </a:r>
                    </a:p>
                  </a:txBody>
                  <a:tcPr marL="50800" marR="50800" marT="50800" marB="50800" anchor="ctr"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noFill/>
                  </a:tcPr>
                </a:tc>
                <a:tc>
                  <a:txBody>
                    <a:bodyPr/>
                    <a:lstStyle/>
                    <a:p>
                      <a:pPr lvl="0" algn="l" defTabSz="457200"/>
                      <a:r>
                        <a:rPr>
                          <a:latin typeface="Times New Roman"/>
                          <a:ea typeface="Times New Roman"/>
                          <a:cs typeface="Times New Roman"/>
                          <a:sym typeface="Times New Roman"/>
                        </a:rPr>
                        <a:t>Only one verse. The scroll opens as last seal broken and introduces the 7 trumpet warnings and bowls.</a:t>
                      </a:r>
                    </a:p>
                  </a:txBody>
                  <a:tcPr marL="50800" marR="50800" marT="50800" marB="50800" anchor="ctr"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noFill/>
                  </a:tcPr>
                </a:tc>
                <a:tc>
                  <a:txBody>
                    <a:bodyPr/>
                    <a:lstStyle/>
                    <a:p>
                      <a:pPr lvl="0" algn="l" defTabSz="457200"/>
                      <a:r>
                        <a:rPr>
                          <a:latin typeface="Times New Roman"/>
                          <a:ea typeface="Times New Roman"/>
                          <a:cs typeface="Times New Roman"/>
                          <a:sym typeface="Times New Roman"/>
                        </a:rPr>
                        <a:t>Silence for ½ hour</a:t>
                      </a:r>
                    </a:p>
                  </a:txBody>
                  <a:tcPr marL="50800" marR="50800" marT="50800" marB="50800" anchor="ctr"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noFill/>
                  </a:tcPr>
                </a:tc>
              </a:tr>
            </a:tbl>
          </a:graphicData>
        </a:graphic>
      </p:graphicFrame>
    </p:spTree>
  </p:cSld>
  <p:clrMapOvr>
    <a:masterClrMapping/>
  </p:clrMapOvr>
  <p:transition spd="slow" advClick="1">
    <p:fade thruBlk="1"/>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1" presetID="22" grpId="1" fill="hold">
                                  <p:stCondLst>
                                    <p:cond delay="0"/>
                                  </p:stCondLst>
                                  <p:iterate type="el" backwards="0">
                                    <p:tmAbs val="0"/>
                                  </p:iterate>
                                  <p:childTnLst>
                                    <p:set>
                                      <p:cBhvr>
                                        <p:cTn id="6" fill="hold"/>
                                        <p:tgtEl>
                                          <p:spTgt spid="166"/>
                                        </p:tgtEl>
                                        <p:attrNameLst>
                                          <p:attrName>style.visibility</p:attrName>
                                        </p:attrNameLst>
                                      </p:cBhvr>
                                      <p:to>
                                        <p:strVal val="visible"/>
                                      </p:to>
                                    </p:set>
                                    <p:animEffect filter="wipe(up)" transition="in">
                                      <p:cBhvr>
                                        <p:cTn id="7" dur="2750"/>
                                        <p:tgtEl>
                                          <p:spTgt spid="1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6" grpId="1"/>
    </p:bldLst>
  </p:timing>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