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266" r:id="rId3"/>
    <p:sldId id="282" r:id="rId4"/>
    <p:sldId id="292" r:id="rId5"/>
    <p:sldId id="300" r:id="rId6"/>
    <p:sldId id="293" r:id="rId7"/>
    <p:sldId id="294" r:id="rId8"/>
    <p:sldId id="284" r:id="rId9"/>
    <p:sldId id="285" r:id="rId10"/>
    <p:sldId id="295" r:id="rId11"/>
    <p:sldId id="296" r:id="rId12"/>
    <p:sldId id="298" r:id="rId13"/>
    <p:sldId id="299" r:id="rId14"/>
    <p:sldId id="287" r:id="rId15"/>
    <p:sldId id="297" r:id="rId16"/>
    <p:sldId id="290" r:id="rId17"/>
    <p:sldId id="264" r:id="rId1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Arial"/>
        <a:ea typeface="Arial"/>
        <a:cs typeface="Arial"/>
        <a:sym typeface="Arial"/>
      </a:defRPr>
    </a:lvl5pPr>
    <a:lvl6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Arial"/>
        <a:ea typeface="Arial"/>
        <a:cs typeface="Arial"/>
        <a:sym typeface="Arial"/>
      </a:defRPr>
    </a:lvl6pPr>
    <a:lvl7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Arial"/>
        <a:ea typeface="Arial"/>
        <a:cs typeface="Arial"/>
        <a:sym typeface="Arial"/>
      </a:defRPr>
    </a:lvl7pPr>
    <a:lvl8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Arial"/>
        <a:ea typeface="Arial"/>
        <a:cs typeface="Arial"/>
        <a:sym typeface="Arial"/>
      </a:defRPr>
    </a:lvl8pPr>
    <a:lvl9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D6E5F9"/>
          </a:solidFill>
        </a:fill>
      </a:tcStyle>
    </a:wholeTbl>
    <a:band2H>
      <a:tcTxStyle/>
      <a:tcStyle>
        <a:tcBdr/>
        <a:fill>
          <a:solidFill>
            <a:srgbClr val="ECF2FC"/>
          </a:solidFill>
        </a:fill>
      </a:tcStyle>
    </a:band2H>
    <a:firstCol>
      <a:tcTxStyle b="on" i="off">
        <a:font>
          <a:latin typeface="Arial"/>
          <a:ea typeface="Arial"/>
          <a:cs typeface="Arial"/>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
          <a:latin typeface="Arial"/>
          <a:ea typeface="Arial"/>
          <a:cs typeface="Arial"/>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
          <a:latin typeface="Arial"/>
          <a:ea typeface="Arial"/>
          <a:cs typeface="Arial"/>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3175" cap="flat">
              <a:noFill/>
              <a:miter lim="400000"/>
            </a:ln>
          </a:left>
          <a:right>
            <a:ln w="3175" cap="flat">
              <a:noFill/>
              <a:miter lim="400000"/>
            </a:ln>
          </a:right>
          <a:top>
            <a:ln w="3175" cap="flat">
              <a:noFill/>
              <a:miter lim="400000"/>
            </a:ln>
          </a:top>
          <a:bottom>
            <a:ln w="3175" cap="flat">
              <a:noFill/>
              <a:miter lim="400000"/>
            </a:ln>
          </a:bottom>
          <a:insideH>
            <a:ln w="3175" cap="flat">
              <a:noFill/>
              <a:miter lim="400000"/>
            </a:ln>
          </a:insideH>
          <a:insideV>
            <a:ln w="3175"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3175" cap="flat">
              <a:noFill/>
              <a:miter lim="400000"/>
            </a:ln>
          </a:left>
          <a:right>
            <a:ln w="3175" cap="flat">
              <a:noFill/>
              <a:miter lim="400000"/>
            </a:ln>
          </a:right>
          <a:top>
            <a:ln w="3175" cap="flat">
              <a:noFill/>
              <a:miter lim="400000"/>
            </a:ln>
          </a:top>
          <a:bottom>
            <a:ln w="3175" cap="flat">
              <a:noFill/>
              <a:miter lim="400000"/>
            </a:ln>
          </a:bottom>
          <a:insideH>
            <a:ln w="3175" cap="flat">
              <a:noFill/>
              <a:miter lim="400000"/>
            </a:ln>
          </a:insideH>
          <a:insideV>
            <a:ln w="3175"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3175" cap="flat">
              <a:noFill/>
              <a:miter lim="400000"/>
            </a:ln>
          </a:left>
          <a:right>
            <a:ln w="3175" cap="flat">
              <a:noFill/>
              <a:miter lim="400000"/>
            </a:ln>
          </a:right>
          <a:top>
            <a:ln w="38100" cap="flat">
              <a:solidFill>
                <a:srgbClr val="000000"/>
              </a:solidFill>
              <a:prstDash val="solid"/>
              <a:round/>
            </a:ln>
          </a:top>
          <a:bottom>
            <a:ln w="12700" cap="flat">
              <a:solidFill>
                <a:srgbClr val="000000"/>
              </a:solidFill>
              <a:prstDash val="solid"/>
              <a:round/>
            </a:ln>
          </a:bottom>
          <a:insideH>
            <a:ln w="3175" cap="flat">
              <a:noFill/>
              <a:miter lim="400000"/>
            </a:ln>
          </a:insideH>
          <a:insideV>
            <a:ln w="3175"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3175" cap="flat">
              <a:noFill/>
              <a:miter lim="400000"/>
            </a:ln>
          </a:left>
          <a:right>
            <a:ln w="3175" cap="flat">
              <a:noFill/>
              <a:miter lim="400000"/>
            </a:ln>
          </a:right>
          <a:top>
            <a:ln w="12700" cap="flat">
              <a:solidFill>
                <a:srgbClr val="000000"/>
              </a:solidFill>
              <a:prstDash val="solid"/>
              <a:round/>
            </a:ln>
          </a:top>
          <a:bottom>
            <a:ln w="12700" cap="flat">
              <a:solidFill>
                <a:srgbClr val="000000"/>
              </a:solidFill>
              <a:prstDash val="solid"/>
              <a:round/>
            </a:ln>
          </a:bottom>
          <a:insideH>
            <a:ln w="3175" cap="flat">
              <a:noFill/>
              <a:miter lim="400000"/>
            </a:ln>
          </a:insideH>
          <a:insideV>
            <a:ln w="3175"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3175" cap="flat">
              <a:solidFill>
                <a:srgbClr val="FFFFFF"/>
              </a:solidFill>
              <a:prstDash val="solid"/>
              <a:round/>
            </a:ln>
          </a:left>
          <a:right>
            <a:ln w="3175" cap="flat">
              <a:solidFill>
                <a:srgbClr val="FFFFFF"/>
              </a:solidFill>
              <a:prstDash val="solid"/>
              <a:round/>
            </a:ln>
          </a:right>
          <a:top>
            <a:ln w="25400" cap="flat">
              <a:solidFill>
                <a:srgbClr val="FFFFFF"/>
              </a:solidFill>
              <a:prstDash val="solid"/>
              <a:round/>
            </a:ln>
          </a:top>
          <a:bottom>
            <a:ln w="3175"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3175" cap="flat">
              <a:solidFill>
                <a:srgbClr val="FFFFFF"/>
              </a:solidFill>
              <a:prstDash val="solid"/>
              <a:round/>
            </a:ln>
          </a:left>
          <a:right>
            <a:ln w="3175" cap="flat">
              <a:solidFill>
                <a:srgbClr val="FFFFFF"/>
              </a:solidFill>
              <a:prstDash val="solid"/>
              <a:round/>
            </a:ln>
          </a:right>
          <a:top>
            <a:ln w="3175" cap="flat">
              <a:solidFill>
                <a:srgbClr val="FFFFFF"/>
              </a:solidFill>
              <a:prstDash val="solid"/>
              <a:round/>
            </a:ln>
          </a:top>
          <a:bottom>
            <a:ln w="25400" cap="flat">
              <a:solidFill>
                <a:srgbClr val="FFFFFF"/>
              </a:solidFill>
              <a:prstDash val="solid"/>
              <a:round/>
            </a:ln>
          </a:bottom>
          <a:insideH>
            <a:ln w="3175" cap="flat">
              <a:solidFill>
                <a:srgbClr val="FFFFFF"/>
              </a:solidFill>
              <a:prstDash val="solid"/>
              <a:round/>
            </a:ln>
          </a:insideH>
          <a:insideV>
            <a:ln w="3175"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3175" cap="flat">
              <a:solidFill>
                <a:srgbClr val="000000"/>
              </a:solidFill>
              <a:prstDash val="solid"/>
              <a:round/>
            </a:ln>
          </a:left>
          <a:right>
            <a:ln w="3175" cap="flat">
              <a:solidFill>
                <a:srgbClr val="000000"/>
              </a:solidFill>
              <a:prstDash val="solid"/>
              <a:round/>
            </a:ln>
          </a:right>
          <a:top>
            <a:ln w="3175" cap="flat">
              <a:solidFill>
                <a:srgbClr val="000000"/>
              </a:solidFill>
              <a:prstDash val="solid"/>
              <a:round/>
            </a:ln>
          </a:top>
          <a:bottom>
            <a:ln w="3175"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3175" cap="flat">
              <a:solidFill>
                <a:srgbClr val="000000"/>
              </a:solidFill>
              <a:prstDash val="solid"/>
              <a:round/>
            </a:ln>
          </a:left>
          <a:right>
            <a:ln w="3175" cap="flat">
              <a:solidFill>
                <a:srgbClr val="000000"/>
              </a:solidFill>
              <a:prstDash val="solid"/>
              <a:round/>
            </a:ln>
          </a:right>
          <a:top>
            <a:ln w="3175" cap="flat">
              <a:solidFill>
                <a:srgbClr val="000000"/>
              </a:solidFill>
              <a:prstDash val="solid"/>
              <a:round/>
            </a:ln>
          </a:top>
          <a:bottom>
            <a:ln w="3175"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3175" cap="flat">
              <a:solidFill>
                <a:srgbClr val="000000"/>
              </a:solidFill>
              <a:prstDash val="solid"/>
              <a:round/>
            </a:ln>
          </a:left>
          <a:right>
            <a:ln w="3175" cap="flat">
              <a:solidFill>
                <a:srgbClr val="000000"/>
              </a:solidFill>
              <a:prstDash val="solid"/>
              <a:round/>
            </a:ln>
          </a:right>
          <a:top>
            <a:ln w="38100" cap="flat">
              <a:solidFill>
                <a:srgbClr val="000000"/>
              </a:solidFill>
              <a:prstDash val="solid"/>
              <a:round/>
            </a:ln>
          </a:top>
          <a:bottom>
            <a:ln w="3175"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3175" cap="flat">
              <a:solidFill>
                <a:srgbClr val="000000"/>
              </a:solidFill>
              <a:prstDash val="solid"/>
              <a:round/>
            </a:ln>
          </a:left>
          <a:right>
            <a:ln w="3175" cap="flat">
              <a:solidFill>
                <a:srgbClr val="000000"/>
              </a:solidFill>
              <a:prstDash val="solid"/>
              <a:round/>
            </a:ln>
          </a:right>
          <a:top>
            <a:ln w="3175" cap="flat">
              <a:solidFill>
                <a:srgbClr val="000000"/>
              </a:solidFill>
              <a:prstDash val="solid"/>
              <a:round/>
            </a:ln>
          </a:top>
          <a:bottom>
            <a:ln w="12700" cap="flat">
              <a:solidFill>
                <a:srgbClr val="000000"/>
              </a:solidFill>
              <a:prstDash val="solid"/>
              <a:round/>
            </a:ln>
          </a:bottom>
          <a:insideH>
            <a:ln w="3175" cap="flat">
              <a:solidFill>
                <a:srgbClr val="000000"/>
              </a:solidFill>
              <a:prstDash val="solid"/>
              <a:round/>
            </a:ln>
          </a:insideH>
          <a:insideV>
            <a:ln w="3175"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047" autoAdjust="0"/>
  </p:normalViewPr>
  <p:slideViewPr>
    <p:cSldViewPr snapToGrid="0" snapToObjects="1">
      <p:cViewPr>
        <p:scale>
          <a:sx n="100" d="100"/>
          <a:sy n="100" d="100"/>
        </p:scale>
        <p:origin x="-992" y="-528"/>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 name="Shape 41"/>
          <p:cNvSpPr>
            <a:spLocks noGrp="1" noRot="1" noChangeAspect="1"/>
          </p:cNvSpPr>
          <p:nvPr>
            <p:ph type="sldImg"/>
          </p:nvPr>
        </p:nvSpPr>
        <p:spPr>
          <a:xfrm>
            <a:off x="1143000" y="685800"/>
            <a:ext cx="4572000" cy="3429000"/>
          </a:xfrm>
          <a:prstGeom prst="rect">
            <a:avLst/>
          </a:prstGeom>
        </p:spPr>
        <p:txBody>
          <a:bodyPr/>
          <a:lstStyle/>
          <a:p>
            <a:endParaRPr/>
          </a:p>
        </p:txBody>
      </p:sp>
      <p:sp>
        <p:nvSpPr>
          <p:cNvPr id="42" name="Shape 4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116577356"/>
      </p:ext>
    </p:extLst>
  </p:cSld>
  <p:clrMap bg1="lt1" tx1="dk1" bg2="lt2" tx2="dk2" accent1="accent1" accent2="accent2" accent3="accent3" accent4="accent4" accent5="accent5" accent6="accent6" hlink="hlink" folHlink="folHlink"/>
  <p:notesStyle>
    <a:lvl1pPr defTabSz="1300480" latinLnBrk="0">
      <a:defRPr sz="2200">
        <a:latin typeface="+mn-lt"/>
        <a:ea typeface="+mn-ea"/>
        <a:cs typeface="+mn-cs"/>
        <a:sym typeface="Helvetica Neue"/>
      </a:defRPr>
    </a:lvl1pPr>
    <a:lvl2pPr indent="228600" defTabSz="1300480" latinLnBrk="0">
      <a:defRPr sz="2200">
        <a:latin typeface="+mn-lt"/>
        <a:ea typeface="+mn-ea"/>
        <a:cs typeface="+mn-cs"/>
        <a:sym typeface="Helvetica Neue"/>
      </a:defRPr>
    </a:lvl2pPr>
    <a:lvl3pPr indent="457200" defTabSz="1300480" latinLnBrk="0">
      <a:defRPr sz="2200">
        <a:latin typeface="+mn-lt"/>
        <a:ea typeface="+mn-ea"/>
        <a:cs typeface="+mn-cs"/>
        <a:sym typeface="Helvetica Neue"/>
      </a:defRPr>
    </a:lvl3pPr>
    <a:lvl4pPr indent="685800" defTabSz="1300480" latinLnBrk="0">
      <a:defRPr sz="2200">
        <a:latin typeface="+mn-lt"/>
        <a:ea typeface="+mn-ea"/>
        <a:cs typeface="+mn-cs"/>
        <a:sym typeface="Helvetica Neue"/>
      </a:defRPr>
    </a:lvl4pPr>
    <a:lvl5pPr indent="914400" defTabSz="1300480" latinLnBrk="0">
      <a:defRPr sz="2200">
        <a:latin typeface="+mn-lt"/>
        <a:ea typeface="+mn-ea"/>
        <a:cs typeface="+mn-cs"/>
        <a:sym typeface="Helvetica Neue"/>
      </a:defRPr>
    </a:lvl5pPr>
    <a:lvl6pPr indent="1143000" defTabSz="1300480" latinLnBrk="0">
      <a:defRPr sz="2200">
        <a:latin typeface="+mn-lt"/>
        <a:ea typeface="+mn-ea"/>
        <a:cs typeface="+mn-cs"/>
        <a:sym typeface="Helvetica Neue"/>
      </a:defRPr>
    </a:lvl6pPr>
    <a:lvl7pPr indent="1371600" defTabSz="1300480" latinLnBrk="0">
      <a:defRPr sz="2200">
        <a:latin typeface="+mn-lt"/>
        <a:ea typeface="+mn-ea"/>
        <a:cs typeface="+mn-cs"/>
        <a:sym typeface="Helvetica Neue"/>
      </a:defRPr>
    </a:lvl7pPr>
    <a:lvl8pPr indent="1600200" defTabSz="1300480" latinLnBrk="0">
      <a:defRPr sz="2200">
        <a:latin typeface="+mn-lt"/>
        <a:ea typeface="+mn-ea"/>
        <a:cs typeface="+mn-cs"/>
        <a:sym typeface="Helvetica Neue"/>
      </a:defRPr>
    </a:lvl8pPr>
    <a:lvl9pPr indent="1828800" defTabSz="1300480" latinLnBrk="0">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*Much like the question that we asked in an earlier lesson:  The trilemma question:  Jesus is either a liar, lunatic, or Lord?  </a:t>
            </a:r>
          </a:p>
          <a:p>
            <a:endParaRPr lang="en-US" baseline="0" dirty="0" smtClean="0"/>
          </a:p>
          <a:p>
            <a:r>
              <a:rPr lang="en-US" baseline="0" dirty="0" smtClean="0"/>
              <a:t>*Without the resurrection, Christianity falls apart and no longer valid.  </a:t>
            </a:r>
          </a:p>
          <a:p>
            <a:endParaRPr lang="en-US" baseline="0" dirty="0" smtClean="0"/>
          </a:p>
          <a:p>
            <a:r>
              <a:rPr lang="en-US" baseline="0" dirty="0" smtClean="0"/>
              <a:t>16 Roman guards tasked with the responsibility of guarding the tomb with their life.  </a:t>
            </a:r>
          </a:p>
          <a:p>
            <a:endParaRPr lang="en-US" baseline="0" dirty="0" smtClean="0"/>
          </a:p>
          <a:p>
            <a:endParaRPr lang="en-US" baseline="0" dirty="0" smtClean="0"/>
          </a:p>
        </p:txBody>
      </p:sp>
    </p:spTree>
    <p:extLst>
      <p:ext uri="{BB962C8B-B14F-4D97-AF65-F5344CB8AC3E}">
        <p14:creationId xmlns:p14="http://schemas.microsoft.com/office/powerpoint/2010/main" val="649187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649187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649187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649187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7067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Tree>
    <p:extLst>
      <p:ext uri="{BB962C8B-B14F-4D97-AF65-F5344CB8AC3E}">
        <p14:creationId xmlns:p14="http://schemas.microsoft.com/office/powerpoint/2010/main" val="3168805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500 copies of the NT is just in Greek, over 25,000 total</a:t>
            </a:r>
            <a:r>
              <a:rPr lang="en-US" baseline="0" dirty="0" smtClean="0"/>
              <a:t> in different translations</a:t>
            </a:r>
          </a:p>
          <a:p>
            <a:endParaRPr lang="en-US" baseline="0" dirty="0" smtClean="0"/>
          </a:p>
          <a:p>
            <a:endParaRPr lang="en-US" dirty="0"/>
          </a:p>
        </p:txBody>
      </p:sp>
    </p:spTree>
    <p:extLst>
      <p:ext uri="{BB962C8B-B14F-4D97-AF65-F5344CB8AC3E}">
        <p14:creationId xmlns:p14="http://schemas.microsoft.com/office/powerpoint/2010/main" val="2719066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328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examples of STM in</a:t>
            </a:r>
            <a:r>
              <a:rPr lang="en-US" baseline="0" dirty="0" smtClean="0"/>
              <a:t> China with the noodle bowls.  </a:t>
            </a:r>
          </a:p>
          <a:p>
            <a:endParaRPr lang="en-US" baseline="0" dirty="0" smtClean="0"/>
          </a:p>
          <a:p>
            <a:r>
              <a:rPr lang="en-US" baseline="0" dirty="0" smtClean="0"/>
              <a:t>Special protection from the authorities when we were at the retreat site in China.  When they came into our room to search for Bibles.  </a:t>
            </a:r>
          </a:p>
        </p:txBody>
      </p:sp>
    </p:spTree>
    <p:extLst>
      <p:ext uri="{BB962C8B-B14F-4D97-AF65-F5344CB8AC3E}">
        <p14:creationId xmlns:p14="http://schemas.microsoft.com/office/powerpoint/2010/main" val="128328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
        <p:nvSpPr>
          <p:cNvPr id="12" name="Shape 1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copy">
    <p:spTree>
      <p:nvGrpSpPr>
        <p:cNvPr id="1" name=""/>
        <p:cNvGrpSpPr/>
        <p:nvPr/>
      </p:nvGrpSpPr>
      <p:grpSpPr>
        <a:xfrm>
          <a:off x="0" y="0"/>
          <a:ext cx="0" cy="0"/>
          <a:chOff x="0" y="0"/>
          <a:chExt cx="0" cy="0"/>
        </a:xfrm>
      </p:grpSpPr>
      <p:pic>
        <p:nvPicPr>
          <p:cNvPr id="19" name="Mark00_Handout Banner-no Border.pdf"/>
          <p:cNvPicPr>
            <a:picLocks noChangeAspect="1"/>
          </p:cNvPicPr>
          <p:nvPr/>
        </p:nvPicPr>
        <p:blipFill>
          <a:blip r:embed="rId2">
            <a:extLst/>
          </a:blip>
          <a:srcRect t="6712"/>
          <a:stretch>
            <a:fillRect/>
          </a:stretch>
        </p:blipFill>
        <p:spPr>
          <a:xfrm>
            <a:off x="0" y="0"/>
            <a:ext cx="13004801" cy="1498017"/>
          </a:xfrm>
          <a:prstGeom prst="rect">
            <a:avLst/>
          </a:prstGeom>
          <a:ln w="12700">
            <a:miter lim="400000"/>
          </a:ln>
          <a:effectLst>
            <a:outerShdw blurRad="355600" rotWithShape="0">
              <a:srgbClr val="000000">
                <a:alpha val="75000"/>
              </a:srgbClr>
            </a:outerShdw>
          </a:effectLst>
        </p:spPr>
      </p:pic>
      <p:sp>
        <p:nvSpPr>
          <p:cNvPr id="20" name="Shape 2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efault copy 2">
    <p:spTree>
      <p:nvGrpSpPr>
        <p:cNvPr id="1" name=""/>
        <p:cNvGrpSpPr/>
        <p:nvPr/>
      </p:nvGrpSpPr>
      <p:grpSpPr>
        <a:xfrm>
          <a:off x="0" y="0"/>
          <a:ext cx="0" cy="0"/>
          <a:chOff x="0" y="0"/>
          <a:chExt cx="0" cy="0"/>
        </a:xfrm>
      </p:grpSpPr>
      <p:pic>
        <p:nvPicPr>
          <p:cNvPr id="34" name="image.tif"/>
          <p:cNvPicPr>
            <a:picLocks noChangeAspect="1"/>
          </p:cNvPicPr>
          <p:nvPr/>
        </p:nvPicPr>
        <p:blipFill>
          <a:blip r:embed="rId2">
            <a:extLst/>
          </a:blip>
          <a:srcRect t="49606"/>
          <a:stretch>
            <a:fillRect/>
          </a:stretch>
        </p:blipFill>
        <p:spPr>
          <a:xfrm>
            <a:off x="0" y="0"/>
            <a:ext cx="13114657" cy="4954221"/>
          </a:xfrm>
          <a:prstGeom prst="rect">
            <a:avLst/>
          </a:prstGeom>
          <a:ln w="12700">
            <a:miter lim="400000"/>
          </a:ln>
        </p:spPr>
      </p:pic>
      <p:sp>
        <p:nvSpPr>
          <p:cNvPr id="35" name="Shape 3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png"/>
          <p:cNvPicPr>
            <a:picLocks noChangeAspect="1"/>
          </p:cNvPicPr>
          <p:nvPr/>
        </p:nvPicPr>
        <p:blipFill>
          <a:blip r:embed="rId5">
            <a:extLst/>
          </a:blip>
          <a:stretch>
            <a:fillRect/>
          </a:stretch>
        </p:blipFill>
        <p:spPr>
          <a:xfrm>
            <a:off x="-54929" y="0"/>
            <a:ext cx="13114658" cy="9831021"/>
          </a:xfrm>
          <a:prstGeom prst="rect">
            <a:avLst/>
          </a:prstGeom>
          <a:ln w="12700">
            <a:miter lim="400000"/>
          </a:ln>
        </p:spPr>
      </p:pic>
      <p:sp>
        <p:nvSpPr>
          <p:cNvPr id="3" name="Shape 3"/>
          <p:cNvSpPr>
            <a:spLocks noGrp="1"/>
          </p:cNvSpPr>
          <p:nvPr>
            <p:ph type="title"/>
          </p:nvPr>
        </p:nvSpPr>
        <p:spPr>
          <a:xfrm>
            <a:off x="2357119" y="3491653"/>
            <a:ext cx="8290562" cy="1568027"/>
          </a:xfrm>
          <a:prstGeom prst="rect">
            <a:avLst/>
          </a:prstGeom>
          <a:ln w="3175">
            <a:miter lim="400000"/>
          </a:ln>
          <a:extLst>
            <a:ext uri="{C572A759-6A51-4108-AA02-DFA0A04FC94B}">
              <ma14:wrappingTextBoxFlag xmlns:ma14="http://schemas.microsoft.com/office/mac/drawingml/2011/main" val="1"/>
            </a:ext>
          </a:extLst>
        </p:spPr>
        <p:txBody>
          <a:bodyPr lIns="48767" tIns="48767" rIns="48767" bIns="48767" anchor="ctr">
            <a:normAutofit/>
          </a:bodyPr>
          <a:lstStyle/>
          <a:p>
            <a:r>
              <a:t>Title Text</a:t>
            </a:r>
          </a:p>
        </p:txBody>
      </p:sp>
      <p:sp>
        <p:nvSpPr>
          <p:cNvPr id="4" name="Shape 4"/>
          <p:cNvSpPr>
            <a:spLocks noGrp="1"/>
          </p:cNvSpPr>
          <p:nvPr>
            <p:ph type="body" idx="1"/>
          </p:nvPr>
        </p:nvSpPr>
        <p:spPr>
          <a:xfrm>
            <a:off x="3088639" y="5364479"/>
            <a:ext cx="6827522" cy="1869442"/>
          </a:xfrm>
          <a:prstGeom prst="rect">
            <a:avLst/>
          </a:prstGeom>
          <a:ln w="3175">
            <a:miter lim="400000"/>
          </a:ln>
          <a:extLst>
            <a:ext uri="{C572A759-6A51-4108-AA02-DFA0A04FC94B}">
              <ma14:wrappingTextBoxFlag xmlns:ma14="http://schemas.microsoft.com/office/mac/drawingml/2011/main" val="1"/>
            </a:ext>
          </a:extLst>
        </p:spPr>
        <p:txBody>
          <a:bodyPr lIns="48767" tIns="48767" rIns="48767" bIns="48767">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10555264" y="7880773"/>
            <a:ext cx="336257" cy="319489"/>
          </a:xfrm>
          <a:prstGeom prst="rect">
            <a:avLst/>
          </a:prstGeom>
          <a:ln w="3175">
            <a:miter lim="400000"/>
          </a:ln>
        </p:spPr>
        <p:txBody>
          <a:bodyPr wrap="none" lIns="48767" tIns="48767" rIns="48767" bIns="48767">
            <a:spAutoFit/>
          </a:bodyPr>
          <a:lstStyle>
            <a:lvl1pPr algn="r">
              <a:defRPr sz="16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transition xmlns:p14="http://schemas.microsoft.com/office/powerpoint/2010/main" spd="med"/>
  <p:txStyles>
    <p:titleStyle>
      <a:lvl1pPr marL="0" marR="0" indent="0" algn="ctr" defTabSz="130048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Arial"/>
          <a:ea typeface="Arial"/>
          <a:cs typeface="Arial"/>
          <a:sym typeface="Arial"/>
        </a:defRPr>
      </a:lvl1pPr>
      <a:lvl2pPr marL="0" marR="0" indent="0" algn="ctr" defTabSz="130048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Arial"/>
          <a:ea typeface="Arial"/>
          <a:cs typeface="Arial"/>
          <a:sym typeface="Arial"/>
        </a:defRPr>
      </a:lvl2pPr>
      <a:lvl3pPr marL="0" marR="0" indent="0" algn="ctr" defTabSz="130048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Arial"/>
          <a:ea typeface="Arial"/>
          <a:cs typeface="Arial"/>
          <a:sym typeface="Arial"/>
        </a:defRPr>
      </a:lvl3pPr>
      <a:lvl4pPr marL="0" marR="0" indent="0" algn="ctr" defTabSz="130048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Arial"/>
          <a:ea typeface="Arial"/>
          <a:cs typeface="Arial"/>
          <a:sym typeface="Arial"/>
        </a:defRPr>
      </a:lvl4pPr>
      <a:lvl5pPr marL="0" marR="0" indent="0" algn="ctr" defTabSz="130048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Arial"/>
          <a:ea typeface="Arial"/>
          <a:cs typeface="Arial"/>
          <a:sym typeface="Arial"/>
        </a:defRPr>
      </a:lvl5pPr>
      <a:lvl6pPr marL="0" marR="0" indent="457200" algn="ctr" defTabSz="130048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Arial"/>
          <a:ea typeface="Arial"/>
          <a:cs typeface="Arial"/>
          <a:sym typeface="Arial"/>
        </a:defRPr>
      </a:lvl6pPr>
      <a:lvl7pPr marL="0" marR="0" indent="914400" algn="ctr" defTabSz="130048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Arial"/>
          <a:ea typeface="Arial"/>
          <a:cs typeface="Arial"/>
          <a:sym typeface="Arial"/>
        </a:defRPr>
      </a:lvl7pPr>
      <a:lvl8pPr marL="0" marR="0" indent="1371600" algn="ctr" defTabSz="130048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Arial"/>
          <a:ea typeface="Arial"/>
          <a:cs typeface="Arial"/>
          <a:sym typeface="Arial"/>
        </a:defRPr>
      </a:lvl8pPr>
      <a:lvl9pPr marL="0" marR="0" indent="1828800" algn="ctr" defTabSz="130048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Arial"/>
          <a:ea typeface="Arial"/>
          <a:cs typeface="Arial"/>
          <a:sym typeface="Arial"/>
        </a:defRPr>
      </a:lvl9pPr>
    </p:titleStyle>
    <p:bodyStyle>
      <a:lvl1pPr marL="0" marR="0" indent="0" algn="ctr" defTabSz="1300480" rtl="0" latinLnBrk="0">
        <a:lnSpc>
          <a:spcPct val="100000"/>
        </a:lnSpc>
        <a:spcBef>
          <a:spcPts val="1000"/>
        </a:spcBef>
        <a:spcAft>
          <a:spcPts val="0"/>
        </a:spcAft>
        <a:buClrTx/>
        <a:buSzTx/>
        <a:buFontTx/>
        <a:buNone/>
        <a:tabLst/>
        <a:defRPr sz="4200" b="0" i="0" u="none" strike="noStrike" cap="none" spc="0" baseline="0">
          <a:ln>
            <a:noFill/>
          </a:ln>
          <a:solidFill>
            <a:srgbClr val="000000"/>
          </a:solidFill>
          <a:uFillTx/>
          <a:latin typeface="Arial"/>
          <a:ea typeface="Arial"/>
          <a:cs typeface="Arial"/>
          <a:sym typeface="Arial"/>
        </a:defRPr>
      </a:lvl1pPr>
      <a:lvl2pPr marL="0" marR="0" indent="457200" algn="ctr" defTabSz="1300480" rtl="0" latinLnBrk="0">
        <a:lnSpc>
          <a:spcPct val="100000"/>
        </a:lnSpc>
        <a:spcBef>
          <a:spcPts val="1000"/>
        </a:spcBef>
        <a:spcAft>
          <a:spcPts val="0"/>
        </a:spcAft>
        <a:buClrTx/>
        <a:buSzTx/>
        <a:buFontTx/>
        <a:buNone/>
        <a:tabLst/>
        <a:defRPr sz="4200" b="0" i="0" u="none" strike="noStrike" cap="none" spc="0" baseline="0">
          <a:ln>
            <a:noFill/>
          </a:ln>
          <a:solidFill>
            <a:srgbClr val="000000"/>
          </a:solidFill>
          <a:uFillTx/>
          <a:latin typeface="Arial"/>
          <a:ea typeface="Arial"/>
          <a:cs typeface="Arial"/>
          <a:sym typeface="Arial"/>
        </a:defRPr>
      </a:lvl2pPr>
      <a:lvl3pPr marL="0" marR="0" indent="914400" algn="ctr" defTabSz="1300480" rtl="0" latinLnBrk="0">
        <a:lnSpc>
          <a:spcPct val="100000"/>
        </a:lnSpc>
        <a:spcBef>
          <a:spcPts val="1000"/>
        </a:spcBef>
        <a:spcAft>
          <a:spcPts val="0"/>
        </a:spcAft>
        <a:buClrTx/>
        <a:buSzTx/>
        <a:buFontTx/>
        <a:buNone/>
        <a:tabLst/>
        <a:defRPr sz="4200" b="0" i="0" u="none" strike="noStrike" cap="none" spc="0" baseline="0">
          <a:ln>
            <a:noFill/>
          </a:ln>
          <a:solidFill>
            <a:srgbClr val="000000"/>
          </a:solidFill>
          <a:uFillTx/>
          <a:latin typeface="Arial"/>
          <a:ea typeface="Arial"/>
          <a:cs typeface="Arial"/>
          <a:sym typeface="Arial"/>
        </a:defRPr>
      </a:lvl3pPr>
      <a:lvl4pPr marL="0" marR="0" indent="1371600" algn="ctr" defTabSz="1300480" rtl="0" latinLnBrk="0">
        <a:lnSpc>
          <a:spcPct val="100000"/>
        </a:lnSpc>
        <a:spcBef>
          <a:spcPts val="1000"/>
        </a:spcBef>
        <a:spcAft>
          <a:spcPts val="0"/>
        </a:spcAft>
        <a:buClrTx/>
        <a:buSzTx/>
        <a:buFontTx/>
        <a:buNone/>
        <a:tabLst/>
        <a:defRPr sz="4200" b="0" i="0" u="none" strike="noStrike" cap="none" spc="0" baseline="0">
          <a:ln>
            <a:noFill/>
          </a:ln>
          <a:solidFill>
            <a:srgbClr val="000000"/>
          </a:solidFill>
          <a:uFillTx/>
          <a:latin typeface="Arial"/>
          <a:ea typeface="Arial"/>
          <a:cs typeface="Arial"/>
          <a:sym typeface="Arial"/>
        </a:defRPr>
      </a:lvl4pPr>
      <a:lvl5pPr marL="0" marR="0" indent="1828800" algn="ctr" defTabSz="1300480" rtl="0" latinLnBrk="0">
        <a:lnSpc>
          <a:spcPct val="100000"/>
        </a:lnSpc>
        <a:spcBef>
          <a:spcPts val="1000"/>
        </a:spcBef>
        <a:spcAft>
          <a:spcPts val="0"/>
        </a:spcAft>
        <a:buClrTx/>
        <a:buSzTx/>
        <a:buFontTx/>
        <a:buNone/>
        <a:tabLst/>
        <a:defRPr sz="4200" b="0" i="0" u="none" strike="noStrike" cap="none" spc="0" baseline="0">
          <a:ln>
            <a:noFill/>
          </a:ln>
          <a:solidFill>
            <a:srgbClr val="000000"/>
          </a:solidFill>
          <a:uFillTx/>
          <a:latin typeface="Arial"/>
          <a:ea typeface="Arial"/>
          <a:cs typeface="Arial"/>
          <a:sym typeface="Arial"/>
        </a:defRPr>
      </a:lvl5pPr>
      <a:lvl6pPr marL="0" marR="0" indent="2286000" algn="ctr" defTabSz="1300480" rtl="0" latinLnBrk="0">
        <a:lnSpc>
          <a:spcPct val="100000"/>
        </a:lnSpc>
        <a:spcBef>
          <a:spcPts val="1000"/>
        </a:spcBef>
        <a:spcAft>
          <a:spcPts val="0"/>
        </a:spcAft>
        <a:buClrTx/>
        <a:buSzTx/>
        <a:buFontTx/>
        <a:buNone/>
        <a:tabLst/>
        <a:defRPr sz="4200" b="0" i="0" u="none" strike="noStrike" cap="none" spc="0" baseline="0">
          <a:ln>
            <a:noFill/>
          </a:ln>
          <a:solidFill>
            <a:srgbClr val="000000"/>
          </a:solidFill>
          <a:uFillTx/>
          <a:latin typeface="Arial"/>
          <a:ea typeface="Arial"/>
          <a:cs typeface="Arial"/>
          <a:sym typeface="Arial"/>
        </a:defRPr>
      </a:lvl6pPr>
      <a:lvl7pPr marL="0" marR="0" indent="2743200" algn="ctr" defTabSz="1300480" rtl="0" latinLnBrk="0">
        <a:lnSpc>
          <a:spcPct val="100000"/>
        </a:lnSpc>
        <a:spcBef>
          <a:spcPts val="1000"/>
        </a:spcBef>
        <a:spcAft>
          <a:spcPts val="0"/>
        </a:spcAft>
        <a:buClrTx/>
        <a:buSzTx/>
        <a:buFontTx/>
        <a:buNone/>
        <a:tabLst/>
        <a:defRPr sz="4200" b="0" i="0" u="none" strike="noStrike" cap="none" spc="0" baseline="0">
          <a:ln>
            <a:noFill/>
          </a:ln>
          <a:solidFill>
            <a:srgbClr val="000000"/>
          </a:solidFill>
          <a:uFillTx/>
          <a:latin typeface="Arial"/>
          <a:ea typeface="Arial"/>
          <a:cs typeface="Arial"/>
          <a:sym typeface="Arial"/>
        </a:defRPr>
      </a:lvl7pPr>
      <a:lvl8pPr marL="0" marR="0" indent="3200400" algn="ctr" defTabSz="1300480" rtl="0" latinLnBrk="0">
        <a:lnSpc>
          <a:spcPct val="100000"/>
        </a:lnSpc>
        <a:spcBef>
          <a:spcPts val="1000"/>
        </a:spcBef>
        <a:spcAft>
          <a:spcPts val="0"/>
        </a:spcAft>
        <a:buClrTx/>
        <a:buSzTx/>
        <a:buFontTx/>
        <a:buNone/>
        <a:tabLst/>
        <a:defRPr sz="4200" b="0" i="0" u="none" strike="noStrike" cap="none" spc="0" baseline="0">
          <a:ln>
            <a:noFill/>
          </a:ln>
          <a:solidFill>
            <a:srgbClr val="000000"/>
          </a:solidFill>
          <a:uFillTx/>
          <a:latin typeface="Arial"/>
          <a:ea typeface="Arial"/>
          <a:cs typeface="Arial"/>
          <a:sym typeface="Arial"/>
        </a:defRPr>
      </a:lvl8pPr>
      <a:lvl9pPr marL="0" marR="0" indent="3657600" algn="ctr" defTabSz="1300480" rtl="0" latinLnBrk="0">
        <a:lnSpc>
          <a:spcPct val="100000"/>
        </a:lnSpc>
        <a:spcBef>
          <a:spcPts val="1000"/>
        </a:spcBef>
        <a:spcAft>
          <a:spcPts val="0"/>
        </a:spcAft>
        <a:buClrTx/>
        <a:buSzTx/>
        <a:buFontTx/>
        <a:buNone/>
        <a:tabLst/>
        <a:defRPr sz="4200" b="0" i="0" u="none" strike="noStrike" cap="none" spc="0" baseline="0">
          <a:ln>
            <a:noFill/>
          </a:ln>
          <a:solidFill>
            <a:srgbClr val="000000"/>
          </a:solidFill>
          <a:uFillTx/>
          <a:latin typeface="Arial"/>
          <a:ea typeface="Arial"/>
          <a:cs typeface="Arial"/>
          <a:sym typeface="Arial"/>
        </a:defRPr>
      </a:lvl9pPr>
    </p:bodyStyle>
    <p:otherStyle>
      <a:lvl1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1pPr>
      <a:lvl2pPr marL="0" marR="0" indent="45720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2pPr>
      <a:lvl3pPr marL="0" marR="0" indent="91440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3pPr>
      <a:lvl4pPr marL="0" marR="0" indent="137160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4pPr>
      <a:lvl5pPr marL="0" marR="0" indent="182880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5pPr>
      <a:lvl6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6pPr>
      <a:lvl7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7pPr>
      <a:lvl8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8pPr>
      <a:lvl9pPr marL="0" marR="0" indent="0" algn="r" defTabSz="130048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44"/>
          <p:cNvSpPr/>
          <p:nvPr/>
        </p:nvSpPr>
        <p:spPr>
          <a:xfrm>
            <a:off x="195802" y="7016550"/>
            <a:ext cx="9664738" cy="2150330"/>
          </a:xfrm>
          <a:prstGeom prst="rect">
            <a:avLst/>
          </a:prstGeom>
          <a:ln w="3175">
            <a:miter lim="400000"/>
          </a:ln>
          <a:extLst>
            <a:ext uri="{C572A759-6A51-4108-AA02-DFA0A04FC94B}">
              <ma14:wrappingTextBoxFlag xmlns:ma14="http://schemas.microsoft.com/office/mac/drawingml/2011/main" val="1"/>
            </a:ext>
          </a:extLst>
        </p:spPr>
        <p:txBody>
          <a:bodyPr wrap="square" lIns="48767" tIns="48767" rIns="48767" bIns="48767">
            <a:spAutoFit/>
          </a:bodyPr>
          <a:lstStyle/>
          <a:p>
            <a:pPr>
              <a:lnSpc>
                <a:spcPct val="120000"/>
              </a:lnSpc>
              <a:defRPr sz="5400">
                <a:solidFill>
                  <a:srgbClr val="FFFFFF"/>
                </a:solidFill>
                <a:latin typeface="Constantia"/>
                <a:ea typeface="Constantia"/>
                <a:cs typeface="Constantia"/>
                <a:sym typeface="Constantia"/>
              </a:defRPr>
            </a:pPr>
            <a:r>
              <a:rPr lang="en-US" sz="4800" dirty="0" smtClean="0"/>
              <a:t>Victory in Defeat </a:t>
            </a:r>
            <a:r>
              <a:rPr sz="4800" dirty="0"/>
              <a:t/>
            </a:r>
            <a:br>
              <a:rPr sz="4800" dirty="0"/>
            </a:br>
            <a:r>
              <a:rPr sz="3200" dirty="0"/>
              <a:t>Mark </a:t>
            </a:r>
            <a:r>
              <a:rPr lang="en-US" sz="3200" dirty="0" smtClean="0"/>
              <a:t>16:1-20</a:t>
            </a:r>
            <a:endParaRPr sz="3200" dirty="0"/>
          </a:p>
          <a:p>
            <a:pPr>
              <a:lnSpc>
                <a:spcPct val="120000"/>
              </a:lnSpc>
              <a:defRPr sz="3600">
                <a:solidFill>
                  <a:srgbClr val="FFFFFF"/>
                </a:solidFill>
                <a:latin typeface="Constantia"/>
                <a:ea typeface="Constantia"/>
                <a:cs typeface="Constantia"/>
                <a:sym typeface="Constantia"/>
              </a:defRPr>
            </a:pPr>
            <a:r>
              <a:rPr lang="en-US" sz="3200" dirty="0" smtClean="0"/>
              <a:t>Calvin Chiang</a:t>
            </a:r>
            <a:endParaRPr sz="3200" dirty="0"/>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1400" y="8757759"/>
            <a:ext cx="8164083" cy="43704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8767" tIns="48767" rIns="48767" bIns="48767"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lang="en-US" dirty="0" smtClean="0"/>
              <a:t>Taken from Josh McDowell’s “Evidence that Demands a Verdict”</a:t>
            </a:r>
            <a:endParaRPr kumimoji="0" lang="en-US" sz="2200" b="0" i="0" u="none" strike="noStrike" cap="none" spc="0" normalizeH="0" baseline="0" dirty="0">
              <a:ln>
                <a:noFill/>
              </a:ln>
              <a:solidFill>
                <a:srgbClr val="000000"/>
              </a:solidFill>
              <a:effectLst/>
              <a:uFillTx/>
              <a:latin typeface="Arial"/>
              <a:ea typeface="Arial"/>
              <a:cs typeface="Arial"/>
              <a:sym typeface="Arial"/>
            </a:endParaRPr>
          </a:p>
        </p:txBody>
      </p:sp>
      <p:pic>
        <p:nvPicPr>
          <p:cNvPr id="6" name="Picture 5"/>
          <p:cNvPicPr>
            <a:picLocks noChangeAspect="1"/>
          </p:cNvPicPr>
          <p:nvPr/>
        </p:nvPicPr>
        <p:blipFill>
          <a:blip r:embed="rId3"/>
          <a:stretch>
            <a:fillRect/>
          </a:stretch>
        </p:blipFill>
        <p:spPr>
          <a:xfrm>
            <a:off x="0" y="2184400"/>
            <a:ext cx="13004800" cy="6079299"/>
          </a:xfrm>
          <a:prstGeom prst="rect">
            <a:avLst/>
          </a:prstGeom>
        </p:spPr>
      </p:pic>
    </p:spTree>
    <p:extLst>
      <p:ext uri="{BB962C8B-B14F-4D97-AF65-F5344CB8AC3E}">
        <p14:creationId xmlns:p14="http://schemas.microsoft.com/office/powerpoint/2010/main" val="74785378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5300" y="1765300"/>
            <a:ext cx="7531100" cy="52937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smtClean="0">
                <a:ln>
                  <a:noFill/>
                </a:ln>
                <a:solidFill>
                  <a:srgbClr val="000000"/>
                </a:solidFill>
                <a:effectLst/>
                <a:uFillTx/>
                <a:latin typeface="Constantia"/>
                <a:ea typeface="Arial"/>
                <a:cs typeface="Constantia"/>
                <a:sym typeface="Arial"/>
              </a:rPr>
              <a:t>Importance of the Dead Sea Scrolls</a:t>
            </a:r>
            <a:endParaRPr kumimoji="0" lang="en-US" sz="2800" b="1" i="0" u="none" strike="noStrike" cap="none" spc="0" normalizeH="0" baseline="0" dirty="0">
              <a:ln>
                <a:noFill/>
              </a:ln>
              <a:solidFill>
                <a:srgbClr val="000000"/>
              </a:solidFill>
              <a:effectLst/>
              <a:uFillTx/>
              <a:latin typeface="Constantia"/>
              <a:ea typeface="Arial"/>
              <a:cs typeface="Constantia"/>
              <a:sym typeface="Arial"/>
            </a:endParaRPr>
          </a:p>
        </p:txBody>
      </p:sp>
      <p:sp>
        <p:nvSpPr>
          <p:cNvPr id="4" name="TextBox 3"/>
          <p:cNvSpPr txBox="1"/>
          <p:nvPr/>
        </p:nvSpPr>
        <p:spPr>
          <a:xfrm>
            <a:off x="495300" y="2476500"/>
            <a:ext cx="12217400" cy="379180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t">
            <a:spAutoFit/>
          </a:bodyPr>
          <a:lstStyle/>
          <a:p>
            <a:pPr marL="342900" marR="0" indent="-342900" algn="l" defTabSz="1300480" rtl="0" fontAlgn="auto" latinLnBrk="0" hangingPunct="0">
              <a:lnSpc>
                <a:spcPct val="100000"/>
              </a:lnSpc>
              <a:spcBef>
                <a:spcPts val="0"/>
              </a:spcBef>
              <a:spcAft>
                <a:spcPts val="0"/>
              </a:spcAft>
              <a:buClrTx/>
              <a:buSzTx/>
              <a:buFont typeface="Arial"/>
              <a:buChar char="•"/>
              <a:tabLst/>
            </a:pPr>
            <a:r>
              <a:rPr kumimoji="0" lang="en-US" sz="2400" i="0" u="none" strike="noStrike" cap="none" spc="0" normalizeH="0" baseline="0" dirty="0" smtClean="0">
                <a:ln>
                  <a:noFill/>
                </a:ln>
                <a:solidFill>
                  <a:srgbClr val="000000"/>
                </a:solidFill>
                <a:effectLst/>
                <a:uFillTx/>
                <a:latin typeface="Constantia"/>
                <a:cs typeface="Constantia"/>
                <a:sym typeface="Arial"/>
              </a:rPr>
              <a:t>Discovery occurred in 1947 in Qumran (a village</a:t>
            </a:r>
            <a:r>
              <a:rPr kumimoji="0" lang="en-US" sz="2400" i="0" u="none" strike="noStrike" cap="none" spc="0" normalizeH="0" dirty="0" smtClean="0">
                <a:ln>
                  <a:noFill/>
                </a:ln>
                <a:solidFill>
                  <a:srgbClr val="000000"/>
                </a:solidFill>
                <a:effectLst/>
                <a:uFillTx/>
                <a:latin typeface="Constantia"/>
                <a:cs typeface="Constantia"/>
                <a:sym typeface="Arial"/>
              </a:rPr>
              <a:t> situated about 20 miles east of Jerusalem)</a:t>
            </a:r>
          </a:p>
          <a:p>
            <a:pPr marL="0" marR="0" indent="0" algn="l" defTabSz="1300480" rtl="0" fontAlgn="auto" latinLnBrk="0" hangingPunct="0">
              <a:lnSpc>
                <a:spcPct val="100000"/>
              </a:lnSpc>
              <a:spcBef>
                <a:spcPts val="0"/>
              </a:spcBef>
              <a:spcAft>
                <a:spcPts val="0"/>
              </a:spcAft>
              <a:buClrTx/>
              <a:buSzTx/>
              <a:buFontTx/>
              <a:buNone/>
              <a:tabLst/>
            </a:pPr>
            <a:endParaRPr lang="en-US" sz="2400" baseline="0" dirty="0">
              <a:latin typeface="Constantia"/>
              <a:cs typeface="Constantia"/>
            </a:endParaRPr>
          </a:p>
          <a:p>
            <a:pPr marL="342900" marR="0" indent="-342900" algn="l" defTabSz="1300480" rtl="0" fontAlgn="auto" latinLnBrk="0" hangingPunct="0">
              <a:lnSpc>
                <a:spcPct val="100000"/>
              </a:lnSpc>
              <a:spcBef>
                <a:spcPts val="0"/>
              </a:spcBef>
              <a:spcAft>
                <a:spcPts val="0"/>
              </a:spcAft>
              <a:buClrTx/>
              <a:buSzTx/>
              <a:buFont typeface="Arial"/>
              <a:buChar char="•"/>
              <a:tabLst/>
            </a:pPr>
            <a:r>
              <a:rPr lang="en-US" sz="2400" dirty="0" smtClean="0">
                <a:latin typeface="Constantia"/>
                <a:cs typeface="Constantia"/>
              </a:rPr>
              <a:t>Scrolls were found in ceramic pots containing leather and papyrus scrolls of the Hebrew Old Testament including Isaiah 53 which foreshadows Jesus, the coming Messiah.  </a:t>
            </a:r>
          </a:p>
          <a:p>
            <a:pPr marL="0" marR="0" indent="0" algn="l" defTabSz="1300480" rtl="0" fontAlgn="auto" latinLnBrk="0" hangingPunct="0">
              <a:lnSpc>
                <a:spcPct val="100000"/>
              </a:lnSpc>
              <a:spcBef>
                <a:spcPts val="0"/>
              </a:spcBef>
              <a:spcAft>
                <a:spcPts val="0"/>
              </a:spcAft>
              <a:buClrTx/>
              <a:buSzTx/>
              <a:buFontTx/>
              <a:buNone/>
              <a:tabLst/>
            </a:pPr>
            <a:endParaRPr kumimoji="0" lang="en-US" sz="2400" i="0" u="none" strike="noStrike" cap="none" spc="0" normalizeH="0" baseline="0" dirty="0">
              <a:ln>
                <a:noFill/>
              </a:ln>
              <a:solidFill>
                <a:srgbClr val="000000"/>
              </a:solidFill>
              <a:effectLst/>
              <a:uFillTx/>
              <a:latin typeface="Constantia"/>
              <a:cs typeface="Constantia"/>
              <a:sym typeface="Arial"/>
            </a:endParaRPr>
          </a:p>
          <a:p>
            <a:pPr marL="342900" marR="0" indent="-342900" algn="l" defTabSz="1300480" rtl="0" fontAlgn="auto" latinLnBrk="0" hangingPunct="0">
              <a:lnSpc>
                <a:spcPct val="100000"/>
              </a:lnSpc>
              <a:spcBef>
                <a:spcPts val="0"/>
              </a:spcBef>
              <a:spcAft>
                <a:spcPts val="0"/>
              </a:spcAft>
              <a:buClrTx/>
              <a:buSzTx/>
              <a:buFont typeface="Arial"/>
              <a:buChar char="•"/>
              <a:tabLst/>
            </a:pPr>
            <a:r>
              <a:rPr lang="en-US" sz="2400" dirty="0" smtClean="0">
                <a:latin typeface="Constantia"/>
                <a:cs typeface="Constantia"/>
              </a:rPr>
              <a:t>The scrolls were in excellent condition after being hidden for so long (2000 years)  </a:t>
            </a:r>
          </a:p>
          <a:p>
            <a:pPr marL="0" marR="0" indent="0" algn="l" defTabSz="1300480" rtl="0" fontAlgn="auto" latinLnBrk="0" hangingPunct="0">
              <a:lnSpc>
                <a:spcPct val="100000"/>
              </a:lnSpc>
              <a:spcBef>
                <a:spcPts val="0"/>
              </a:spcBef>
              <a:spcAft>
                <a:spcPts val="0"/>
              </a:spcAft>
              <a:buClrTx/>
              <a:buSzTx/>
              <a:buFontTx/>
              <a:buNone/>
              <a:tabLst/>
            </a:pPr>
            <a:endParaRPr kumimoji="0" lang="en-US" sz="2400" i="0" u="none" strike="noStrike" cap="none" spc="0" normalizeH="0" baseline="0" dirty="0">
              <a:ln>
                <a:noFill/>
              </a:ln>
              <a:solidFill>
                <a:srgbClr val="000000"/>
              </a:solidFill>
              <a:effectLst/>
              <a:uFillTx/>
              <a:latin typeface="Constantia"/>
              <a:cs typeface="Constantia"/>
              <a:sym typeface="Arial"/>
            </a:endParaRPr>
          </a:p>
          <a:p>
            <a:pPr marL="342900" marR="0" indent="-342900" algn="l" defTabSz="1300480" rtl="0" fontAlgn="auto" latinLnBrk="0" hangingPunct="0">
              <a:lnSpc>
                <a:spcPct val="100000"/>
              </a:lnSpc>
              <a:spcBef>
                <a:spcPts val="0"/>
              </a:spcBef>
              <a:spcAft>
                <a:spcPts val="0"/>
              </a:spcAft>
              <a:buClrTx/>
              <a:buSzTx/>
              <a:buFont typeface="Arial"/>
              <a:buChar char="•"/>
              <a:tabLst/>
            </a:pPr>
            <a:r>
              <a:rPr lang="en-US" sz="2400" dirty="0" smtClean="0">
                <a:latin typeface="Constantia"/>
                <a:cs typeface="Constantia"/>
              </a:rPr>
              <a:t>Shows and proves that God has preserved His Word down through the centuries, protecting it from extinction and guarding it against significant error.  </a:t>
            </a:r>
            <a:endParaRPr kumimoji="0" lang="en-US" sz="2400" i="0" u="none" strike="noStrike" cap="none" spc="0" normalizeH="0" baseline="0" dirty="0">
              <a:ln>
                <a:noFill/>
              </a:ln>
              <a:solidFill>
                <a:srgbClr val="000000"/>
              </a:solidFill>
              <a:effectLst/>
              <a:uFillTx/>
              <a:latin typeface="Constantia"/>
              <a:cs typeface="Constantia"/>
              <a:sym typeface="Arial"/>
            </a:endParaRPr>
          </a:p>
        </p:txBody>
      </p:sp>
      <p:pic>
        <p:nvPicPr>
          <p:cNvPr id="6" name="Picture 5"/>
          <p:cNvPicPr>
            <a:picLocks noChangeAspect="1"/>
          </p:cNvPicPr>
          <p:nvPr/>
        </p:nvPicPr>
        <p:blipFill>
          <a:blip r:embed="rId2"/>
          <a:stretch>
            <a:fillRect/>
          </a:stretch>
        </p:blipFill>
        <p:spPr>
          <a:xfrm>
            <a:off x="10668000" y="5829300"/>
            <a:ext cx="2159000" cy="3771900"/>
          </a:xfrm>
          <a:prstGeom prst="rect">
            <a:avLst/>
          </a:prstGeom>
        </p:spPr>
      </p:pic>
      <p:pic>
        <p:nvPicPr>
          <p:cNvPr id="8" name="Picture 7"/>
          <p:cNvPicPr>
            <a:picLocks noChangeAspect="1"/>
          </p:cNvPicPr>
          <p:nvPr/>
        </p:nvPicPr>
        <p:blipFill>
          <a:blip r:embed="rId3"/>
          <a:stretch>
            <a:fillRect/>
          </a:stretch>
        </p:blipFill>
        <p:spPr>
          <a:xfrm>
            <a:off x="495300" y="6801982"/>
            <a:ext cx="9751111" cy="2265818"/>
          </a:xfrm>
          <a:prstGeom prst="rect">
            <a:avLst/>
          </a:prstGeom>
        </p:spPr>
      </p:pic>
    </p:spTree>
    <p:extLst>
      <p:ext uri="{BB962C8B-B14F-4D97-AF65-F5344CB8AC3E}">
        <p14:creationId xmlns:p14="http://schemas.microsoft.com/office/powerpoint/2010/main" val="3209004322"/>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p:tgtEl>
                                          <p:spTgt spid="4">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p:tgtEl>
                                          <p:spTgt spid="8"/>
                                        </p:tgtEl>
                                        <p:attrNameLst>
                                          <p:attrName>ppt_y</p:attrName>
                                        </p:attrNameLst>
                                      </p:cBhvr>
                                      <p:tavLst>
                                        <p:tav tm="0">
                                          <p:val>
                                            <p:strVal val="#ppt_y+#ppt_h*1.125000"/>
                                          </p:val>
                                        </p:tav>
                                        <p:tav tm="100000">
                                          <p:val>
                                            <p:strVal val="#ppt_y"/>
                                          </p:val>
                                        </p:tav>
                                      </p:tavLst>
                                    </p:anim>
                                    <p:animEffect transition="in" filter="wipe(up)">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p:tgtEl>
                                          <p:spTgt spid="6"/>
                                        </p:tgtEl>
                                        <p:attrNameLst>
                                          <p:attrName>ppt_y</p:attrName>
                                        </p:attrNameLst>
                                      </p:cBhvr>
                                      <p:tavLst>
                                        <p:tav tm="0">
                                          <p:val>
                                            <p:strVal val="#ppt_y+#ppt_h*1.125000"/>
                                          </p:val>
                                        </p:tav>
                                        <p:tav tm="100000">
                                          <p:val>
                                            <p:strVal val="#ppt_y"/>
                                          </p:val>
                                        </p:tav>
                                      </p:tavLst>
                                    </p:anim>
                                    <p:animEffect transition="in" filter="wipe(up)">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52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500" y="1866897"/>
            <a:ext cx="10045700" cy="7534275"/>
          </a:xfrm>
          <a:prstGeom prst="rect">
            <a:avLst/>
          </a:prstGeom>
          <a:ln>
            <a:noFill/>
          </a:ln>
          <a:effectLst>
            <a:softEdge rad="112500"/>
          </a:effectLst>
        </p:spPr>
      </p:pic>
    </p:spTree>
    <p:extLst>
      <p:ext uri="{BB962C8B-B14F-4D97-AF65-F5344CB8AC3E}">
        <p14:creationId xmlns:p14="http://schemas.microsoft.com/office/powerpoint/2010/main" val="3289950333"/>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5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540" y="1719579"/>
            <a:ext cx="10259060" cy="7694295"/>
          </a:xfrm>
          <a:prstGeom prst="rect">
            <a:avLst/>
          </a:prstGeom>
          <a:ln>
            <a:noFill/>
          </a:ln>
          <a:effectLst>
            <a:softEdge rad="112500"/>
          </a:effectLst>
        </p:spPr>
      </p:pic>
    </p:spTree>
    <p:extLst>
      <p:ext uri="{BB962C8B-B14F-4D97-AF65-F5344CB8AC3E}">
        <p14:creationId xmlns:p14="http://schemas.microsoft.com/office/powerpoint/2010/main" val="3844021047"/>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200" y="1790701"/>
            <a:ext cx="12407900" cy="822378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t">
            <a:spAutoFit/>
          </a:bodyPr>
          <a:lstStyle/>
          <a:p>
            <a:r>
              <a:rPr lang="en-US" sz="2000" b="1" i="1" dirty="0">
                <a:latin typeface="Constantia"/>
                <a:cs typeface="Constantia"/>
              </a:rPr>
              <a:t>9Now after He had risen early on the first day of the week, He first appeared to </a:t>
            </a:r>
            <a:r>
              <a:rPr lang="en-US" sz="2000" b="1" i="1" dirty="0">
                <a:solidFill>
                  <a:srgbClr val="800000"/>
                </a:solidFill>
                <a:latin typeface="Constantia"/>
                <a:cs typeface="Constantia"/>
              </a:rPr>
              <a:t>Mary Magdalene</a:t>
            </a:r>
            <a:r>
              <a:rPr lang="en-US" sz="2000" b="1" i="1" dirty="0">
                <a:latin typeface="Constantia"/>
                <a:cs typeface="Constantia"/>
              </a:rPr>
              <a:t>, from whom He had cast out seven demons. 10 She went and reported to those who had been with Him, while they were mourning and weeping. 11 When they heard that He was alive and had been seen by her, they refused to believe it. 12 After that, He appeared in a different form to </a:t>
            </a:r>
            <a:r>
              <a:rPr lang="en-US" sz="2000" b="1" i="1" dirty="0">
                <a:solidFill>
                  <a:srgbClr val="800000"/>
                </a:solidFill>
                <a:latin typeface="Constantia"/>
                <a:cs typeface="Constantia"/>
              </a:rPr>
              <a:t>two of them </a:t>
            </a:r>
            <a:r>
              <a:rPr lang="en-US" sz="2000" b="1" i="1" dirty="0">
                <a:latin typeface="Constantia"/>
                <a:cs typeface="Constantia"/>
              </a:rPr>
              <a:t>while they were walking along on their way to the country. 13 They went away and reported it to the others, but they did not believe them either</a:t>
            </a:r>
            <a:r>
              <a:rPr lang="en-US" sz="2000" b="1" i="1" dirty="0" smtClean="0">
                <a:latin typeface="Constantia"/>
                <a:cs typeface="Constantia"/>
              </a:rPr>
              <a:t>.</a:t>
            </a:r>
            <a:r>
              <a:rPr lang="en-US" sz="2000" b="1" dirty="0">
                <a:latin typeface="Constantia"/>
                <a:cs typeface="Constantia"/>
              </a:rPr>
              <a:t> </a:t>
            </a:r>
            <a:r>
              <a:rPr lang="en-US" sz="2000" b="1" i="1" dirty="0" smtClean="0">
                <a:latin typeface="Constantia"/>
                <a:cs typeface="Constantia"/>
              </a:rPr>
              <a:t>14</a:t>
            </a:r>
            <a:r>
              <a:rPr lang="en-US" sz="2000" b="1" i="1" dirty="0">
                <a:latin typeface="Constantia"/>
                <a:cs typeface="Constantia"/>
              </a:rPr>
              <a:t> Afterward He appeared to the </a:t>
            </a:r>
            <a:r>
              <a:rPr lang="en-US" sz="2000" b="1" i="1" dirty="0">
                <a:solidFill>
                  <a:srgbClr val="800000"/>
                </a:solidFill>
                <a:latin typeface="Constantia"/>
                <a:cs typeface="Constantia"/>
              </a:rPr>
              <a:t>eleven themselves </a:t>
            </a:r>
            <a:r>
              <a:rPr lang="en-US" sz="2000" b="1" i="1" dirty="0">
                <a:latin typeface="Constantia"/>
                <a:cs typeface="Constantia"/>
              </a:rPr>
              <a:t>as they were reclining at the table; and He reproached them for their unbelief and hardness of heart, because they had not believed those who had seen Him after He had risen. 15 And He said to them, “Go into all the world and preach the gospel to all creation. 16 He who has believed and has been baptized shall be saved; but he who has disbelieved shall be condemned.</a:t>
            </a:r>
            <a:r>
              <a:rPr lang="en-US" sz="2000" b="1" dirty="0">
                <a:latin typeface="Constantia"/>
                <a:cs typeface="Constantia"/>
              </a:rPr>
              <a:t> </a:t>
            </a:r>
          </a:p>
          <a:p>
            <a:pPr lvl="0"/>
            <a:endParaRPr lang="en-US" sz="2800" b="1" dirty="0">
              <a:latin typeface="Constantia"/>
              <a:cs typeface="Constantia"/>
            </a:endParaRPr>
          </a:p>
          <a:p>
            <a:pPr lvl="0"/>
            <a:r>
              <a:rPr lang="en-US" sz="2800" dirty="0" smtClean="0">
                <a:latin typeface="Constantia"/>
                <a:cs typeface="Constantia"/>
              </a:rPr>
              <a:t>Appearances </a:t>
            </a:r>
            <a:r>
              <a:rPr lang="en-US" sz="2800" dirty="0">
                <a:latin typeface="Constantia"/>
                <a:cs typeface="Constantia"/>
              </a:rPr>
              <a:t>of a risen Lord (v. 9</a:t>
            </a:r>
            <a:r>
              <a:rPr lang="en-US" sz="2800" dirty="0" smtClean="0">
                <a:latin typeface="Constantia"/>
                <a:cs typeface="Constantia"/>
              </a:rPr>
              <a:t>-16):</a:t>
            </a:r>
          </a:p>
          <a:p>
            <a:pPr lvl="0"/>
            <a:endParaRPr lang="en-US" sz="2800" dirty="0">
              <a:latin typeface="Constantia"/>
              <a:cs typeface="Constantia"/>
            </a:endParaRPr>
          </a:p>
          <a:p>
            <a:pPr marL="514350" lvl="0" indent="-514350">
              <a:buAutoNum type="arabicPeriod"/>
            </a:pPr>
            <a:r>
              <a:rPr lang="en-US" sz="2800" dirty="0" smtClean="0">
                <a:latin typeface="Constantia"/>
                <a:cs typeface="Constantia"/>
              </a:rPr>
              <a:t>Mary </a:t>
            </a:r>
            <a:r>
              <a:rPr lang="en-US" sz="2800" dirty="0">
                <a:latin typeface="Constantia"/>
                <a:cs typeface="Constantia"/>
              </a:rPr>
              <a:t>Magdalene (v. 9-11):  Jesus sent her to tell the other disciples that He had risen from the dead.  </a:t>
            </a:r>
            <a:endParaRPr lang="en-US" sz="2800" dirty="0" smtClean="0">
              <a:latin typeface="Constantia"/>
              <a:cs typeface="Constantia"/>
            </a:endParaRPr>
          </a:p>
          <a:p>
            <a:pPr lvl="0"/>
            <a:endParaRPr lang="en-US" sz="2800" dirty="0">
              <a:latin typeface="Constantia"/>
              <a:cs typeface="Constantia"/>
            </a:endParaRPr>
          </a:p>
          <a:p>
            <a:pPr marL="514350" lvl="1" indent="-514350">
              <a:buAutoNum type="arabicPeriod" startAt="2"/>
            </a:pPr>
            <a:r>
              <a:rPr lang="en-US" sz="2800" dirty="0" smtClean="0">
                <a:latin typeface="Constantia"/>
                <a:cs typeface="Constantia"/>
              </a:rPr>
              <a:t>2 </a:t>
            </a:r>
            <a:r>
              <a:rPr lang="en-US" sz="2800" dirty="0">
                <a:latin typeface="Constantia"/>
                <a:cs typeface="Constantia"/>
              </a:rPr>
              <a:t>disciples on the way to Emmaus (v.12-13):  disciples still unwilling </a:t>
            </a:r>
            <a:r>
              <a:rPr lang="en-US" sz="2800" dirty="0" smtClean="0">
                <a:latin typeface="Constantia"/>
                <a:cs typeface="Constantia"/>
              </a:rPr>
              <a:t>to believe</a:t>
            </a:r>
            <a:r>
              <a:rPr lang="en-US" sz="2800" dirty="0">
                <a:latin typeface="Constantia"/>
                <a:cs typeface="Constantia"/>
              </a:rPr>
              <a:t>. </a:t>
            </a:r>
            <a:endParaRPr lang="en-US" sz="2800" dirty="0" smtClean="0">
              <a:latin typeface="Constantia"/>
              <a:cs typeface="Constantia"/>
            </a:endParaRPr>
          </a:p>
          <a:p>
            <a:pPr lvl="1" indent="0"/>
            <a:endParaRPr lang="en-US" sz="2800" dirty="0">
              <a:latin typeface="Constantia"/>
              <a:cs typeface="Constantia"/>
            </a:endParaRPr>
          </a:p>
          <a:p>
            <a:pPr marL="514350" lvl="1" indent="-514350">
              <a:buAutoNum type="arabicPeriod" startAt="2"/>
            </a:pPr>
            <a:r>
              <a:rPr lang="en-US" sz="2800" dirty="0" smtClean="0">
                <a:latin typeface="Constantia"/>
                <a:cs typeface="Constantia"/>
              </a:rPr>
              <a:t>11 </a:t>
            </a:r>
            <a:r>
              <a:rPr lang="en-US" sz="2800" dirty="0">
                <a:latin typeface="Constantia"/>
                <a:cs typeface="Constantia"/>
              </a:rPr>
              <a:t>disciples (v. 14-18):  encouraged them to go into the world and preach the gospel to every creature. </a:t>
            </a:r>
          </a:p>
        </p:txBody>
      </p:sp>
    </p:spTree>
    <p:extLst>
      <p:ext uri="{BB962C8B-B14F-4D97-AF65-F5344CB8AC3E}">
        <p14:creationId xmlns:p14="http://schemas.microsoft.com/office/powerpoint/2010/main" val="1430182127"/>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p:tgtEl>
                                          <p:spTgt spid="2">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p:tgtEl>
                                          <p:spTgt spid="2">
                                            <p:txEl>
                                              <p:pRg st="8" end="8"/>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200" y="1790701"/>
            <a:ext cx="12407900" cy="286847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t">
            <a:spAutoFit/>
          </a:bodyPr>
          <a:lstStyle/>
          <a:p>
            <a:r>
              <a:rPr lang="en-US" sz="2400" b="1" i="1" dirty="0">
                <a:latin typeface="Constantia"/>
                <a:cs typeface="Constantia"/>
              </a:rPr>
              <a:t>17 These signs will accompany those who have believed: in My name they will cast out demons, they will speak with new tongues; 18 they will pick up serpents, and if they drink any deadly poison, it will not hurt them; they will lay hands on the sick, and they will recover.”</a:t>
            </a:r>
            <a:endParaRPr lang="en-US" sz="2400" b="1" dirty="0">
              <a:latin typeface="Constantia"/>
              <a:cs typeface="Constantia"/>
            </a:endParaRPr>
          </a:p>
          <a:p>
            <a:pPr lvl="0"/>
            <a:endParaRPr lang="en-US" sz="2800" b="1" dirty="0">
              <a:latin typeface="Constantia"/>
              <a:cs typeface="Constantia"/>
            </a:endParaRPr>
          </a:p>
          <a:p>
            <a:pPr lvl="0"/>
            <a:r>
              <a:rPr lang="en-US" sz="2800" dirty="0" smtClean="0">
                <a:latin typeface="Constantia"/>
                <a:cs typeface="Constantia"/>
              </a:rPr>
              <a:t>Special Protection from the Lord (v.17-18) when serving Him.</a:t>
            </a:r>
          </a:p>
          <a:p>
            <a:pPr lvl="0"/>
            <a:endParaRPr lang="en-US" sz="2800" dirty="0">
              <a:latin typeface="Constantia"/>
              <a:cs typeface="Constantia"/>
            </a:endParaRPr>
          </a:p>
        </p:txBody>
      </p:sp>
      <p:pic>
        <p:nvPicPr>
          <p:cNvPr id="3" name="Picture 2"/>
          <p:cNvPicPr>
            <a:picLocks noChangeAspect="1"/>
          </p:cNvPicPr>
          <p:nvPr/>
        </p:nvPicPr>
        <p:blipFill>
          <a:blip r:embed="rId3"/>
          <a:stretch>
            <a:fillRect/>
          </a:stretch>
        </p:blipFill>
        <p:spPr>
          <a:xfrm>
            <a:off x="4902200" y="5156200"/>
            <a:ext cx="2857500" cy="2857500"/>
          </a:xfrm>
          <a:prstGeom prst="rect">
            <a:avLst/>
          </a:prstGeom>
        </p:spPr>
      </p:pic>
    </p:spTree>
    <p:extLst>
      <p:ext uri="{BB962C8B-B14F-4D97-AF65-F5344CB8AC3E}">
        <p14:creationId xmlns:p14="http://schemas.microsoft.com/office/powerpoint/2010/main" val="1214260179"/>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905001"/>
            <a:ext cx="12407900" cy="7115791"/>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t">
            <a:spAutoFit/>
          </a:bodyPr>
          <a:lstStyle/>
          <a:p>
            <a:r>
              <a:rPr lang="en-US" sz="2400" b="1" i="1" dirty="0">
                <a:latin typeface="Constantia"/>
                <a:cs typeface="Constantia"/>
              </a:rPr>
              <a:t>19 So then, when the Lord Jesus had spoken to them, He was received up into heaven and sat down at the right hand of God. 20 And they went out and preached everywhere, while the Lord worked with them, and confirmed the word by the signs that followed.  </a:t>
            </a:r>
            <a:endParaRPr lang="en-US" sz="2400" b="1" dirty="0">
              <a:latin typeface="Constantia"/>
              <a:cs typeface="Constantia"/>
            </a:endParaRPr>
          </a:p>
          <a:p>
            <a:pPr lvl="0"/>
            <a:endParaRPr lang="en-US" sz="2400" dirty="0" smtClean="0">
              <a:latin typeface="Constantia"/>
              <a:cs typeface="Constantia"/>
            </a:endParaRPr>
          </a:p>
          <a:p>
            <a:pPr lvl="0"/>
            <a:r>
              <a:rPr lang="en-US" sz="2400" dirty="0" smtClean="0">
                <a:latin typeface="Constantia"/>
                <a:cs typeface="Constantia"/>
              </a:rPr>
              <a:t>Ascension </a:t>
            </a:r>
            <a:r>
              <a:rPr lang="en-US" sz="2400" dirty="0">
                <a:latin typeface="Constantia"/>
                <a:cs typeface="Constantia"/>
              </a:rPr>
              <a:t>of Jesus (v. 19-20</a:t>
            </a:r>
            <a:r>
              <a:rPr lang="en-US" sz="2400" dirty="0" smtClean="0">
                <a:latin typeface="Constantia"/>
                <a:cs typeface="Constantia"/>
              </a:rPr>
              <a:t>)</a:t>
            </a:r>
          </a:p>
          <a:p>
            <a:pPr lvl="0"/>
            <a:endParaRPr lang="en-US" sz="2400" dirty="0">
              <a:latin typeface="Constantia"/>
              <a:cs typeface="Constantia"/>
            </a:endParaRPr>
          </a:p>
          <a:p>
            <a:pPr marL="457200" lvl="0" indent="-457200">
              <a:buAutoNum type="arabicPeriod"/>
            </a:pPr>
            <a:r>
              <a:rPr lang="en-US" sz="2400" dirty="0" smtClean="0">
                <a:latin typeface="Constantia"/>
                <a:cs typeface="Constantia"/>
              </a:rPr>
              <a:t>Jesus </a:t>
            </a:r>
            <a:r>
              <a:rPr lang="en-US" sz="2400" dirty="0">
                <a:latin typeface="Constantia"/>
                <a:cs typeface="Constantia"/>
              </a:rPr>
              <a:t>had to ascend so that confidence would be put in the power and ministry of the </a:t>
            </a:r>
            <a:r>
              <a:rPr lang="en-US" sz="2400" dirty="0" smtClean="0">
                <a:latin typeface="Constantia"/>
                <a:cs typeface="Constantia"/>
              </a:rPr>
              <a:t>Holy Spirit </a:t>
            </a:r>
            <a:r>
              <a:rPr lang="en-US" sz="2400" dirty="0">
                <a:latin typeface="Constantia"/>
                <a:cs typeface="Constantia"/>
              </a:rPr>
              <a:t>and not in the geographical presence of Jesus.  </a:t>
            </a:r>
            <a:endParaRPr lang="en-US" sz="2400" dirty="0">
              <a:latin typeface="Constantia"/>
              <a:cs typeface="Constantia"/>
            </a:endParaRPr>
          </a:p>
          <a:p>
            <a:pPr marL="457200" lvl="0" indent="-457200">
              <a:buAutoNum type="arabicPeriod"/>
            </a:pPr>
            <a:r>
              <a:rPr lang="en-US" sz="2400" dirty="0" smtClean="0">
                <a:latin typeface="Constantia"/>
                <a:cs typeface="Constantia"/>
              </a:rPr>
              <a:t>Take </a:t>
            </a:r>
            <a:r>
              <a:rPr lang="en-US" sz="2400" dirty="0">
                <a:latin typeface="Constantia"/>
                <a:cs typeface="Constantia"/>
              </a:rPr>
              <a:t>His rightful place at the right hand of </a:t>
            </a:r>
            <a:r>
              <a:rPr lang="en-US" sz="2400" dirty="0" smtClean="0">
                <a:latin typeface="Constantia"/>
                <a:cs typeface="Constantia"/>
              </a:rPr>
              <a:t>God.  His work is finished.  </a:t>
            </a:r>
          </a:p>
          <a:p>
            <a:pPr marL="457200" lvl="0" indent="-457200">
              <a:buAutoNum type="arabicPeriod"/>
            </a:pPr>
            <a:r>
              <a:rPr lang="en-US" sz="2400" dirty="0" smtClean="0">
                <a:latin typeface="Constantia"/>
                <a:cs typeface="Constantia"/>
              </a:rPr>
              <a:t>Disciples </a:t>
            </a:r>
            <a:r>
              <a:rPr lang="en-US" sz="2400" dirty="0">
                <a:latin typeface="Constantia"/>
                <a:cs typeface="Constantia"/>
              </a:rPr>
              <a:t>went out and preached </a:t>
            </a:r>
            <a:r>
              <a:rPr lang="en-US" sz="2400" dirty="0" smtClean="0">
                <a:latin typeface="Constantia"/>
                <a:cs typeface="Constantia"/>
              </a:rPr>
              <a:t>everywhere.</a:t>
            </a:r>
          </a:p>
          <a:p>
            <a:pPr marL="457200" lvl="0" indent="-457200">
              <a:buAutoNum type="arabicPeriod"/>
            </a:pPr>
            <a:r>
              <a:rPr lang="en-US" sz="2400" dirty="0" smtClean="0">
                <a:latin typeface="Constantia"/>
                <a:cs typeface="Constantia"/>
              </a:rPr>
              <a:t>Lord </a:t>
            </a:r>
            <a:r>
              <a:rPr lang="en-US" sz="2400" dirty="0">
                <a:latin typeface="Constantia"/>
                <a:cs typeface="Constantia"/>
              </a:rPr>
              <a:t>working with them and confirm the word through the accompanying </a:t>
            </a:r>
            <a:r>
              <a:rPr lang="en-US" sz="2400" dirty="0" smtClean="0">
                <a:latin typeface="Constantia"/>
                <a:cs typeface="Constantia"/>
              </a:rPr>
              <a:t>signs.</a:t>
            </a:r>
          </a:p>
          <a:p>
            <a:pPr lvl="0"/>
            <a:endParaRPr lang="en-US" sz="2400" dirty="0" smtClean="0">
              <a:latin typeface="Constantia"/>
              <a:cs typeface="Constantia"/>
            </a:endParaRPr>
          </a:p>
          <a:p>
            <a:pPr marL="342900" lvl="3" indent="-342900">
              <a:buFont typeface="Arial"/>
              <a:buChar char="•"/>
            </a:pPr>
            <a:r>
              <a:rPr lang="en-US" sz="2400" dirty="0" smtClean="0">
                <a:latin typeface="Constantia"/>
                <a:cs typeface="Constantia"/>
              </a:rPr>
              <a:t>Disciples </a:t>
            </a:r>
            <a:r>
              <a:rPr lang="en-US" sz="2400" dirty="0">
                <a:latin typeface="Constantia"/>
                <a:cs typeface="Constantia"/>
              </a:rPr>
              <a:t>did what Jesus told them to do, and then Jesus did what only He could do.  </a:t>
            </a:r>
            <a:endParaRPr lang="en-US" sz="2400" dirty="0" smtClean="0">
              <a:latin typeface="Constantia"/>
              <a:cs typeface="Constantia"/>
            </a:endParaRPr>
          </a:p>
          <a:p>
            <a:pPr marL="342900" lvl="3" indent="-342900">
              <a:buFont typeface="Arial"/>
              <a:buChar char="•"/>
            </a:pPr>
            <a:endParaRPr lang="en-US" sz="2400" dirty="0" smtClean="0">
              <a:latin typeface="Constantia"/>
              <a:cs typeface="Constantia"/>
            </a:endParaRPr>
          </a:p>
          <a:p>
            <a:pPr marL="342900" lvl="2" indent="-342900">
              <a:buFont typeface="Arial"/>
              <a:buChar char="•"/>
            </a:pPr>
            <a:r>
              <a:rPr lang="en-US" sz="2400" dirty="0" smtClean="0">
                <a:latin typeface="Constantia"/>
                <a:cs typeface="Constantia"/>
              </a:rPr>
              <a:t>The </a:t>
            </a:r>
            <a:r>
              <a:rPr lang="en-US" sz="2400" dirty="0">
                <a:latin typeface="Constantia"/>
                <a:cs typeface="Constantia"/>
              </a:rPr>
              <a:t>final verse continues to this day.  The followers of Jesus are still preaching everywhere with the help of the Lord, and He is still confirming His word through accompanying signs. </a:t>
            </a:r>
          </a:p>
          <a:p>
            <a:r>
              <a:rPr lang="en-US" sz="2400" dirty="0">
                <a:latin typeface="Constantia"/>
                <a:cs typeface="Constantia"/>
              </a:rPr>
              <a:t> </a:t>
            </a:r>
          </a:p>
        </p:txBody>
      </p:sp>
    </p:spTree>
    <p:extLst>
      <p:ext uri="{BB962C8B-B14F-4D97-AF65-F5344CB8AC3E}">
        <p14:creationId xmlns:p14="http://schemas.microsoft.com/office/powerpoint/2010/main" val="2642208413"/>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2" end="2"/>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 calcmode="lin" valueType="num">
                                      <p:cBhvr additive="base">
                                        <p:cTn id="17"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18" dur="5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 calcmode="lin" valueType="num">
                                      <p:cBhvr additive="base">
                                        <p:cTn id="23"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24" dur="500"/>
                                        <p:tgtEl>
                                          <p:spTgt spid="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additive="base">
                                        <p:cTn id="29" dur="500"/>
                                        <p:tgtEl>
                                          <p:spTgt spid="2">
                                            <p:txEl>
                                              <p:pRg st="6" end="6"/>
                                            </p:txEl>
                                          </p:spTgt>
                                        </p:tgtEl>
                                        <p:attrNameLst>
                                          <p:attrName>ppt_y</p:attrName>
                                        </p:attrNameLst>
                                      </p:cBhvr>
                                      <p:tavLst>
                                        <p:tav tm="0">
                                          <p:val>
                                            <p:strVal val="#ppt_y+#ppt_h*1.125000"/>
                                          </p:val>
                                        </p:tav>
                                        <p:tav tm="100000">
                                          <p:val>
                                            <p:strVal val="#ppt_y"/>
                                          </p:val>
                                        </p:tav>
                                      </p:tavLst>
                                    </p:anim>
                                    <p:animEffect transition="in" filter="wipe(up)">
                                      <p:cBhvr>
                                        <p:cTn id="30" dur="500"/>
                                        <p:tgtEl>
                                          <p:spTgt spid="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additive="base">
                                        <p:cTn id="35" dur="500"/>
                                        <p:tgtEl>
                                          <p:spTgt spid="2">
                                            <p:txEl>
                                              <p:pRg st="7" end="7"/>
                                            </p:txEl>
                                          </p:spTgt>
                                        </p:tgtEl>
                                        <p:attrNameLst>
                                          <p:attrName>ppt_y</p:attrName>
                                        </p:attrNameLst>
                                      </p:cBhvr>
                                      <p:tavLst>
                                        <p:tav tm="0">
                                          <p:val>
                                            <p:strVal val="#ppt_y+#ppt_h*1.125000"/>
                                          </p:val>
                                        </p:tav>
                                        <p:tav tm="100000">
                                          <p:val>
                                            <p:strVal val="#ppt_y"/>
                                          </p:val>
                                        </p:tav>
                                      </p:tavLst>
                                    </p:anim>
                                    <p:animEffect transition="in" filter="wipe(up)">
                                      <p:cBhvr>
                                        <p:cTn id="36" dur="500"/>
                                        <p:tgtEl>
                                          <p:spTgt spid="2">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2">
                                            <p:txEl>
                                              <p:pRg st="9" end="9"/>
                                            </p:txEl>
                                          </p:spTgt>
                                        </p:tgtEl>
                                        <p:attrNameLst>
                                          <p:attrName>style.visibility</p:attrName>
                                        </p:attrNameLst>
                                      </p:cBhvr>
                                      <p:to>
                                        <p:strVal val="visible"/>
                                      </p:to>
                                    </p:set>
                                    <p:anim calcmode="lin" valueType="num">
                                      <p:cBhvr additive="base">
                                        <p:cTn id="41" dur="500"/>
                                        <p:tgtEl>
                                          <p:spTgt spid="2">
                                            <p:txEl>
                                              <p:pRg st="9" end="9"/>
                                            </p:txEl>
                                          </p:spTgt>
                                        </p:tgtEl>
                                        <p:attrNameLst>
                                          <p:attrName>ppt_y</p:attrName>
                                        </p:attrNameLst>
                                      </p:cBhvr>
                                      <p:tavLst>
                                        <p:tav tm="0">
                                          <p:val>
                                            <p:strVal val="#ppt_y+#ppt_h*1.125000"/>
                                          </p:val>
                                        </p:tav>
                                        <p:tav tm="100000">
                                          <p:val>
                                            <p:strVal val="#ppt_y"/>
                                          </p:val>
                                        </p:tav>
                                      </p:tavLst>
                                    </p:anim>
                                    <p:animEffect transition="in" filter="wipe(up)">
                                      <p:cBhvr>
                                        <p:cTn id="42" dur="500"/>
                                        <p:tgtEl>
                                          <p:spTgt spid="2">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anim calcmode="lin" valueType="num">
                                      <p:cBhvr additive="base">
                                        <p:cTn id="47" dur="500"/>
                                        <p:tgtEl>
                                          <p:spTgt spid="2">
                                            <p:txEl>
                                              <p:pRg st="11" end="11"/>
                                            </p:txEl>
                                          </p:spTgt>
                                        </p:tgtEl>
                                        <p:attrNameLst>
                                          <p:attrName>ppt_y</p:attrName>
                                        </p:attrNameLst>
                                      </p:cBhvr>
                                      <p:tavLst>
                                        <p:tav tm="0">
                                          <p:val>
                                            <p:strVal val="#ppt_y+#ppt_h*1.125000"/>
                                          </p:val>
                                        </p:tav>
                                        <p:tav tm="100000">
                                          <p:val>
                                            <p:strVal val="#ppt_y"/>
                                          </p:val>
                                        </p:tav>
                                      </p:tavLst>
                                    </p:anim>
                                    <p:animEffect transition="in" filter="wipe(up)">
                                      <p:cBhvr>
                                        <p:cTn id="48"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p:cNvSpPr>
          <p:nvPr>
            <p:ph type="title" idx="4294967295"/>
          </p:nvPr>
        </p:nvSpPr>
        <p:spPr>
          <a:xfrm>
            <a:off x="180037" y="3964658"/>
            <a:ext cx="5807364" cy="1078433"/>
          </a:xfrm>
          <a:prstGeom prst="rect">
            <a:avLst/>
          </a:prstGeom>
        </p:spPr>
        <p:txBody>
          <a:bodyPr/>
          <a:lstStyle>
            <a:lvl1pPr algn="l" defTabSz="1131417">
              <a:lnSpc>
                <a:spcPct val="120000"/>
              </a:lnSpc>
              <a:defRPr sz="4785">
                <a:solidFill>
                  <a:srgbClr val="FFFFFF"/>
                </a:solidFill>
                <a:latin typeface="Constantia"/>
                <a:ea typeface="Constantia"/>
                <a:cs typeface="Constantia"/>
                <a:sym typeface="Constantia"/>
              </a:defRPr>
            </a:lvl1pPr>
          </a:lstStyle>
          <a:p>
            <a:r>
              <a:t>Discussion Questions</a:t>
            </a:r>
          </a:p>
        </p:txBody>
      </p:sp>
      <p:sp>
        <p:nvSpPr>
          <p:cNvPr id="136" name="Shape 136"/>
          <p:cNvSpPr>
            <a:spLocks noGrp="1"/>
          </p:cNvSpPr>
          <p:nvPr>
            <p:ph type="body" sz="half" idx="4294967295"/>
          </p:nvPr>
        </p:nvSpPr>
        <p:spPr>
          <a:xfrm>
            <a:off x="307036" y="5288279"/>
            <a:ext cx="12151663" cy="4198621"/>
          </a:xfrm>
          <a:prstGeom prst="rect">
            <a:avLst/>
          </a:prstGeom>
        </p:spPr>
        <p:txBody>
          <a:bodyPr>
            <a:normAutofit/>
          </a:bodyPr>
          <a:lstStyle/>
          <a:p>
            <a:pPr marL="381000" indent="-381000" algn="l" defTabSz="780288">
              <a:lnSpc>
                <a:spcPct val="110000"/>
              </a:lnSpc>
              <a:spcBef>
                <a:spcPts val="3100"/>
              </a:spcBef>
              <a:buSzPct val="100000"/>
              <a:buAutoNum type="arabicPeriod"/>
              <a:defRPr sz="2760">
                <a:latin typeface="Constantia"/>
                <a:ea typeface="Constantia"/>
                <a:cs typeface="Constantia"/>
                <a:sym typeface="Constantia"/>
              </a:defRPr>
            </a:pPr>
            <a:r>
              <a:rPr lang="en-US" dirty="0" smtClean="0"/>
              <a:t>What does the resurrection of Jesus mean to yo</a:t>
            </a:r>
            <a:r>
              <a:rPr lang="en-US" dirty="0" smtClean="0"/>
              <a:t>u and how does that affect your daily decisions?</a:t>
            </a:r>
            <a:endParaRPr lang="en-US" dirty="0" smtClean="0"/>
          </a:p>
          <a:p>
            <a:pPr algn="l" defTabSz="780288">
              <a:lnSpc>
                <a:spcPct val="110000"/>
              </a:lnSpc>
              <a:spcBef>
                <a:spcPts val="3100"/>
              </a:spcBef>
              <a:buSzPct val="100000"/>
              <a:defRPr sz="2760">
                <a:latin typeface="Constantia"/>
                <a:ea typeface="Constantia"/>
                <a:cs typeface="Constantia"/>
                <a:sym typeface="Constantia"/>
              </a:defRPr>
            </a:pPr>
            <a:endParaRPr lang="en-US" dirty="0" smtClean="0"/>
          </a:p>
          <a:p>
            <a:pPr marL="381000" indent="-381000" algn="l" defTabSz="780288">
              <a:lnSpc>
                <a:spcPct val="110000"/>
              </a:lnSpc>
              <a:spcBef>
                <a:spcPts val="3100"/>
              </a:spcBef>
              <a:buSzPct val="100000"/>
              <a:buAutoNum type="arabicPeriod"/>
              <a:defRPr sz="2760">
                <a:latin typeface="Constantia"/>
                <a:ea typeface="Constantia"/>
                <a:cs typeface="Constantia"/>
                <a:sym typeface="Constantia"/>
              </a:defRPr>
            </a:pPr>
            <a:r>
              <a:rPr lang="en-US" dirty="0"/>
              <a:t> </a:t>
            </a:r>
            <a:r>
              <a:rPr lang="en-US" dirty="0" smtClean="0"/>
              <a:t>In what ways are you participating in the work of the Lord today?  How do we know that we are doing His work?  </a:t>
            </a:r>
            <a:endParaRPr lang="en-US" dirty="0" smtClean="0"/>
          </a:p>
          <a:p>
            <a:pPr algn="l" defTabSz="780288">
              <a:lnSpc>
                <a:spcPct val="110000"/>
              </a:lnSpc>
              <a:spcBef>
                <a:spcPts val="3100"/>
              </a:spcBef>
              <a:buSzPct val="100000"/>
              <a:defRPr sz="2760">
                <a:latin typeface="Constantia"/>
                <a:ea typeface="Constantia"/>
                <a:cs typeface="Constantia"/>
                <a:sym typeface="Constantia"/>
              </a:defRPr>
            </a:pPr>
            <a:endParaRPr lang="en-US" dirty="0" smtClean="0"/>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xmlns:p14="http://schemas.microsoft.com/office/powerpoint/2010/main" spd="slow">
        <p:fade/>
      </p:transition>
    </mc:Fallback>
  </mc:AlternateContent>
  <p:timing>
    <p:tnLst>
      <p:par>
        <p:cTn xmlns:p14="http://schemas.microsoft.com/office/powerpoint/2010/main" id="1" dur="indefinite" restart="never" fill="hold"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0990" y="1774529"/>
            <a:ext cx="11906734" cy="71404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t">
            <a:spAutoFit/>
          </a:bodyPr>
          <a:lstStyle/>
          <a:p>
            <a:pPr marL="0" marR="0" indent="0" algn="ctr" defTabSz="130048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smtClean="0">
                <a:ln>
                  <a:noFill/>
                </a:ln>
                <a:solidFill>
                  <a:srgbClr val="000000"/>
                </a:solidFill>
                <a:effectLst/>
                <a:uFillTx/>
                <a:latin typeface="Constantia"/>
                <a:ea typeface="Arial"/>
                <a:cs typeface="Constantia"/>
                <a:sym typeface="Arial"/>
              </a:rPr>
              <a:t>A)  </a:t>
            </a:r>
            <a:r>
              <a:rPr kumimoji="0" lang="en-US" sz="4000" b="0" i="0" u="none" strike="noStrike" cap="none" spc="0" normalizeH="0" baseline="0" dirty="0" smtClean="0">
                <a:ln>
                  <a:noFill/>
                </a:ln>
                <a:solidFill>
                  <a:srgbClr val="000000"/>
                </a:solidFill>
                <a:effectLst/>
                <a:uFillTx/>
                <a:latin typeface="Constantia"/>
                <a:ea typeface="Arial"/>
                <a:cs typeface="Constantia"/>
                <a:sym typeface="Arial"/>
              </a:rPr>
              <a:t>The Resurrection</a:t>
            </a:r>
            <a:r>
              <a:rPr kumimoji="0" lang="en-US" sz="4000" b="0" i="0" u="none" strike="noStrike" cap="none" spc="0" normalizeH="0" dirty="0" smtClean="0">
                <a:ln>
                  <a:noFill/>
                </a:ln>
                <a:solidFill>
                  <a:srgbClr val="000000"/>
                </a:solidFill>
                <a:effectLst/>
                <a:uFillTx/>
                <a:latin typeface="Constantia"/>
                <a:ea typeface="Arial"/>
                <a:cs typeface="Constantia"/>
                <a:sym typeface="Arial"/>
              </a:rPr>
              <a:t> </a:t>
            </a:r>
            <a:r>
              <a:rPr kumimoji="0" lang="en-US" sz="4000" b="0" i="0" u="none" strike="noStrike" cap="none" spc="0" normalizeH="0" baseline="0" dirty="0" smtClean="0">
                <a:ln>
                  <a:noFill/>
                </a:ln>
                <a:solidFill>
                  <a:srgbClr val="000000"/>
                </a:solidFill>
                <a:effectLst/>
                <a:uFillTx/>
                <a:latin typeface="Constantia"/>
                <a:ea typeface="Arial"/>
                <a:cs typeface="Constantia"/>
                <a:sym typeface="Arial"/>
              </a:rPr>
              <a:t>(</a:t>
            </a:r>
            <a:r>
              <a:rPr kumimoji="0" lang="en-US" sz="4000" b="0" i="0" u="none" strike="noStrike" cap="none" spc="0" normalizeH="0" baseline="0" dirty="0" smtClean="0">
                <a:ln>
                  <a:noFill/>
                </a:ln>
                <a:solidFill>
                  <a:srgbClr val="000000"/>
                </a:solidFill>
                <a:effectLst/>
                <a:uFillTx/>
                <a:latin typeface="Constantia"/>
                <a:ea typeface="Arial"/>
                <a:cs typeface="Constantia"/>
                <a:sym typeface="Arial"/>
              </a:rPr>
              <a:t>Mark</a:t>
            </a:r>
            <a:r>
              <a:rPr kumimoji="0" lang="en-US" sz="4000" b="0" i="0" u="none" strike="noStrike" cap="none" spc="0" normalizeH="0" dirty="0" smtClean="0">
                <a:ln>
                  <a:noFill/>
                </a:ln>
                <a:solidFill>
                  <a:srgbClr val="000000"/>
                </a:solidFill>
                <a:effectLst/>
                <a:uFillTx/>
                <a:latin typeface="Constantia"/>
                <a:ea typeface="Arial"/>
                <a:cs typeface="Constantia"/>
                <a:sym typeface="Arial"/>
              </a:rPr>
              <a:t> </a:t>
            </a:r>
            <a:r>
              <a:rPr kumimoji="0" lang="en-US" sz="4000" b="0" i="0" u="none" strike="noStrike" cap="none" spc="0" normalizeH="0" dirty="0" smtClean="0">
                <a:ln>
                  <a:noFill/>
                </a:ln>
                <a:solidFill>
                  <a:srgbClr val="000000"/>
                </a:solidFill>
                <a:effectLst/>
                <a:uFillTx/>
                <a:latin typeface="Constantia"/>
                <a:ea typeface="Arial"/>
                <a:cs typeface="Constantia"/>
                <a:sym typeface="Arial"/>
              </a:rPr>
              <a:t>16:</a:t>
            </a:r>
            <a:r>
              <a:rPr lang="en-US" sz="4000" dirty="0" smtClean="0">
                <a:latin typeface="Constantia"/>
                <a:cs typeface="Constantia"/>
              </a:rPr>
              <a:t>1-8</a:t>
            </a:r>
            <a:r>
              <a:rPr kumimoji="0" lang="en-US" sz="4000" b="0" i="0" u="none" strike="noStrike" cap="none" spc="0" normalizeH="0" dirty="0" smtClean="0">
                <a:ln>
                  <a:noFill/>
                </a:ln>
                <a:solidFill>
                  <a:srgbClr val="000000"/>
                </a:solidFill>
                <a:effectLst/>
                <a:uFillTx/>
                <a:latin typeface="Constantia"/>
                <a:ea typeface="Arial"/>
                <a:cs typeface="Constantia"/>
                <a:sym typeface="Arial"/>
              </a:rPr>
              <a:t>)</a:t>
            </a:r>
            <a:endParaRPr kumimoji="0" lang="en-US" sz="4000" b="0" i="0" u="none" strike="noStrike" cap="none" spc="0" normalizeH="0" baseline="0" dirty="0">
              <a:ln>
                <a:noFill/>
              </a:ln>
              <a:solidFill>
                <a:srgbClr val="000000"/>
              </a:solidFill>
              <a:effectLst/>
              <a:uFillTx/>
              <a:latin typeface="Constantia"/>
              <a:ea typeface="Arial"/>
              <a:cs typeface="Constantia"/>
              <a:sym typeface="Arial"/>
            </a:endParaRPr>
          </a:p>
        </p:txBody>
      </p:sp>
      <p:sp>
        <p:nvSpPr>
          <p:cNvPr id="4" name="TextBox 3"/>
          <p:cNvSpPr txBox="1"/>
          <p:nvPr/>
        </p:nvSpPr>
        <p:spPr>
          <a:xfrm>
            <a:off x="163510" y="2633388"/>
            <a:ext cx="12612690" cy="6992681"/>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48767" tIns="48767" rIns="48767" bIns="48767" numCol="1" spcCol="38100" rtlCol="0" anchor="t">
            <a:spAutoFit/>
          </a:bodyPr>
          <a:lstStyle/>
          <a:p>
            <a:r>
              <a:rPr lang="en-US" sz="3200" i="1" dirty="0">
                <a:latin typeface="Constantia"/>
                <a:cs typeface="Constantia"/>
              </a:rPr>
              <a:t>When the Sabbath was over, Mary Magdalene, and Mary the mother of James, and Salome, bought spices, so that they might come and anoint Him. 2 Very early on the first day of the week, they came to the tomb when the sun had risen. 3 They were saying to one another, “Who will roll away the stone for us from the entrance of the tomb?” 4 Looking up, they saw that the stone had been rolled away, although it was extremely large. 5 Entering the tomb, they saw a young man sitting at the right, wearing a white robe; and they were amazed. 6 And he said to them, “Do not be amazed; you are looking for Jesus the Nazarene, who has been crucified. He has risen; He is not here; behold, here is the place where they laid Him. 7 But go, tell His disciples and Peter, ‘He is going ahead of you to Galilee; there you will see Him, just as He told you.’” 8 They went out and fled from the tomb, for trembling and astonishment had gripped them; and they said nothing to anyone, for they were afraid.</a:t>
            </a:r>
            <a:endParaRPr lang="en-US" sz="3200" dirty="0">
              <a:latin typeface="Constantia"/>
              <a:cs typeface="Constantia"/>
            </a:endParaRPr>
          </a:p>
        </p:txBody>
      </p:sp>
    </p:spTree>
    <p:extLst>
      <p:ext uri="{BB962C8B-B14F-4D97-AF65-F5344CB8AC3E}">
        <p14:creationId xmlns:p14="http://schemas.microsoft.com/office/powerpoint/2010/main" val="48611142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4650" y="1752601"/>
            <a:ext cx="12407900" cy="7854456"/>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t">
            <a:spAutoFit/>
          </a:bodyPr>
          <a:lstStyle/>
          <a:p>
            <a:pPr marL="457200" lvl="0" indent="-457200">
              <a:buFont typeface="Arial"/>
              <a:buChar char="•"/>
            </a:pPr>
            <a:r>
              <a:rPr lang="en-US" sz="2800" dirty="0">
                <a:latin typeface="Constantia"/>
                <a:cs typeface="Constantia"/>
              </a:rPr>
              <a:t>Jesus’ resurrection, the central key and foundation of what Christianity is built upon.  It’s either one of the worst hoaxes or the most remarkable event in history.   </a:t>
            </a:r>
            <a:endParaRPr lang="en-US" sz="2800" dirty="0" smtClean="0">
              <a:latin typeface="Constantia"/>
              <a:cs typeface="Constantia"/>
            </a:endParaRPr>
          </a:p>
          <a:p>
            <a:pPr marL="457200" lvl="0" indent="-457200">
              <a:buFont typeface="Arial"/>
              <a:buChar char="•"/>
            </a:pPr>
            <a:endParaRPr lang="en-US" sz="2800" dirty="0">
              <a:latin typeface="Constantia"/>
              <a:cs typeface="Constantia"/>
            </a:endParaRPr>
          </a:p>
          <a:p>
            <a:pPr marL="457200" indent="-457200">
              <a:buFont typeface="Arial"/>
              <a:buChar char="•"/>
            </a:pPr>
            <a:r>
              <a:rPr lang="en-US" sz="2800" b="1" dirty="0" smtClean="0">
                <a:latin typeface="Constantia"/>
                <a:cs typeface="Constantia"/>
              </a:rPr>
              <a:t>What We Know</a:t>
            </a:r>
            <a:r>
              <a:rPr lang="en-US" sz="2800" dirty="0" smtClean="0">
                <a:latin typeface="Constantia"/>
                <a:cs typeface="Constantia"/>
              </a:rPr>
              <a:t>:  </a:t>
            </a:r>
            <a:r>
              <a:rPr lang="en-US" sz="2800" dirty="0">
                <a:latin typeface="Constantia"/>
                <a:cs typeface="Constantia"/>
              </a:rPr>
              <a:t>Jesus of Nazareth, a Jewish prophet who claimed to be the Christ prophesied in the Jewish scriptures, was arrested, judged a political criminal and was crucified.  Three days after His death and burial, some women who went to His tomb found that His body was gone.  In subsequent weeks, His disciples claimed that God has raised Him from the dead and that He appeared to them various times before ascending to heaven.  </a:t>
            </a:r>
          </a:p>
          <a:p>
            <a:pPr marL="457200" lvl="0" indent="-457200">
              <a:buFont typeface="Arial"/>
              <a:buChar char="•"/>
            </a:pPr>
            <a:endParaRPr lang="en-US" sz="2800" dirty="0">
              <a:latin typeface="Constantia"/>
              <a:cs typeface="Constantia"/>
            </a:endParaRPr>
          </a:p>
          <a:p>
            <a:pPr marL="342900" lvl="0" indent="-342900">
              <a:buFont typeface="Arial"/>
              <a:buChar char="•"/>
            </a:pPr>
            <a:endParaRPr lang="en-US" sz="2800" dirty="0">
              <a:latin typeface="Constantia"/>
              <a:cs typeface="Constantia"/>
            </a:endParaRPr>
          </a:p>
          <a:p>
            <a:pPr marL="457200" lvl="0" indent="-457200">
              <a:buFont typeface="Arial"/>
              <a:buChar char="•"/>
            </a:pPr>
            <a:r>
              <a:rPr lang="en-US" sz="2800" dirty="0">
                <a:latin typeface="Constantia"/>
                <a:cs typeface="Constantia"/>
              </a:rPr>
              <a:t>After the death of Jesus, His body was wrapped in linen cloth and the body was placed in a solid rock tomb, and an extremely large stone (about 2 tons) was rolled by means of levers against the tomb entrance.  </a:t>
            </a:r>
            <a:r>
              <a:rPr lang="en-US" sz="2800" dirty="0" smtClean="0">
                <a:latin typeface="Constantia"/>
                <a:cs typeface="Constantia"/>
              </a:rPr>
              <a:t>Roman guards </a:t>
            </a:r>
            <a:r>
              <a:rPr lang="en-US" sz="2800" dirty="0">
                <a:latin typeface="Constantia"/>
                <a:cs typeface="Constantia"/>
              </a:rPr>
              <a:t>(Matt 27:65-66) was then stationed to guard the entrance of the tomb with his life.  </a:t>
            </a:r>
          </a:p>
          <a:p>
            <a:pPr marR="0" algn="l" defTabSz="1300480" rtl="0" fontAlgn="auto" latinLnBrk="0" hangingPunct="0">
              <a:lnSpc>
                <a:spcPct val="100000"/>
              </a:lnSpc>
              <a:spcBef>
                <a:spcPts val="0"/>
              </a:spcBef>
              <a:spcAft>
                <a:spcPts val="0"/>
              </a:spcAft>
              <a:buClrTx/>
              <a:buSzTx/>
              <a:tabLst/>
            </a:pPr>
            <a:endParaRPr kumimoji="0" lang="en-US" sz="2800" b="0" i="0" u="none" strike="noStrike" cap="none" spc="0" normalizeH="0" baseline="0" dirty="0">
              <a:ln>
                <a:noFill/>
              </a:ln>
              <a:solidFill>
                <a:srgbClr val="000000"/>
              </a:solidFill>
              <a:effectLst/>
              <a:uFillTx/>
              <a:latin typeface="Constantia"/>
              <a:cs typeface="Constantia"/>
              <a:sym typeface="Arial"/>
            </a:endParaRPr>
          </a:p>
        </p:txBody>
      </p:sp>
      <p:sp>
        <p:nvSpPr>
          <p:cNvPr id="3" name="TextBox 2"/>
          <p:cNvSpPr txBox="1"/>
          <p:nvPr/>
        </p:nvSpPr>
        <p:spPr>
          <a:xfrm>
            <a:off x="3060700" y="6273800"/>
            <a:ext cx="7467600" cy="590929"/>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48767" tIns="48767" rIns="48767" bIns="48767" numCol="1" spcCol="38100" rtlCol="0" anchor="t">
            <a:spAutoFit/>
          </a:bodyPr>
          <a:lstStyle/>
          <a:p>
            <a:pPr marL="0" marR="0" indent="0" algn="ctr" defTabSz="130048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smtClean="0">
                <a:ln>
                  <a:noFill/>
                </a:ln>
                <a:solidFill>
                  <a:srgbClr val="000000"/>
                </a:solidFill>
                <a:effectLst/>
                <a:uFillTx/>
                <a:latin typeface="Constantia"/>
                <a:ea typeface="Arial"/>
                <a:cs typeface="Constantia"/>
                <a:sym typeface="Arial"/>
              </a:rPr>
              <a:t>Background</a:t>
            </a:r>
            <a:r>
              <a:rPr kumimoji="0" lang="en-US" sz="3200" b="1" i="0" u="none" strike="noStrike" cap="none" spc="0" normalizeH="0" dirty="0" smtClean="0">
                <a:ln>
                  <a:noFill/>
                </a:ln>
                <a:solidFill>
                  <a:srgbClr val="000000"/>
                </a:solidFill>
                <a:effectLst/>
                <a:uFillTx/>
                <a:latin typeface="Constantia"/>
                <a:ea typeface="Arial"/>
                <a:cs typeface="Constantia"/>
                <a:sym typeface="Arial"/>
              </a:rPr>
              <a:t> Info</a:t>
            </a:r>
            <a:endParaRPr kumimoji="0" lang="en-US" sz="3200" b="1" i="0" u="none" strike="noStrike" cap="none" spc="0" normalizeH="0" baseline="0" dirty="0">
              <a:ln>
                <a:noFill/>
              </a:ln>
              <a:solidFill>
                <a:srgbClr val="000000"/>
              </a:solidFill>
              <a:effectLst/>
              <a:uFillTx/>
              <a:latin typeface="Constantia"/>
              <a:ea typeface="Arial"/>
              <a:cs typeface="Constantia"/>
              <a:sym typeface="Arial"/>
            </a:endParaRPr>
          </a:p>
        </p:txBody>
      </p:sp>
    </p:spTree>
    <p:extLst>
      <p:ext uri="{BB962C8B-B14F-4D97-AF65-F5344CB8AC3E}">
        <p14:creationId xmlns:p14="http://schemas.microsoft.com/office/powerpoint/2010/main" val="1911161854"/>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4650" y="1752601"/>
            <a:ext cx="12407900" cy="268381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t">
            <a:spAutoFit/>
          </a:bodyPr>
          <a:lstStyle/>
          <a:p>
            <a:pPr marL="457200" lvl="0" indent="-457200">
              <a:buFont typeface="Arial"/>
              <a:buChar char="•"/>
            </a:pPr>
            <a:r>
              <a:rPr lang="en-US" sz="2800" dirty="0">
                <a:latin typeface="Constantia"/>
                <a:cs typeface="Constantia"/>
              </a:rPr>
              <a:t>There are other examples from the Bible of people being resuscitated such as Lazarus (John 11:38-44) and the widow’s son in the days of Elijah (1Kings 17:17-24</a:t>
            </a:r>
            <a:r>
              <a:rPr lang="en-US" sz="2800" dirty="0" smtClean="0">
                <a:latin typeface="Constantia"/>
                <a:cs typeface="Constantia"/>
              </a:rPr>
              <a:t>).  They </a:t>
            </a:r>
            <a:r>
              <a:rPr lang="en-US" sz="2800" dirty="0">
                <a:latin typeface="Constantia"/>
                <a:cs typeface="Constantia"/>
              </a:rPr>
              <a:t>were raised from the dead to eventually die again.  </a:t>
            </a:r>
            <a:r>
              <a:rPr lang="en-US" sz="2800" dirty="0" smtClean="0">
                <a:latin typeface="Constantia"/>
                <a:cs typeface="Constantia"/>
              </a:rPr>
              <a:t>Jesus’ is different in that both His body and spirit was resurrected.  It speaks to His deity.  Jesus is the first and only one who claimed to have resurrected from the dead. </a:t>
            </a:r>
            <a:endParaRPr kumimoji="0" lang="en-US" sz="2800" b="0" i="0" u="none" strike="noStrike" cap="none" spc="0" normalizeH="0" baseline="0" dirty="0">
              <a:ln>
                <a:noFill/>
              </a:ln>
              <a:solidFill>
                <a:srgbClr val="000000"/>
              </a:solidFill>
              <a:effectLst/>
              <a:uFillTx/>
              <a:latin typeface="Constantia"/>
              <a:cs typeface="Constantia"/>
              <a:sym typeface="Arial"/>
            </a:endParaRPr>
          </a:p>
        </p:txBody>
      </p:sp>
      <p:pic>
        <p:nvPicPr>
          <p:cNvPr id="5" name="Picture 4"/>
          <p:cNvPicPr>
            <a:picLocks noChangeAspect="1"/>
          </p:cNvPicPr>
          <p:nvPr/>
        </p:nvPicPr>
        <p:blipFill>
          <a:blip r:embed="rId3"/>
          <a:stretch>
            <a:fillRect/>
          </a:stretch>
        </p:blipFill>
        <p:spPr>
          <a:xfrm>
            <a:off x="152400" y="4708526"/>
            <a:ext cx="6294474" cy="4229100"/>
          </a:xfrm>
          <a:prstGeom prst="rect">
            <a:avLst/>
          </a:prstGeom>
          <a:ln>
            <a:noFill/>
          </a:ln>
          <a:effectLst>
            <a:softEdge rad="112500"/>
          </a:effectLst>
        </p:spPr>
      </p:pic>
      <p:pic>
        <p:nvPicPr>
          <p:cNvPr id="6" name="Picture 5" descr="IMG_115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1883" y="4708526"/>
            <a:ext cx="6299199" cy="4724400"/>
          </a:xfrm>
          <a:prstGeom prst="rect">
            <a:avLst/>
          </a:prstGeom>
          <a:ln>
            <a:noFill/>
          </a:ln>
          <a:effectLst>
            <a:softEdge rad="112500"/>
          </a:effectLst>
        </p:spPr>
      </p:pic>
    </p:spTree>
    <p:extLst>
      <p:ext uri="{BB962C8B-B14F-4D97-AF65-F5344CB8AC3E}">
        <p14:creationId xmlns:p14="http://schemas.microsoft.com/office/powerpoint/2010/main" val="300585402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15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3432" y="1533524"/>
            <a:ext cx="6701368" cy="5026026"/>
          </a:xfrm>
          <a:prstGeom prst="rect">
            <a:avLst/>
          </a:prstGeom>
          <a:ln>
            <a:noFill/>
          </a:ln>
          <a:effectLst>
            <a:softEdge rad="112500"/>
          </a:effectLst>
        </p:spPr>
      </p:pic>
      <p:pic>
        <p:nvPicPr>
          <p:cNvPr id="5" name="Picture 4" descr="IMG_114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26026"/>
            <a:ext cx="6303432" cy="4727574"/>
          </a:xfrm>
          <a:prstGeom prst="rect">
            <a:avLst/>
          </a:prstGeom>
          <a:ln>
            <a:noFill/>
          </a:ln>
          <a:effectLst>
            <a:softEdge rad="112500"/>
          </a:effectLst>
        </p:spPr>
      </p:pic>
    </p:spTree>
    <p:extLst>
      <p:ext uri="{BB962C8B-B14F-4D97-AF65-F5344CB8AC3E}">
        <p14:creationId xmlns:p14="http://schemas.microsoft.com/office/powerpoint/2010/main" val="702671110"/>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4650" y="1752601"/>
            <a:ext cx="12407900" cy="74235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t">
            <a:spAutoFit/>
          </a:bodyPr>
          <a:lstStyle/>
          <a:p>
            <a:pPr lvl="0"/>
            <a:r>
              <a:rPr lang="en-US" sz="2800" b="1" u="sng" dirty="0">
                <a:solidFill>
                  <a:srgbClr val="800000"/>
                </a:solidFill>
                <a:latin typeface="Constantia"/>
                <a:cs typeface="Constantia"/>
              </a:rPr>
              <a:t>Evidences of Resurrection:  </a:t>
            </a:r>
            <a:endParaRPr lang="en-US" sz="2800" b="1" u="sng" dirty="0" smtClean="0">
              <a:solidFill>
                <a:srgbClr val="800000"/>
              </a:solidFill>
              <a:latin typeface="Constantia"/>
              <a:cs typeface="Constantia"/>
            </a:endParaRPr>
          </a:p>
          <a:p>
            <a:pPr marL="514350" lvl="0" indent="-514350">
              <a:buAutoNum type="arabicPeriod"/>
            </a:pPr>
            <a:r>
              <a:rPr lang="en-US" sz="2800" dirty="0" smtClean="0">
                <a:latin typeface="Constantia"/>
                <a:cs typeface="Constantia"/>
              </a:rPr>
              <a:t>Broken Roman seal</a:t>
            </a:r>
          </a:p>
          <a:p>
            <a:pPr marL="514350" lvl="0" indent="-514350">
              <a:buAutoNum type="arabicPeriod"/>
            </a:pPr>
            <a:r>
              <a:rPr lang="en-US" sz="2800" dirty="0" smtClean="0">
                <a:latin typeface="Constantia"/>
                <a:cs typeface="Constantia"/>
              </a:rPr>
              <a:t>Empty Tomb with 3 Possible Alternative Theories:</a:t>
            </a:r>
          </a:p>
          <a:p>
            <a:pPr lvl="3" indent="0"/>
            <a:r>
              <a:rPr lang="en-US" sz="2800" dirty="0">
                <a:latin typeface="Constantia"/>
                <a:cs typeface="Constantia"/>
              </a:rPr>
              <a:t>	</a:t>
            </a:r>
            <a:r>
              <a:rPr lang="en-US" sz="2800" dirty="0" smtClean="0">
                <a:latin typeface="Constantia"/>
                <a:cs typeface="Constantia"/>
              </a:rPr>
              <a:t>a.  3 women rolled away the stone and stole Jesus’ body.</a:t>
            </a:r>
          </a:p>
          <a:p>
            <a:pPr lvl="3" indent="0"/>
            <a:r>
              <a:rPr lang="en-US" sz="2800" dirty="0">
                <a:latin typeface="Constantia"/>
                <a:cs typeface="Constantia"/>
              </a:rPr>
              <a:t>	</a:t>
            </a:r>
            <a:r>
              <a:rPr lang="en-US" sz="2800" dirty="0" smtClean="0">
                <a:latin typeface="Constantia"/>
                <a:cs typeface="Constantia"/>
              </a:rPr>
              <a:t>b.  The disciples fought the Roman soldiers, rolled away the stone, and </a:t>
            </a:r>
            <a:r>
              <a:rPr lang="en-US" sz="2800" dirty="0">
                <a:latin typeface="Constantia"/>
                <a:cs typeface="Constantia"/>
              </a:rPr>
              <a:t>	</a:t>
            </a:r>
            <a:r>
              <a:rPr lang="en-US" sz="2800" dirty="0" smtClean="0">
                <a:latin typeface="Constantia"/>
                <a:cs typeface="Constantia"/>
              </a:rPr>
              <a:t>     stole the body.  </a:t>
            </a:r>
          </a:p>
          <a:p>
            <a:pPr lvl="3" indent="0"/>
            <a:r>
              <a:rPr lang="en-US" sz="2800" dirty="0">
                <a:latin typeface="Constantia"/>
                <a:cs typeface="Constantia"/>
              </a:rPr>
              <a:t>	</a:t>
            </a:r>
            <a:r>
              <a:rPr lang="en-US" sz="2800" dirty="0" smtClean="0">
                <a:latin typeface="Constantia"/>
                <a:cs typeface="Constantia"/>
              </a:rPr>
              <a:t>c.  Romans themselves stole and body of Jesus and hid it.  </a:t>
            </a:r>
          </a:p>
          <a:p>
            <a:pPr marL="514350" lvl="3" indent="-514350">
              <a:buAutoNum type="arabicPeriod" startAt="3"/>
            </a:pPr>
            <a:r>
              <a:rPr lang="en-US" sz="2800" dirty="0" smtClean="0">
                <a:latin typeface="Constantia"/>
                <a:cs typeface="Constantia"/>
              </a:rPr>
              <a:t>Over 500 witnesses</a:t>
            </a:r>
          </a:p>
          <a:p>
            <a:pPr marL="514350" lvl="3" indent="-514350">
              <a:buAutoNum type="arabicPeriod" startAt="3"/>
            </a:pPr>
            <a:endParaRPr lang="en-US" sz="2800" dirty="0">
              <a:latin typeface="Constantia"/>
              <a:cs typeface="Constantia"/>
            </a:endParaRPr>
          </a:p>
          <a:p>
            <a:pPr lvl="3" indent="0"/>
            <a:r>
              <a:rPr lang="en-US" sz="2800" b="1" u="sng" dirty="0" smtClean="0">
                <a:solidFill>
                  <a:srgbClr val="800000"/>
                </a:solidFill>
                <a:latin typeface="Constantia"/>
                <a:cs typeface="Constantia"/>
              </a:rPr>
              <a:t>Resurrection </a:t>
            </a:r>
            <a:r>
              <a:rPr lang="en-US" sz="2800" b="1" u="sng" dirty="0">
                <a:solidFill>
                  <a:srgbClr val="800000"/>
                </a:solidFill>
                <a:latin typeface="Constantia"/>
                <a:cs typeface="Constantia"/>
              </a:rPr>
              <a:t>is a FACT:  </a:t>
            </a:r>
            <a:endParaRPr lang="en-US" sz="2800" b="1" u="sng" dirty="0" smtClean="0">
              <a:solidFill>
                <a:srgbClr val="800000"/>
              </a:solidFill>
              <a:latin typeface="Constantia"/>
              <a:cs typeface="Constantia"/>
            </a:endParaRPr>
          </a:p>
          <a:p>
            <a:pPr marL="514350" lvl="3" indent="-514350">
              <a:buAutoNum type="arabicPeriod"/>
            </a:pPr>
            <a:r>
              <a:rPr lang="en-US" sz="2800" dirty="0" smtClean="0">
                <a:latin typeface="Constantia"/>
                <a:cs typeface="Constantia"/>
              </a:rPr>
              <a:t>The </a:t>
            </a:r>
            <a:r>
              <a:rPr lang="en-US" sz="2800" dirty="0">
                <a:latin typeface="Constantia"/>
                <a:cs typeface="Constantia"/>
              </a:rPr>
              <a:t>life of the disciples.  What changed?  From hiding to going everywhere telling the message of the risen Christ.  Did they receive prestige, wealth, increased social status or material benefits?  11 of the 12 apostles died for the truth of the scripture.  </a:t>
            </a:r>
            <a:endParaRPr lang="en-US" sz="2800" dirty="0" smtClean="0">
              <a:latin typeface="Constantia"/>
              <a:cs typeface="Constantia"/>
            </a:endParaRPr>
          </a:p>
          <a:p>
            <a:pPr lvl="3" indent="0"/>
            <a:endParaRPr lang="en-US" sz="2800" dirty="0" smtClean="0">
              <a:latin typeface="Constantia"/>
              <a:cs typeface="Constantia"/>
            </a:endParaRPr>
          </a:p>
          <a:p>
            <a:pPr lvl="3" indent="0"/>
            <a:r>
              <a:rPr lang="en-US" sz="2800" dirty="0" smtClean="0">
                <a:latin typeface="Constantia"/>
                <a:cs typeface="Constantia"/>
              </a:rPr>
              <a:t>2.  The </a:t>
            </a:r>
            <a:r>
              <a:rPr lang="en-US" sz="2800" dirty="0">
                <a:latin typeface="Constantia"/>
                <a:cs typeface="Constantia"/>
              </a:rPr>
              <a:t>life of Paul.  From persecuting Christians to the great Apostle Paul, penning a large portion of the NT. </a:t>
            </a:r>
          </a:p>
        </p:txBody>
      </p:sp>
    </p:spTree>
    <p:extLst>
      <p:ext uri="{BB962C8B-B14F-4D97-AF65-F5344CB8AC3E}">
        <p14:creationId xmlns:p14="http://schemas.microsoft.com/office/powerpoint/2010/main" val="1574365912"/>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2" end="2"/>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 calcmode="lin" valueType="num">
                                      <p:cBhvr additive="base">
                                        <p:cTn id="35"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36" dur="500"/>
                                        <p:tgtEl>
                                          <p:spTgt spid="2">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 calcmode="lin" valueType="num">
                                      <p:cBhvr additive="base">
                                        <p:cTn id="41" dur="500"/>
                                        <p:tgtEl>
                                          <p:spTgt spid="2">
                                            <p:txEl>
                                              <p:pRg st="6" end="6"/>
                                            </p:txEl>
                                          </p:spTgt>
                                        </p:tgtEl>
                                        <p:attrNameLst>
                                          <p:attrName>ppt_y</p:attrName>
                                        </p:attrNameLst>
                                      </p:cBhvr>
                                      <p:tavLst>
                                        <p:tav tm="0">
                                          <p:val>
                                            <p:strVal val="#ppt_y+#ppt_h*1.125000"/>
                                          </p:val>
                                        </p:tav>
                                        <p:tav tm="100000">
                                          <p:val>
                                            <p:strVal val="#ppt_y"/>
                                          </p:val>
                                        </p:tav>
                                      </p:tavLst>
                                    </p:anim>
                                    <p:animEffect transition="in" filter="wipe(up)">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 calcmode="lin" valueType="num">
                                      <p:cBhvr additive="base">
                                        <p:cTn id="47" dur="500"/>
                                        <p:tgtEl>
                                          <p:spTgt spid="2">
                                            <p:txEl>
                                              <p:pRg st="8" end="8"/>
                                            </p:txEl>
                                          </p:spTgt>
                                        </p:tgtEl>
                                        <p:attrNameLst>
                                          <p:attrName>ppt_y</p:attrName>
                                        </p:attrNameLst>
                                      </p:cBhvr>
                                      <p:tavLst>
                                        <p:tav tm="0">
                                          <p:val>
                                            <p:strVal val="#ppt_y+#ppt_h*1.125000"/>
                                          </p:val>
                                        </p:tav>
                                        <p:tav tm="100000">
                                          <p:val>
                                            <p:strVal val="#ppt_y"/>
                                          </p:val>
                                        </p:tav>
                                      </p:tavLst>
                                    </p:anim>
                                    <p:animEffect transition="in" filter="wipe(up)">
                                      <p:cBhvr>
                                        <p:cTn id="48" dur="500"/>
                                        <p:tgtEl>
                                          <p:spTgt spid="2">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4" fill="hold" nodeType="clickEffect">
                                  <p:stCondLst>
                                    <p:cond delay="0"/>
                                  </p:stCondLst>
                                  <p:childTnLst>
                                    <p:set>
                                      <p:cBhvr>
                                        <p:cTn id="52" dur="1" fill="hold">
                                          <p:stCondLst>
                                            <p:cond delay="0"/>
                                          </p:stCondLst>
                                        </p:cTn>
                                        <p:tgtEl>
                                          <p:spTgt spid="2">
                                            <p:txEl>
                                              <p:pRg st="9" end="9"/>
                                            </p:txEl>
                                          </p:spTgt>
                                        </p:tgtEl>
                                        <p:attrNameLst>
                                          <p:attrName>style.visibility</p:attrName>
                                        </p:attrNameLst>
                                      </p:cBhvr>
                                      <p:to>
                                        <p:strVal val="visible"/>
                                      </p:to>
                                    </p:set>
                                    <p:anim calcmode="lin" valueType="num">
                                      <p:cBhvr additive="base">
                                        <p:cTn id="53" dur="500"/>
                                        <p:tgtEl>
                                          <p:spTgt spid="2">
                                            <p:txEl>
                                              <p:pRg st="9" end="9"/>
                                            </p:txEl>
                                          </p:spTgt>
                                        </p:tgtEl>
                                        <p:attrNameLst>
                                          <p:attrName>ppt_y</p:attrName>
                                        </p:attrNameLst>
                                      </p:cBhvr>
                                      <p:tavLst>
                                        <p:tav tm="0">
                                          <p:val>
                                            <p:strVal val="#ppt_y+#ppt_h*1.125000"/>
                                          </p:val>
                                        </p:tav>
                                        <p:tav tm="100000">
                                          <p:val>
                                            <p:strVal val="#ppt_y"/>
                                          </p:val>
                                        </p:tav>
                                      </p:tavLst>
                                    </p:anim>
                                    <p:animEffect transition="in" filter="wipe(up)">
                                      <p:cBhvr>
                                        <p:cTn id="54" dur="500"/>
                                        <p:tgtEl>
                                          <p:spTgt spid="2">
                                            <p:txEl>
                                              <p:pRg st="9" end="9"/>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4" fill="hold" nodeType="clickEffect">
                                  <p:stCondLst>
                                    <p:cond delay="0"/>
                                  </p:stCondLst>
                                  <p:childTnLst>
                                    <p:set>
                                      <p:cBhvr>
                                        <p:cTn id="58" dur="1" fill="hold">
                                          <p:stCondLst>
                                            <p:cond delay="0"/>
                                          </p:stCondLst>
                                        </p:cTn>
                                        <p:tgtEl>
                                          <p:spTgt spid="2">
                                            <p:txEl>
                                              <p:pRg st="11" end="11"/>
                                            </p:txEl>
                                          </p:spTgt>
                                        </p:tgtEl>
                                        <p:attrNameLst>
                                          <p:attrName>style.visibility</p:attrName>
                                        </p:attrNameLst>
                                      </p:cBhvr>
                                      <p:to>
                                        <p:strVal val="visible"/>
                                      </p:to>
                                    </p:set>
                                    <p:anim calcmode="lin" valueType="num">
                                      <p:cBhvr additive="base">
                                        <p:cTn id="59" dur="500"/>
                                        <p:tgtEl>
                                          <p:spTgt spid="2">
                                            <p:txEl>
                                              <p:pRg st="11" end="11"/>
                                            </p:txEl>
                                          </p:spTgt>
                                        </p:tgtEl>
                                        <p:attrNameLst>
                                          <p:attrName>ppt_y</p:attrName>
                                        </p:attrNameLst>
                                      </p:cBhvr>
                                      <p:tavLst>
                                        <p:tav tm="0">
                                          <p:val>
                                            <p:strVal val="#ppt_y+#ppt_h*1.125000"/>
                                          </p:val>
                                        </p:tav>
                                        <p:tav tm="100000">
                                          <p:val>
                                            <p:strVal val="#ppt_y"/>
                                          </p:val>
                                        </p:tav>
                                      </p:tavLst>
                                    </p:anim>
                                    <p:animEffect transition="in" filter="wipe(up)">
                                      <p:cBhvr>
                                        <p:cTn id="60"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 y="1752601"/>
            <a:ext cx="12407900" cy="6992682"/>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t">
            <a:spAutoFit/>
          </a:bodyPr>
          <a:lstStyle/>
          <a:p>
            <a:pPr lvl="0"/>
            <a:r>
              <a:rPr lang="en-US" sz="2800" b="1" u="sng" dirty="0">
                <a:solidFill>
                  <a:srgbClr val="800000"/>
                </a:solidFill>
                <a:latin typeface="Constantia"/>
                <a:cs typeface="Constantia"/>
              </a:rPr>
              <a:t>What does the </a:t>
            </a:r>
            <a:r>
              <a:rPr lang="en-US" sz="2800" b="1" u="sng" dirty="0" smtClean="0">
                <a:solidFill>
                  <a:srgbClr val="800000"/>
                </a:solidFill>
                <a:latin typeface="Constantia"/>
                <a:cs typeface="Constantia"/>
              </a:rPr>
              <a:t>“resurrection” </a:t>
            </a:r>
            <a:r>
              <a:rPr lang="en-US" sz="2800" b="1" u="sng" dirty="0">
                <a:solidFill>
                  <a:srgbClr val="800000"/>
                </a:solidFill>
                <a:latin typeface="Constantia"/>
                <a:cs typeface="Constantia"/>
              </a:rPr>
              <a:t>mean to us?  </a:t>
            </a:r>
            <a:endParaRPr lang="en-US" sz="2800" b="1" u="sng" dirty="0">
              <a:solidFill>
                <a:srgbClr val="800000"/>
              </a:solidFill>
              <a:latin typeface="Constantia"/>
              <a:cs typeface="Constantia"/>
            </a:endParaRPr>
          </a:p>
          <a:p>
            <a:pPr lvl="0"/>
            <a:endParaRPr lang="en-US" sz="2800" dirty="0" smtClean="0">
              <a:latin typeface="Constantia"/>
              <a:cs typeface="Constantia"/>
            </a:endParaRPr>
          </a:p>
          <a:p>
            <a:pPr marL="342900" lvl="0" indent="-342900">
              <a:buFont typeface="Arial"/>
              <a:buChar char="•"/>
            </a:pPr>
            <a:r>
              <a:rPr lang="en-US" sz="2800" dirty="0" smtClean="0">
                <a:latin typeface="Constantia"/>
                <a:cs typeface="Constantia"/>
              </a:rPr>
              <a:t>The resurrection means that we have assurance of our own resurrection:  For if we believe that Jesus died and rose again</a:t>
            </a:r>
            <a:r>
              <a:rPr lang="en-US" sz="2800" dirty="0">
                <a:latin typeface="Constantia"/>
                <a:cs typeface="Constantia"/>
              </a:rPr>
              <a:t>, even so God will bring with Him those who sleep in Jesus (1Thess 4:14</a:t>
            </a:r>
            <a:r>
              <a:rPr lang="en-US" sz="2800" dirty="0" smtClean="0">
                <a:latin typeface="Constantia"/>
                <a:cs typeface="Constantia"/>
              </a:rPr>
              <a:t>)  </a:t>
            </a:r>
          </a:p>
          <a:p>
            <a:pPr marL="342900" lvl="0" indent="-342900">
              <a:buFont typeface="Arial"/>
              <a:buChar char="•"/>
            </a:pPr>
            <a:endParaRPr lang="en-US" sz="2800" dirty="0" smtClean="0">
              <a:latin typeface="Constantia"/>
              <a:cs typeface="Constantia"/>
            </a:endParaRPr>
          </a:p>
          <a:p>
            <a:pPr marL="342900" lvl="0" indent="-342900">
              <a:buFont typeface="Arial"/>
              <a:buChar char="•"/>
            </a:pPr>
            <a:r>
              <a:rPr lang="en-US" sz="2800" dirty="0" smtClean="0">
                <a:latin typeface="Constantia"/>
                <a:cs typeface="Constantia"/>
              </a:rPr>
              <a:t>V</a:t>
            </a:r>
            <a:r>
              <a:rPr lang="en-US" sz="2800" dirty="0">
                <a:latin typeface="Constantia"/>
                <a:cs typeface="Constantia"/>
              </a:rPr>
              <a:t>. 7 Go and tell.  This applies to the women, the disciples, and to us.  </a:t>
            </a:r>
            <a:endParaRPr lang="en-US" sz="2800" dirty="0" smtClean="0">
              <a:latin typeface="Constantia"/>
              <a:cs typeface="Constantia"/>
            </a:endParaRPr>
          </a:p>
          <a:p>
            <a:pPr marL="342900" lvl="0" indent="-342900">
              <a:buFont typeface="Arial"/>
              <a:buChar char="•"/>
            </a:pPr>
            <a:endParaRPr lang="en-US" sz="2800" dirty="0" smtClean="0">
              <a:latin typeface="Constantia"/>
              <a:cs typeface="Constantia"/>
            </a:endParaRPr>
          </a:p>
          <a:p>
            <a:pPr marL="342900" lvl="0" indent="-342900">
              <a:buFont typeface="Arial"/>
              <a:buChar char="•"/>
            </a:pPr>
            <a:r>
              <a:rPr lang="en-US" sz="2800" dirty="0" smtClean="0">
                <a:latin typeface="Constantia"/>
                <a:cs typeface="Constantia"/>
              </a:rPr>
              <a:t>V</a:t>
            </a:r>
            <a:r>
              <a:rPr lang="en-US" sz="2800" dirty="0">
                <a:latin typeface="Constantia"/>
                <a:cs typeface="Constantia"/>
              </a:rPr>
              <a:t>. 7 His disciples; and Peter:  Jesus still wanted to meet with them even though they failed Him so deeply.  Why Peter by name?  Perhaps He had a special hope, forgiveness, plan of restoration for the one who denied Him the worst.  </a:t>
            </a:r>
            <a:endParaRPr lang="en-US" sz="2800" dirty="0" smtClean="0">
              <a:latin typeface="Constantia"/>
              <a:cs typeface="Constantia"/>
            </a:endParaRPr>
          </a:p>
          <a:p>
            <a:pPr marL="342900" lvl="0" indent="-342900">
              <a:buFont typeface="Arial"/>
              <a:buChar char="•"/>
            </a:pPr>
            <a:endParaRPr lang="en-US" sz="2800" dirty="0">
              <a:latin typeface="Constantia"/>
              <a:cs typeface="Constantia"/>
            </a:endParaRPr>
          </a:p>
          <a:p>
            <a:pPr marL="342900" lvl="0" indent="-342900">
              <a:buFont typeface="Arial"/>
              <a:buChar char="•"/>
            </a:pPr>
            <a:endParaRPr lang="en-US" sz="2800" dirty="0" smtClean="0">
              <a:latin typeface="Constantia"/>
              <a:cs typeface="Constantia"/>
            </a:endParaRPr>
          </a:p>
          <a:p>
            <a:pPr marL="342900" lvl="0" indent="-342900">
              <a:buFont typeface="Arial"/>
              <a:buChar char="•"/>
            </a:pPr>
            <a:r>
              <a:rPr lang="en-US" sz="2800" dirty="0" smtClean="0">
                <a:latin typeface="Constantia"/>
                <a:cs typeface="Constantia"/>
              </a:rPr>
              <a:t>Jesus </a:t>
            </a:r>
            <a:r>
              <a:rPr lang="en-US" sz="2800" dirty="0">
                <a:latin typeface="Constantia"/>
                <a:cs typeface="Constantia"/>
              </a:rPr>
              <a:t>had a special message for those who doubted like Thomas:  </a:t>
            </a:r>
            <a:endParaRPr lang="en-US" sz="2800" dirty="0" smtClean="0">
              <a:latin typeface="Constantia"/>
              <a:cs typeface="Constantia"/>
            </a:endParaRPr>
          </a:p>
          <a:p>
            <a:pPr lvl="0"/>
            <a:r>
              <a:rPr lang="en-US" sz="2800" dirty="0" smtClean="0">
                <a:latin typeface="Constantia"/>
                <a:cs typeface="Constantia"/>
              </a:rPr>
              <a:t> </a:t>
            </a:r>
            <a:endParaRPr lang="en-US" sz="2800" dirty="0">
              <a:latin typeface="Constantia"/>
              <a:cs typeface="Constantia"/>
            </a:endParaRPr>
          </a:p>
        </p:txBody>
      </p:sp>
      <p:sp>
        <p:nvSpPr>
          <p:cNvPr id="3" name="TextBox 2"/>
          <p:cNvSpPr txBox="1"/>
          <p:nvPr/>
        </p:nvSpPr>
        <p:spPr>
          <a:xfrm>
            <a:off x="444500" y="8496300"/>
            <a:ext cx="12179300" cy="960261"/>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48767" tIns="48767" rIns="48767" bIns="48767" numCol="1" spcCol="38100" rtlCol="0" anchor="t">
            <a:spAutoFit/>
          </a:bodyPr>
          <a:lstStyle/>
          <a:p>
            <a:pPr marL="0" marR="0" indent="0" algn="l" defTabSz="1300480" rtl="0" fontAlgn="auto" latinLnBrk="0" hangingPunct="0">
              <a:lnSpc>
                <a:spcPct val="100000"/>
              </a:lnSpc>
              <a:spcBef>
                <a:spcPts val="0"/>
              </a:spcBef>
              <a:spcAft>
                <a:spcPts val="0"/>
              </a:spcAft>
              <a:buClrTx/>
              <a:buSzTx/>
              <a:buFontTx/>
              <a:buNone/>
              <a:tabLst/>
            </a:pPr>
            <a:r>
              <a:rPr lang="en-US" sz="2800" b="1" i="1" dirty="0" smtClean="0">
                <a:latin typeface="Constantia"/>
                <a:cs typeface="Constantia"/>
              </a:rPr>
              <a:t>“I am the way, the truth, and the life; no one comes to the Father but through Me”  (John 14:6)</a:t>
            </a:r>
            <a:endParaRPr kumimoji="0" lang="en-US" sz="2800" b="1" i="1" u="none" strike="noStrike" cap="none" spc="0" normalizeH="0" baseline="0" dirty="0">
              <a:ln>
                <a:noFill/>
              </a:ln>
              <a:solidFill>
                <a:srgbClr val="000000"/>
              </a:solidFill>
              <a:effectLst/>
              <a:uFillTx/>
              <a:latin typeface="Constantia"/>
              <a:cs typeface="Constantia"/>
              <a:sym typeface="Arial"/>
            </a:endParaRPr>
          </a:p>
        </p:txBody>
      </p:sp>
    </p:spTree>
    <p:extLst>
      <p:ext uri="{BB962C8B-B14F-4D97-AF65-F5344CB8AC3E}">
        <p14:creationId xmlns:p14="http://schemas.microsoft.com/office/powerpoint/2010/main" val="2155196701"/>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p:tgtEl>
                                          <p:spTgt spid="2">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 calcmode="lin" valueType="num">
                                      <p:cBhvr additive="base">
                                        <p:cTn id="31" dur="500"/>
                                        <p:tgtEl>
                                          <p:spTgt spid="2">
                                            <p:txEl>
                                              <p:pRg st="9" end="9"/>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
                                            <p:txEl>
                                              <p:pRg st="9" end="9"/>
                                            </p:txEl>
                                          </p:spTgt>
                                        </p:tgtEl>
                                      </p:cBhvr>
                                    </p:animEffect>
                                  </p:childTnLst>
                                </p:cTn>
                              </p:par>
                              <p:par>
                                <p:cTn id="33" presetID="12" presetClass="entr" presetSubtype="4" fill="hold"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 calcmode="lin" valueType="num">
                                      <p:cBhvr additive="base">
                                        <p:cTn id="35" dur="500"/>
                                        <p:tgtEl>
                                          <p:spTgt spid="2">
                                            <p:txEl>
                                              <p:pRg st="10" end="10"/>
                                            </p:txEl>
                                          </p:spTgt>
                                        </p:tgtEl>
                                        <p:attrNameLst>
                                          <p:attrName>ppt_y</p:attrName>
                                        </p:attrNameLst>
                                      </p:cBhvr>
                                      <p:tavLst>
                                        <p:tav tm="0">
                                          <p:val>
                                            <p:strVal val="#ppt_y+#ppt_h*1.125000"/>
                                          </p:val>
                                        </p:tav>
                                        <p:tav tm="100000">
                                          <p:val>
                                            <p:strVal val="#ppt_y"/>
                                          </p:val>
                                        </p:tav>
                                      </p:tavLst>
                                    </p:anim>
                                    <p:animEffect transition="in" filter="wipe(up)">
                                      <p:cBhvr>
                                        <p:cTn id="36" dur="500"/>
                                        <p:tgtEl>
                                          <p:spTgt spid="2">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p:tgtEl>
                                          <p:spTgt spid="3"/>
                                        </p:tgtEl>
                                        <p:attrNameLst>
                                          <p:attrName>ppt_y</p:attrName>
                                        </p:attrNameLst>
                                      </p:cBhvr>
                                      <p:tavLst>
                                        <p:tav tm="0">
                                          <p:val>
                                            <p:strVal val="#ppt_y+#ppt_h*1.125000"/>
                                          </p:val>
                                        </p:tav>
                                        <p:tav tm="100000">
                                          <p:val>
                                            <p:strVal val="#ppt_y"/>
                                          </p:val>
                                        </p:tav>
                                      </p:tavLst>
                                    </p:anim>
                                    <p:animEffect transition="in" filter="wipe(up)">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0990" y="1774529"/>
            <a:ext cx="11906734" cy="71404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t">
            <a:spAutoFit/>
          </a:bodyPr>
          <a:lstStyle/>
          <a:p>
            <a:pPr marL="0" marR="0" indent="0" algn="ctr" defTabSz="1300480" rtl="0" fontAlgn="auto" latinLnBrk="0" hangingPunct="0">
              <a:lnSpc>
                <a:spcPct val="100000"/>
              </a:lnSpc>
              <a:spcBef>
                <a:spcPts val="0"/>
              </a:spcBef>
              <a:spcAft>
                <a:spcPts val="0"/>
              </a:spcAft>
              <a:buClrTx/>
              <a:buSzTx/>
              <a:buFontTx/>
              <a:buNone/>
              <a:tabLst/>
            </a:pPr>
            <a:r>
              <a:rPr lang="en-US" sz="4000" dirty="0">
                <a:latin typeface="Constantia"/>
                <a:cs typeface="Constantia"/>
              </a:rPr>
              <a:t>B</a:t>
            </a:r>
            <a:r>
              <a:rPr kumimoji="0" lang="en-US" sz="4000" b="0" i="0" u="none" strike="noStrike" cap="none" spc="0" normalizeH="0" baseline="0" dirty="0" smtClean="0">
                <a:ln>
                  <a:noFill/>
                </a:ln>
                <a:solidFill>
                  <a:srgbClr val="000000"/>
                </a:solidFill>
                <a:effectLst/>
                <a:uFillTx/>
                <a:latin typeface="Constantia"/>
                <a:ea typeface="Arial"/>
                <a:cs typeface="Constantia"/>
                <a:sym typeface="Arial"/>
              </a:rPr>
              <a:t>)  Our</a:t>
            </a:r>
            <a:r>
              <a:rPr kumimoji="0" lang="en-US" sz="4000" b="0" i="0" u="none" strike="noStrike" cap="none" spc="0" normalizeH="0" dirty="0" smtClean="0">
                <a:ln>
                  <a:noFill/>
                </a:ln>
                <a:solidFill>
                  <a:srgbClr val="000000"/>
                </a:solidFill>
                <a:effectLst/>
                <a:uFillTx/>
                <a:latin typeface="Constantia"/>
                <a:ea typeface="Arial"/>
                <a:cs typeface="Constantia"/>
                <a:sym typeface="Arial"/>
              </a:rPr>
              <a:t> Response </a:t>
            </a:r>
            <a:r>
              <a:rPr kumimoji="0" lang="en-US" sz="4000" b="0" i="0" u="none" strike="noStrike" cap="none" spc="0" normalizeH="0" baseline="0" dirty="0" smtClean="0">
                <a:ln>
                  <a:noFill/>
                </a:ln>
                <a:solidFill>
                  <a:srgbClr val="000000"/>
                </a:solidFill>
                <a:effectLst/>
                <a:uFillTx/>
                <a:latin typeface="Constantia"/>
                <a:ea typeface="Arial"/>
                <a:cs typeface="Constantia"/>
                <a:sym typeface="Arial"/>
              </a:rPr>
              <a:t>(Mark</a:t>
            </a:r>
            <a:r>
              <a:rPr kumimoji="0" lang="en-US" sz="4000" b="0" i="0" u="none" strike="noStrike" cap="none" spc="0" normalizeH="0" dirty="0" smtClean="0">
                <a:ln>
                  <a:noFill/>
                </a:ln>
                <a:solidFill>
                  <a:srgbClr val="000000"/>
                </a:solidFill>
                <a:effectLst/>
                <a:uFillTx/>
                <a:latin typeface="Constantia"/>
                <a:ea typeface="Arial"/>
                <a:cs typeface="Constantia"/>
                <a:sym typeface="Arial"/>
              </a:rPr>
              <a:t> </a:t>
            </a:r>
            <a:r>
              <a:rPr kumimoji="0" lang="en-US" sz="4000" b="0" i="0" u="none" strike="noStrike" cap="none" spc="0" normalizeH="0" dirty="0" smtClean="0">
                <a:ln>
                  <a:noFill/>
                </a:ln>
                <a:solidFill>
                  <a:srgbClr val="000000"/>
                </a:solidFill>
                <a:effectLst/>
                <a:uFillTx/>
                <a:latin typeface="Constantia"/>
                <a:ea typeface="Arial"/>
                <a:cs typeface="Constantia"/>
                <a:sym typeface="Arial"/>
              </a:rPr>
              <a:t>16:9-</a:t>
            </a:r>
            <a:r>
              <a:rPr lang="en-US" sz="4000" dirty="0">
                <a:latin typeface="Constantia"/>
                <a:cs typeface="Constantia"/>
              </a:rPr>
              <a:t>2</a:t>
            </a:r>
            <a:r>
              <a:rPr kumimoji="0" lang="en-US" sz="4000" b="0" i="0" u="none" strike="noStrike" cap="none" spc="0" normalizeH="0" dirty="0" smtClean="0">
                <a:ln>
                  <a:noFill/>
                </a:ln>
                <a:solidFill>
                  <a:srgbClr val="000000"/>
                </a:solidFill>
                <a:effectLst/>
                <a:uFillTx/>
                <a:latin typeface="Constantia"/>
                <a:ea typeface="Arial"/>
                <a:cs typeface="Constantia"/>
                <a:sym typeface="Arial"/>
              </a:rPr>
              <a:t>0</a:t>
            </a:r>
            <a:r>
              <a:rPr kumimoji="0" lang="en-US" sz="4000" b="0" i="0" u="none" strike="noStrike" cap="none" spc="0" normalizeH="0" dirty="0" smtClean="0">
                <a:ln>
                  <a:noFill/>
                </a:ln>
                <a:solidFill>
                  <a:srgbClr val="000000"/>
                </a:solidFill>
                <a:effectLst/>
                <a:uFillTx/>
                <a:latin typeface="Constantia"/>
                <a:ea typeface="Arial"/>
                <a:cs typeface="Constantia"/>
                <a:sym typeface="Arial"/>
              </a:rPr>
              <a:t>)</a:t>
            </a:r>
            <a:endParaRPr kumimoji="0" lang="en-US" sz="4000" b="0" i="0" u="none" strike="noStrike" cap="none" spc="0" normalizeH="0" baseline="0" dirty="0">
              <a:ln>
                <a:noFill/>
              </a:ln>
              <a:solidFill>
                <a:srgbClr val="000000"/>
              </a:solidFill>
              <a:effectLst/>
              <a:uFillTx/>
              <a:latin typeface="Constantia"/>
              <a:ea typeface="Arial"/>
              <a:cs typeface="Constantia"/>
              <a:sym typeface="Arial"/>
            </a:endParaRPr>
          </a:p>
        </p:txBody>
      </p:sp>
      <p:sp>
        <p:nvSpPr>
          <p:cNvPr id="4" name="TextBox 3"/>
          <p:cNvSpPr txBox="1"/>
          <p:nvPr/>
        </p:nvSpPr>
        <p:spPr>
          <a:xfrm>
            <a:off x="163510" y="2654765"/>
            <a:ext cx="12612690" cy="7023459"/>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48767" tIns="48767" rIns="48767" bIns="48767" numCol="1" spcCol="38100" rtlCol="0" anchor="t">
            <a:spAutoFit/>
          </a:bodyPr>
          <a:lstStyle/>
          <a:p>
            <a:r>
              <a:rPr lang="en-US" sz="2500" i="1" dirty="0">
                <a:latin typeface="Constantia"/>
                <a:cs typeface="Constantia"/>
              </a:rPr>
              <a:t>9Now after He had risen early on the first day of the week, He first appeared to Mary Magdalene, from whom He had cast out seven demons. 10 She went and reported to those who had been with Him, while they were mourning and weeping. 11 When they heard that He was alive and had been seen by her, they refused to believe it. 12 After that, He appeared in a different form to two of them while they were walking along on their way to the country. 13 They went away and reported it to the others, but they did not believe them either</a:t>
            </a:r>
            <a:r>
              <a:rPr lang="en-US" sz="2500" i="1" dirty="0" smtClean="0">
                <a:latin typeface="Constantia"/>
                <a:cs typeface="Constantia"/>
              </a:rPr>
              <a:t>.</a:t>
            </a:r>
            <a:r>
              <a:rPr lang="en-US" sz="2500" dirty="0">
                <a:latin typeface="Constantia"/>
                <a:cs typeface="Constantia"/>
              </a:rPr>
              <a:t> </a:t>
            </a:r>
            <a:r>
              <a:rPr lang="en-US" sz="2500" dirty="0" smtClean="0">
                <a:latin typeface="Constantia"/>
                <a:cs typeface="Constantia"/>
              </a:rPr>
              <a:t> </a:t>
            </a:r>
            <a:r>
              <a:rPr lang="en-US" sz="2500" i="1" dirty="0" smtClean="0">
                <a:latin typeface="Constantia"/>
                <a:cs typeface="Constantia"/>
              </a:rPr>
              <a:t>14</a:t>
            </a:r>
            <a:r>
              <a:rPr lang="en-US" sz="2500" i="1" dirty="0">
                <a:latin typeface="Constantia"/>
                <a:cs typeface="Constantia"/>
              </a:rPr>
              <a:t> Afterward He appeared to the eleven themselves as they were reclining at the table; and He reproached them for their unbelief and hardness of heart, because they had not believed those who had seen Him after He had risen. 15 And He said to them, “Go into all the world and preach the gospel to all creation. 16 He who has believed and has been baptized shall be saved; but he who has disbelieved shall be condemned. 17 These signs will accompany those who have believed: in My name they will cast out demons, they will speak with new tongues; 18 they will pick up serpents, and if they drink any deadly poison, it will not hurt them; they will lay hands on the sick, and they will recover.”</a:t>
            </a:r>
            <a:endParaRPr lang="en-US" sz="2500" dirty="0">
              <a:latin typeface="Constantia"/>
              <a:cs typeface="Constantia"/>
            </a:endParaRPr>
          </a:p>
          <a:p>
            <a:r>
              <a:rPr lang="en-US" sz="2500" i="1" dirty="0">
                <a:latin typeface="Constantia"/>
                <a:cs typeface="Constantia"/>
              </a:rPr>
              <a:t> </a:t>
            </a:r>
            <a:endParaRPr lang="en-US" sz="2500" dirty="0">
              <a:latin typeface="Constantia"/>
              <a:cs typeface="Constantia"/>
            </a:endParaRPr>
          </a:p>
          <a:p>
            <a:r>
              <a:rPr lang="en-US" sz="2500" i="1" dirty="0">
                <a:latin typeface="Constantia"/>
                <a:cs typeface="Constantia"/>
              </a:rPr>
              <a:t>19 So then, when the Lord Jesus had spoken to them, He was received up into heaven and sat down at the right hand of God. 20 And they went out and preached everywhere, while the Lord worked with them, and confirmed the word by the signs that followed.  </a:t>
            </a:r>
            <a:endParaRPr lang="en-US" sz="2500" dirty="0">
              <a:latin typeface="Constantia"/>
              <a:cs typeface="Constantia"/>
            </a:endParaRPr>
          </a:p>
        </p:txBody>
      </p:sp>
    </p:spTree>
    <p:extLst>
      <p:ext uri="{BB962C8B-B14F-4D97-AF65-F5344CB8AC3E}">
        <p14:creationId xmlns:p14="http://schemas.microsoft.com/office/powerpoint/2010/main" val="3559668564"/>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866901"/>
            <a:ext cx="12407900" cy="656179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t">
            <a:spAutoFit/>
          </a:bodyPr>
          <a:lstStyle/>
          <a:p>
            <a:pPr marL="457200" lvl="0" indent="-457200">
              <a:buFont typeface="Arial"/>
              <a:buChar char="•"/>
            </a:pPr>
            <a:r>
              <a:rPr lang="en-US" sz="2800" dirty="0">
                <a:latin typeface="Constantia"/>
                <a:cs typeface="Constantia"/>
              </a:rPr>
              <a:t>In many Bibles, this last portion of Mark is footnoted indicating that it did not exist in the early Greek manuscripts of the gospel of Mark.  However many early Christian writers refer to this passage in their writings, which shows that they knew it was there and accepted it. </a:t>
            </a:r>
            <a:endParaRPr lang="en-US" sz="2800" dirty="0" smtClean="0">
              <a:latin typeface="Constantia"/>
              <a:cs typeface="Constantia"/>
            </a:endParaRPr>
          </a:p>
          <a:p>
            <a:pPr marL="457200" lvl="0" indent="-457200">
              <a:buFont typeface="Arial"/>
              <a:buChar char="•"/>
            </a:pPr>
            <a:endParaRPr lang="en-US" sz="2800" dirty="0">
              <a:latin typeface="Constantia"/>
              <a:cs typeface="Constantia"/>
            </a:endParaRPr>
          </a:p>
          <a:p>
            <a:pPr marL="457200" lvl="0" indent="-457200">
              <a:buFont typeface="Arial"/>
              <a:buChar char="•"/>
            </a:pPr>
            <a:r>
              <a:rPr lang="en-US" sz="2800" dirty="0" smtClean="0">
                <a:latin typeface="Constantia"/>
                <a:cs typeface="Constantia"/>
              </a:rPr>
              <a:t>You might question the reliability of the Bible at this point ???</a:t>
            </a:r>
          </a:p>
          <a:p>
            <a:pPr marL="457200" lvl="0" indent="-457200">
              <a:buFont typeface="Arial"/>
              <a:buChar char="•"/>
            </a:pPr>
            <a:endParaRPr lang="en-US" sz="2800" dirty="0">
              <a:latin typeface="Constantia"/>
              <a:cs typeface="Constantia"/>
            </a:endParaRPr>
          </a:p>
          <a:p>
            <a:pPr marL="457200" lvl="0" indent="-457200">
              <a:buFont typeface="Arial"/>
              <a:buChar char="•"/>
            </a:pPr>
            <a:r>
              <a:rPr lang="en-US" sz="2800" dirty="0" smtClean="0">
                <a:latin typeface="Constantia"/>
                <a:cs typeface="Constantia"/>
              </a:rPr>
              <a:t>Homer’s Iliad, Plato’s writings, Caesar Gallic Wars are all recognized, studied, and taught as historic and accurate writings.  </a:t>
            </a:r>
          </a:p>
          <a:p>
            <a:pPr marL="457200" lvl="0" indent="-457200">
              <a:buFont typeface="Arial"/>
              <a:buChar char="•"/>
            </a:pPr>
            <a:endParaRPr lang="en-US" sz="2800" dirty="0">
              <a:latin typeface="Constantia"/>
              <a:cs typeface="Constantia"/>
            </a:endParaRPr>
          </a:p>
          <a:p>
            <a:pPr marL="457200" lvl="0" indent="-457200">
              <a:buFont typeface="Arial"/>
              <a:buChar char="•"/>
            </a:pPr>
            <a:r>
              <a:rPr lang="en-US" sz="2800" dirty="0" smtClean="0">
                <a:latin typeface="Constantia"/>
                <a:cs typeface="Constantia"/>
              </a:rPr>
              <a:t>3 ways to examine and test if a certain document or writing is accurate:</a:t>
            </a:r>
          </a:p>
          <a:p>
            <a:pPr lvl="0"/>
            <a:endParaRPr lang="en-US" sz="2800" dirty="0">
              <a:latin typeface="Constantia"/>
              <a:cs typeface="Constantia"/>
            </a:endParaRPr>
          </a:p>
          <a:p>
            <a:pPr lvl="0"/>
            <a:r>
              <a:rPr lang="en-US" sz="2800" dirty="0" smtClean="0">
                <a:latin typeface="Constantia"/>
                <a:cs typeface="Constantia"/>
              </a:rPr>
              <a:t>	a.  The number of copies</a:t>
            </a:r>
          </a:p>
          <a:p>
            <a:pPr lvl="0"/>
            <a:r>
              <a:rPr lang="en-US" sz="2800" dirty="0">
                <a:latin typeface="Constantia"/>
                <a:cs typeface="Constantia"/>
              </a:rPr>
              <a:t>	</a:t>
            </a:r>
            <a:r>
              <a:rPr lang="en-US" sz="2800" dirty="0" smtClean="0">
                <a:latin typeface="Constantia"/>
                <a:cs typeface="Constantia"/>
              </a:rPr>
              <a:t>b.  The time interval between the original and existing copies </a:t>
            </a:r>
          </a:p>
          <a:p>
            <a:pPr lvl="0"/>
            <a:r>
              <a:rPr lang="en-US" sz="2800" dirty="0">
                <a:latin typeface="Constantia"/>
                <a:cs typeface="Constantia"/>
              </a:rPr>
              <a:t>	</a:t>
            </a:r>
            <a:r>
              <a:rPr lang="en-US" sz="2800" dirty="0" smtClean="0">
                <a:latin typeface="Constantia"/>
                <a:cs typeface="Constantia"/>
              </a:rPr>
              <a:t>c.  </a:t>
            </a:r>
            <a:r>
              <a:rPr lang="en-US" sz="2800" dirty="0">
                <a:latin typeface="Constantia"/>
                <a:cs typeface="Constantia"/>
              </a:rPr>
              <a:t> </a:t>
            </a:r>
            <a:r>
              <a:rPr lang="en-US" sz="2800" dirty="0" smtClean="0">
                <a:latin typeface="Constantia"/>
                <a:cs typeface="Constantia"/>
              </a:rPr>
              <a:t>The degree of accuracy of the copies</a:t>
            </a:r>
            <a:endParaRPr lang="en-US" sz="2800" dirty="0">
              <a:latin typeface="Constantia"/>
              <a:cs typeface="Constantia"/>
            </a:endParaRPr>
          </a:p>
        </p:txBody>
      </p:sp>
    </p:spTree>
    <p:extLst>
      <p:ext uri="{BB962C8B-B14F-4D97-AF65-F5344CB8AC3E}">
        <p14:creationId xmlns:p14="http://schemas.microsoft.com/office/powerpoint/2010/main" val="594710359"/>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p:tgtEl>
                                          <p:spTgt spid="2">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p:tgtEl>
                                          <p:spTgt spid="2">
                                            <p:txEl>
                                              <p:pRg st="8" end="8"/>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 calcmode="lin" valueType="num">
                                      <p:cBhvr additive="base">
                                        <p:cTn id="37" dur="500"/>
                                        <p:tgtEl>
                                          <p:spTgt spid="2">
                                            <p:txEl>
                                              <p:pRg st="9" end="9"/>
                                            </p:txEl>
                                          </p:spTgt>
                                        </p:tgtEl>
                                        <p:attrNameLst>
                                          <p:attrName>ppt_y</p:attrName>
                                        </p:attrNameLst>
                                      </p:cBhvr>
                                      <p:tavLst>
                                        <p:tav tm="0">
                                          <p:val>
                                            <p:strVal val="#ppt_y+#ppt_h*1.125000"/>
                                          </p:val>
                                        </p:tav>
                                        <p:tav tm="100000">
                                          <p:val>
                                            <p:strVal val="#ppt_y"/>
                                          </p:val>
                                        </p:tav>
                                      </p:tavLst>
                                    </p:anim>
                                    <p:animEffect transition="in" filter="wipe(up)">
                                      <p:cBhvr>
                                        <p:cTn id="38" dur="500"/>
                                        <p:tgtEl>
                                          <p:spTgt spid="2">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anim calcmode="lin" valueType="num">
                                      <p:cBhvr additive="base">
                                        <p:cTn id="43" dur="500"/>
                                        <p:tgtEl>
                                          <p:spTgt spid="2">
                                            <p:txEl>
                                              <p:pRg st="10" end="10"/>
                                            </p:txEl>
                                          </p:spTgt>
                                        </p:tgtEl>
                                        <p:attrNameLst>
                                          <p:attrName>ppt_y</p:attrName>
                                        </p:attrNameLst>
                                      </p:cBhvr>
                                      <p:tavLst>
                                        <p:tav tm="0">
                                          <p:val>
                                            <p:strVal val="#ppt_y+#ppt_h*1.125000"/>
                                          </p:val>
                                        </p:tav>
                                        <p:tav tm="100000">
                                          <p:val>
                                            <p:strVal val="#ppt_y"/>
                                          </p:val>
                                        </p:tav>
                                      </p:tavLst>
                                    </p:anim>
                                    <p:animEffect transition="in" filter="wipe(up)">
                                      <p:cBhvr>
                                        <p:cTn id="44"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7DB6EF"/>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Helvetica Neue"/>
        <a:ea typeface="Helvetica Neue"/>
        <a:cs typeface="Helvetica Neue"/>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sp3d/>
      </a:spPr>
      <a:bodyPr rot="0" spcFirstLastPara="1" vertOverflow="overflow" horzOverflow="overflow" vert="horz" wrap="square" lIns="48767" tIns="48767" rIns="48767" bIns="48767"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round/>
        </a:ln>
        <a:effectLst>
          <a:outerShdw blurRad="254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48767" tIns="48767" rIns="48767" bIns="48767"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7DB6EF"/>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Helvetica Neue"/>
        <a:ea typeface="Helvetica Neue"/>
        <a:cs typeface="Helvetica Neue"/>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sp3d/>
      </a:spPr>
      <a:bodyPr rot="0" spcFirstLastPara="1" vertOverflow="overflow" horzOverflow="overflow" vert="horz" wrap="square" lIns="48767" tIns="48767" rIns="48767" bIns="48767"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round/>
        </a:ln>
        <a:effectLst>
          <a:outerShdw blurRad="25400" dist="127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48767" tIns="48767" rIns="48767" bIns="48767"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10529</TotalTime>
  <Words>937</Words>
  <Application>Microsoft Macintosh PowerPoint</Application>
  <PresentationFormat>Custom</PresentationFormat>
  <Paragraphs>98</Paragraphs>
  <Slides>17</Slides>
  <Notes>9</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Calvin Chiang</cp:lastModifiedBy>
  <cp:revision>92</cp:revision>
  <dcterms:modified xsi:type="dcterms:W3CDTF">2016-12-10T21:58:42Z</dcterms:modified>
</cp:coreProperties>
</file>