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85" r:id="rId3"/>
    <p:sldId id="278" r:id="rId4"/>
    <p:sldId id="279" r:id="rId5"/>
    <p:sldId id="280" r:id="rId6"/>
    <p:sldId id="290" r:id="rId7"/>
    <p:sldId id="291" r:id="rId8"/>
    <p:sldId id="292" r:id="rId9"/>
    <p:sldId id="293" r:id="rId10"/>
    <p:sldId id="258" r:id="rId11"/>
    <p:sldId id="296" r:id="rId12"/>
    <p:sldId id="297" r:id="rId13"/>
    <p:sldId id="300" r:id="rId14"/>
    <p:sldId id="302" r:id="rId15"/>
    <p:sldId id="303" r:id="rId16"/>
    <p:sldId id="304" r:id="rId17"/>
    <p:sldId id="306" r:id="rId18"/>
    <p:sldId id="271" r:id="rId19"/>
    <p:sldId id="307" r:id="rId20"/>
    <p:sldId id="309" r:id="rId21"/>
    <p:sldId id="310" r:id="rId22"/>
    <p:sldId id="311" r:id="rId23"/>
    <p:sldId id="277" r:id="rId24"/>
    <p:sldId id="264" r:id="rId25"/>
  </p:sldIdLst>
  <p:sldSz cx="13004800" cy="97536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5pPr>
    <a:lvl6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6pPr>
    <a:lvl7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7pPr>
    <a:lvl8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8pPr>
    <a:lvl9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6E5F9"/>
          </a:solidFill>
        </a:fill>
      </a:tcStyle>
    </a:wholeTbl>
    <a:band2H>
      <a:tcTxStyle/>
      <a:tcStyle>
        <a:tcBdr/>
        <a:fill>
          <a:solidFill>
            <a:srgbClr val="ECF2FC"/>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212" y="18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040" cy="467534"/>
          </a:xfrm>
          <a:prstGeom prst="rect">
            <a:avLst/>
          </a:prstGeom>
        </p:spPr>
        <p:txBody>
          <a:bodyPr vert="horz" lIns="88861" tIns="44431" rIns="88861" bIns="44431" rtlCol="0"/>
          <a:lstStyle>
            <a:lvl1pPr algn="l">
              <a:defRPr sz="1200"/>
            </a:lvl1pPr>
          </a:lstStyle>
          <a:p>
            <a:endParaRPr lang="en-US"/>
          </a:p>
        </p:txBody>
      </p:sp>
      <p:sp>
        <p:nvSpPr>
          <p:cNvPr id="3" name="Date Placeholder 2"/>
          <p:cNvSpPr>
            <a:spLocks noGrp="1"/>
          </p:cNvSpPr>
          <p:nvPr>
            <p:ph type="dt" sz="quarter" idx="1"/>
          </p:nvPr>
        </p:nvSpPr>
        <p:spPr>
          <a:xfrm>
            <a:off x="4008500" y="1"/>
            <a:ext cx="3067040" cy="467534"/>
          </a:xfrm>
          <a:prstGeom prst="rect">
            <a:avLst/>
          </a:prstGeom>
        </p:spPr>
        <p:txBody>
          <a:bodyPr vert="horz" lIns="88861" tIns="44431" rIns="88861" bIns="44431" rtlCol="0"/>
          <a:lstStyle>
            <a:lvl1pPr algn="r">
              <a:defRPr sz="1200"/>
            </a:lvl1pPr>
          </a:lstStyle>
          <a:p>
            <a:fld id="{A34A471C-042D-4E0A-8AAB-3270D029BCD3}" type="datetimeFigureOut">
              <a:rPr lang="en-US" smtClean="0"/>
              <a:t>11/23/2016</a:t>
            </a:fld>
            <a:endParaRPr lang="en-US"/>
          </a:p>
        </p:txBody>
      </p:sp>
      <p:sp>
        <p:nvSpPr>
          <p:cNvPr id="4" name="Footer Placeholder 3"/>
          <p:cNvSpPr>
            <a:spLocks noGrp="1"/>
          </p:cNvSpPr>
          <p:nvPr>
            <p:ph type="ftr" sz="quarter" idx="2"/>
          </p:nvPr>
        </p:nvSpPr>
        <p:spPr>
          <a:xfrm>
            <a:off x="0" y="8893994"/>
            <a:ext cx="3067040" cy="467534"/>
          </a:xfrm>
          <a:prstGeom prst="rect">
            <a:avLst/>
          </a:prstGeom>
        </p:spPr>
        <p:txBody>
          <a:bodyPr vert="horz" lIns="88861" tIns="44431" rIns="88861" bIns="44431" rtlCol="0" anchor="b"/>
          <a:lstStyle>
            <a:lvl1pPr algn="l">
              <a:defRPr sz="1200"/>
            </a:lvl1pPr>
          </a:lstStyle>
          <a:p>
            <a:endParaRPr lang="en-US"/>
          </a:p>
        </p:txBody>
      </p:sp>
      <p:sp>
        <p:nvSpPr>
          <p:cNvPr id="5" name="Slide Number Placeholder 4"/>
          <p:cNvSpPr>
            <a:spLocks noGrp="1"/>
          </p:cNvSpPr>
          <p:nvPr>
            <p:ph type="sldNum" sz="quarter" idx="3"/>
          </p:nvPr>
        </p:nvSpPr>
        <p:spPr>
          <a:xfrm>
            <a:off x="4008500" y="8893994"/>
            <a:ext cx="3067040" cy="467534"/>
          </a:xfrm>
          <a:prstGeom prst="rect">
            <a:avLst/>
          </a:prstGeom>
        </p:spPr>
        <p:txBody>
          <a:bodyPr vert="horz" lIns="88861" tIns="44431" rIns="88861" bIns="44431" rtlCol="0" anchor="b"/>
          <a:lstStyle>
            <a:lvl1pPr algn="r">
              <a:defRPr sz="1200"/>
            </a:lvl1pPr>
          </a:lstStyle>
          <a:p>
            <a:fld id="{938C26B7-6585-43B4-85BA-BE31FCBC512A}" type="slidenum">
              <a:rPr lang="en-US" smtClean="0"/>
              <a:t>‹#›</a:t>
            </a:fld>
            <a:endParaRPr lang="en-US"/>
          </a:p>
        </p:txBody>
      </p:sp>
    </p:spTree>
    <p:extLst>
      <p:ext uri="{BB962C8B-B14F-4D97-AF65-F5344CB8AC3E}">
        <p14:creationId xmlns:p14="http://schemas.microsoft.com/office/powerpoint/2010/main" val="3213729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98563" y="703263"/>
            <a:ext cx="4679950" cy="3509962"/>
          </a:xfrm>
          <a:prstGeom prst="rect">
            <a:avLst/>
          </a:prstGeom>
        </p:spPr>
        <p:txBody>
          <a:bodyPr lIns="93935" tIns="46968" rIns="93935" bIns="46968"/>
          <a:lstStyle/>
          <a:p>
            <a:endParaRPr/>
          </a:p>
        </p:txBody>
      </p:sp>
      <p:sp>
        <p:nvSpPr>
          <p:cNvPr id="42" name="Shape 4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extLst>
      <p:ext uri="{BB962C8B-B14F-4D97-AF65-F5344CB8AC3E}">
        <p14:creationId xmlns:p14="http://schemas.microsoft.com/office/powerpoint/2010/main" val="2222533605"/>
      </p:ext>
    </p:extLst>
  </p:cSld>
  <p:clrMap bg1="lt1" tx1="dk1" bg2="lt2" tx2="dk2" accent1="accent1" accent2="accent2" accent3="accent3" accent4="accent4" accent5="accent5" accent6="accent6" hlink="hlink" folHlink="folHlink"/>
  <p:notesStyle>
    <a:lvl1pPr defTabSz="1300480" latinLnBrk="0">
      <a:defRPr sz="2200">
        <a:latin typeface="+mn-lt"/>
        <a:ea typeface="+mn-ea"/>
        <a:cs typeface="+mn-cs"/>
        <a:sym typeface="Helvetica Neue"/>
      </a:defRPr>
    </a:lvl1pPr>
    <a:lvl2pPr indent="228600" defTabSz="1300480" latinLnBrk="0">
      <a:defRPr sz="2200">
        <a:latin typeface="+mn-lt"/>
        <a:ea typeface="+mn-ea"/>
        <a:cs typeface="+mn-cs"/>
        <a:sym typeface="Helvetica Neue"/>
      </a:defRPr>
    </a:lvl2pPr>
    <a:lvl3pPr indent="457200" defTabSz="1300480" latinLnBrk="0">
      <a:defRPr sz="2200">
        <a:latin typeface="+mn-lt"/>
        <a:ea typeface="+mn-ea"/>
        <a:cs typeface="+mn-cs"/>
        <a:sym typeface="Helvetica Neue"/>
      </a:defRPr>
    </a:lvl3pPr>
    <a:lvl4pPr indent="685800" defTabSz="1300480" latinLnBrk="0">
      <a:defRPr sz="2200">
        <a:latin typeface="+mn-lt"/>
        <a:ea typeface="+mn-ea"/>
        <a:cs typeface="+mn-cs"/>
        <a:sym typeface="Helvetica Neue"/>
      </a:defRPr>
    </a:lvl4pPr>
    <a:lvl5pPr indent="914400" defTabSz="1300480" latinLnBrk="0">
      <a:defRPr sz="2200">
        <a:latin typeface="+mn-lt"/>
        <a:ea typeface="+mn-ea"/>
        <a:cs typeface="+mn-cs"/>
        <a:sym typeface="Helvetica Neue"/>
      </a:defRPr>
    </a:lvl5pPr>
    <a:lvl6pPr indent="1143000" defTabSz="1300480" latinLnBrk="0">
      <a:defRPr sz="2200">
        <a:latin typeface="+mn-lt"/>
        <a:ea typeface="+mn-ea"/>
        <a:cs typeface="+mn-cs"/>
        <a:sym typeface="Helvetica Neue"/>
      </a:defRPr>
    </a:lvl6pPr>
    <a:lvl7pPr indent="1371600" defTabSz="1300480" latinLnBrk="0">
      <a:defRPr sz="2200">
        <a:latin typeface="+mn-lt"/>
        <a:ea typeface="+mn-ea"/>
        <a:cs typeface="+mn-cs"/>
        <a:sym typeface="Helvetica Neue"/>
      </a:defRPr>
    </a:lvl7pPr>
    <a:lvl8pPr indent="1600200" defTabSz="1300480" latinLnBrk="0">
      <a:defRPr sz="2200">
        <a:latin typeface="+mn-lt"/>
        <a:ea typeface="+mn-ea"/>
        <a:cs typeface="+mn-cs"/>
        <a:sym typeface="Helvetica Neue"/>
      </a:defRPr>
    </a:lvl8pPr>
    <a:lvl9pPr indent="1828800" defTabSz="1300480" latinLnBrk="0">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美</a:t>
            </a:r>
            <a:endParaRPr lang="en-US" dirty="0"/>
          </a:p>
        </p:txBody>
      </p:sp>
    </p:spTree>
    <p:extLst>
      <p:ext uri="{BB962C8B-B14F-4D97-AF65-F5344CB8AC3E}">
        <p14:creationId xmlns:p14="http://schemas.microsoft.com/office/powerpoint/2010/main" val="238711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copy">
    <p:spTree>
      <p:nvGrpSpPr>
        <p:cNvPr id="1" name=""/>
        <p:cNvGrpSpPr/>
        <p:nvPr/>
      </p:nvGrpSpPr>
      <p:grpSpPr>
        <a:xfrm>
          <a:off x="0" y="0"/>
          <a:ext cx="0" cy="0"/>
          <a:chOff x="0" y="0"/>
          <a:chExt cx="0" cy="0"/>
        </a:xfrm>
      </p:grpSpPr>
      <p:pic>
        <p:nvPicPr>
          <p:cNvPr id="19" name="Mark00_Handout Banner-no Border.pdf"/>
          <p:cNvPicPr>
            <a:picLocks noChangeAspect="1"/>
          </p:cNvPicPr>
          <p:nvPr/>
        </p:nvPicPr>
        <p:blipFill>
          <a:blip r:embed="rId2">
            <a:extLst/>
          </a:blip>
          <a:srcRect t="6712"/>
          <a:stretch>
            <a:fillRect/>
          </a:stretch>
        </p:blipFill>
        <p:spPr>
          <a:xfrm>
            <a:off x="0" y="0"/>
            <a:ext cx="13004801" cy="1498017"/>
          </a:xfrm>
          <a:prstGeom prst="rect">
            <a:avLst/>
          </a:prstGeom>
          <a:ln w="12700">
            <a:miter lim="400000"/>
          </a:ln>
          <a:effectLst>
            <a:outerShdw blurRad="355600" rotWithShape="0">
              <a:srgbClr val="000000">
                <a:alpha val="75000"/>
              </a:srgbClr>
            </a:outerShdw>
          </a:effectLst>
        </p:spPr>
      </p:pic>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copy 2">
    <p:spTree>
      <p:nvGrpSpPr>
        <p:cNvPr id="1" name=""/>
        <p:cNvGrpSpPr/>
        <p:nvPr/>
      </p:nvGrpSpPr>
      <p:grpSpPr>
        <a:xfrm>
          <a:off x="0" y="0"/>
          <a:ext cx="0" cy="0"/>
          <a:chOff x="0" y="0"/>
          <a:chExt cx="0" cy="0"/>
        </a:xfrm>
      </p:grpSpPr>
      <p:pic>
        <p:nvPicPr>
          <p:cNvPr id="34" name="image.tif"/>
          <p:cNvPicPr>
            <a:picLocks noChangeAspect="1"/>
          </p:cNvPicPr>
          <p:nvPr/>
        </p:nvPicPr>
        <p:blipFill>
          <a:blip r:embed="rId2">
            <a:extLst/>
          </a:blip>
          <a:srcRect t="49606"/>
          <a:stretch>
            <a:fillRect/>
          </a:stretch>
        </p:blipFill>
        <p:spPr>
          <a:xfrm>
            <a:off x="0" y="0"/>
            <a:ext cx="13114657" cy="4954221"/>
          </a:xfrm>
          <a:prstGeom prst="rect">
            <a:avLst/>
          </a:prstGeom>
          <a:ln w="12700">
            <a:miter lim="400000"/>
          </a:ln>
        </p:spPr>
      </p:pic>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5">
            <a:extLst/>
          </a:blip>
          <a:stretch>
            <a:fillRect/>
          </a:stretch>
        </p:blipFill>
        <p:spPr>
          <a:xfrm>
            <a:off x="-54929" y="0"/>
            <a:ext cx="13114658" cy="9831021"/>
          </a:xfrm>
          <a:prstGeom prst="rect">
            <a:avLst/>
          </a:prstGeom>
          <a:ln w="12700">
            <a:miter lim="400000"/>
          </a:ln>
        </p:spPr>
      </p:pic>
      <p:sp>
        <p:nvSpPr>
          <p:cNvPr id="3" name="Shape 3"/>
          <p:cNvSpPr>
            <a:spLocks noGrp="1"/>
          </p:cNvSpPr>
          <p:nvPr>
            <p:ph type="title"/>
          </p:nvPr>
        </p:nvSpPr>
        <p:spPr>
          <a:xfrm>
            <a:off x="2357119" y="3491653"/>
            <a:ext cx="8290562" cy="1568027"/>
          </a:xfrm>
          <a:prstGeom prst="rect">
            <a:avLst/>
          </a:prstGeom>
          <a:ln w="3175">
            <a:miter lim="400000"/>
          </a:ln>
          <a:extLst>
            <a:ext uri="{C572A759-6A51-4108-AA02-DFA0A04FC94B}">
              <ma14:wrappingTextBoxFlag xmlns:ma14="http://schemas.microsoft.com/office/mac/drawingml/2011/main" xmlns="" val="1"/>
            </a:ext>
          </a:extLst>
        </p:spPr>
        <p:txBody>
          <a:bodyPr lIns="48767" tIns="48767" rIns="48767" bIns="48767" anchor="ctr">
            <a:normAutofit/>
          </a:bodyPr>
          <a:lstStyle/>
          <a:p>
            <a:r>
              <a:t>Title Text</a:t>
            </a:r>
          </a:p>
        </p:txBody>
      </p:sp>
      <p:sp>
        <p:nvSpPr>
          <p:cNvPr id="4" name="Shape 4"/>
          <p:cNvSpPr>
            <a:spLocks noGrp="1"/>
          </p:cNvSpPr>
          <p:nvPr>
            <p:ph type="body" idx="1"/>
          </p:nvPr>
        </p:nvSpPr>
        <p:spPr>
          <a:xfrm>
            <a:off x="3088639" y="5364479"/>
            <a:ext cx="6827522" cy="1869442"/>
          </a:xfrm>
          <a:prstGeom prst="rect">
            <a:avLst/>
          </a:prstGeom>
          <a:ln w="3175">
            <a:miter lim="400000"/>
          </a:ln>
          <a:extLst>
            <a:ext uri="{C572A759-6A51-4108-AA02-DFA0A04FC94B}">
              <ma14:wrappingTextBoxFlag xmlns:ma14="http://schemas.microsoft.com/office/mac/drawingml/2011/main" xmlns="" val="1"/>
            </a:ext>
          </a:extLst>
        </p:spPr>
        <p:txBody>
          <a:bodyPr lIns="48767" tIns="48767" rIns="48767" bIns="48767">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555264" y="7880773"/>
            <a:ext cx="336257" cy="319489"/>
          </a:xfrm>
          <a:prstGeom prst="rect">
            <a:avLst/>
          </a:prstGeom>
          <a:ln w="3175">
            <a:miter lim="400000"/>
          </a:ln>
        </p:spPr>
        <p:txBody>
          <a:bodyPr wrap="none" lIns="48767" tIns="48767" rIns="48767" bIns="48767">
            <a:spAutoFit/>
          </a:bodyPr>
          <a:lstStyle>
            <a:lvl1pPr algn="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p:titleStyle>
    <p:bodyStyle>
      <a:lvl1pPr marL="0" marR="0" indent="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1pPr>
      <a:lvl2pPr marL="0" marR="0" indent="457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2pPr>
      <a:lvl3pPr marL="0" marR="0" indent="914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3pPr>
      <a:lvl4pPr marL="0" marR="0" indent="1371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4pPr>
      <a:lvl5pPr marL="0" marR="0" indent="18288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5pPr>
      <a:lvl6pPr marL="0" marR="0" indent="22860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6pPr>
      <a:lvl7pPr marL="0" marR="0" indent="27432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7pPr>
      <a:lvl8pPr marL="0" marR="0" indent="32004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8pPr>
      <a:lvl9pPr marL="0" marR="0" indent="3657600" algn="ctr" defTabSz="1300480" rtl="0" latinLnBrk="0">
        <a:lnSpc>
          <a:spcPct val="100000"/>
        </a:lnSpc>
        <a:spcBef>
          <a:spcPts val="1000"/>
        </a:spcBef>
        <a:spcAft>
          <a:spcPts val="0"/>
        </a:spcAft>
        <a:buClrTx/>
        <a:buSzTx/>
        <a:buFontTx/>
        <a:buNone/>
        <a:tabLst/>
        <a:defRPr sz="4200" b="0" i="0" u="none" strike="noStrike" cap="none" spc="0" baseline="0">
          <a:ln>
            <a:noFill/>
          </a:ln>
          <a:solidFill>
            <a:srgbClr val="000000"/>
          </a:solidFill>
          <a:uFillTx/>
          <a:latin typeface="Arial"/>
          <a:ea typeface="Arial"/>
          <a:cs typeface="Arial"/>
          <a:sym typeface="Arial"/>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1pPr>
      <a:lvl2pPr marL="0" marR="0" indent="4572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2pPr>
      <a:lvl3pPr marL="0" marR="0" indent="9144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13716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4pPr>
      <a:lvl5pPr marL="0" marR="0" indent="182880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195802" y="7016550"/>
            <a:ext cx="11716798" cy="2425277"/>
          </a:xfrm>
          <a:prstGeom prst="rect">
            <a:avLst/>
          </a:prstGeom>
          <a:ln w="3175">
            <a:miter lim="400000"/>
          </a:ln>
          <a:extLst>
            <a:ext uri="{C572A759-6A51-4108-AA02-DFA0A04FC94B}">
              <ma14:wrappingTextBoxFlag xmlns:ma14="http://schemas.microsoft.com/office/mac/drawingml/2011/main" xmlns="" val="1"/>
            </a:ext>
          </a:extLst>
        </p:spPr>
        <p:txBody>
          <a:bodyPr wrap="square" lIns="48767" tIns="48767" rIns="48767" bIns="48767">
            <a:spAutoFit/>
          </a:bodyPr>
          <a:lstStyle/>
          <a:p>
            <a:pPr>
              <a:lnSpc>
                <a:spcPct val="120000"/>
              </a:lnSpc>
              <a:defRPr sz="5400">
                <a:solidFill>
                  <a:srgbClr val="FFFFFF"/>
                </a:solidFill>
                <a:latin typeface="Constantia"/>
                <a:ea typeface="Constantia"/>
                <a:cs typeface="Constantia"/>
                <a:sym typeface="Constantia"/>
              </a:defRPr>
            </a:pPr>
            <a:r>
              <a:rPr lang="en-US" dirty="0" smtClean="0"/>
              <a:t>The Power of the Cross</a:t>
            </a:r>
            <a:endParaRPr lang="en-US" dirty="0" smtClean="0"/>
          </a:p>
          <a:p>
            <a:pPr>
              <a:lnSpc>
                <a:spcPct val="120000"/>
              </a:lnSpc>
              <a:defRPr sz="5400">
                <a:solidFill>
                  <a:srgbClr val="FFFFFF"/>
                </a:solidFill>
                <a:latin typeface="Constantia"/>
                <a:ea typeface="Constantia"/>
                <a:cs typeface="Constantia"/>
                <a:sym typeface="Constantia"/>
              </a:defRPr>
            </a:pPr>
            <a:r>
              <a:rPr sz="3600" dirty="0" smtClean="0"/>
              <a:t>Mark </a:t>
            </a:r>
            <a:r>
              <a:rPr lang="en-US" sz="3600" dirty="0" smtClean="0"/>
              <a:t>15:1-39</a:t>
            </a:r>
            <a:endParaRPr sz="3600" dirty="0"/>
          </a:p>
          <a:p>
            <a:pPr>
              <a:lnSpc>
                <a:spcPct val="120000"/>
              </a:lnSpc>
              <a:defRPr sz="3600">
                <a:solidFill>
                  <a:srgbClr val="FFFFFF"/>
                </a:solidFill>
                <a:latin typeface="Constantia"/>
                <a:ea typeface="Constantia"/>
                <a:cs typeface="Constantia"/>
                <a:sym typeface="Constantia"/>
              </a:defRPr>
            </a:pPr>
            <a:r>
              <a:rPr lang="en-US" dirty="0" smtClean="0"/>
              <a:t>Michael Lim</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sz="3600" dirty="0"/>
              <a:t>A) </a:t>
            </a:r>
            <a:r>
              <a:rPr lang="en-US" sz="3600" dirty="0" smtClean="0"/>
              <a:t>Summary: Civil Trial, Conviction, and Crucifixion (15:1-32)</a:t>
            </a:r>
            <a:endParaRPr sz="3600" dirty="0"/>
          </a:p>
        </p:txBody>
      </p:sp>
      <p:sp>
        <p:nvSpPr>
          <p:cNvPr id="2" name="TextBox 1"/>
          <p:cNvSpPr txBox="1"/>
          <p:nvPr/>
        </p:nvSpPr>
        <p:spPr>
          <a:xfrm>
            <a:off x="254000" y="2362200"/>
            <a:ext cx="12420600" cy="129881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2600" dirty="0" smtClean="0">
                <a:solidFill>
                  <a:schemeClr val="tx1"/>
                </a:solidFill>
              </a:rPr>
              <a:t>1 </a:t>
            </a:r>
            <a:r>
              <a:rPr lang="en-US" sz="2600" dirty="0" smtClean="0"/>
              <a:t>Early in the morning the chief priests with the elders and scribes and the whole Council, immediately held a consultation; and binding Jesus, they </a:t>
            </a:r>
            <a:r>
              <a:rPr lang="en-US" sz="2600" dirty="0" smtClean="0">
                <a:solidFill>
                  <a:srgbClr val="0070C0"/>
                </a:solidFill>
              </a:rPr>
              <a:t>led Him away and delivered Him to Pilate</a:t>
            </a:r>
            <a:r>
              <a:rPr lang="en-US" sz="2600" dirty="0" smtClean="0"/>
              <a:t>. 2 Pilate questioned Him, “</a:t>
            </a:r>
            <a:r>
              <a:rPr lang="en-US" sz="2600" dirty="0" smtClean="0">
                <a:solidFill>
                  <a:srgbClr val="0070C0"/>
                </a:solidFill>
              </a:rPr>
              <a:t>Are You the King of the Jews</a:t>
            </a:r>
            <a:r>
              <a:rPr lang="en-US" sz="2600" dirty="0" smtClean="0"/>
              <a:t>?”</a:t>
            </a:r>
            <a:endParaRPr kumimoji="0" lang="en-US" sz="3200" b="0" i="0" u="none" strike="noStrike" cap="none" spc="0" normalizeH="0" baseline="0" dirty="0">
              <a:ln>
                <a:noFill/>
              </a:ln>
              <a:solidFill>
                <a:srgbClr val="000000"/>
              </a:solidFill>
              <a:effectLst/>
              <a:uFillTx/>
              <a:sym typeface="Arial"/>
            </a:endParaRPr>
          </a:p>
        </p:txBody>
      </p:sp>
      <p:sp>
        <p:nvSpPr>
          <p:cNvPr id="4" name="TextBox 3"/>
          <p:cNvSpPr txBox="1"/>
          <p:nvPr/>
        </p:nvSpPr>
        <p:spPr>
          <a:xfrm>
            <a:off x="254000" y="3680063"/>
            <a:ext cx="11887200" cy="5601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Accusations that Jesus is the “King of the Jews”</a:t>
            </a:r>
            <a:endParaRPr kumimoji="0" lang="en-US" sz="3000" b="0" i="0" u="none" strike="noStrike" cap="none" spc="0" normalizeH="0" baseline="0" dirty="0">
              <a:ln>
                <a:noFill/>
              </a:ln>
              <a:solidFill>
                <a:srgbClr val="000000"/>
              </a:solidFill>
              <a:effectLst/>
              <a:uFillTx/>
              <a:latin typeface="Arial"/>
              <a:ea typeface="Arial"/>
              <a:cs typeface="Arial"/>
              <a:sym typeface="Arial"/>
            </a:endParaRPr>
          </a:p>
        </p:txBody>
      </p:sp>
      <p:sp>
        <p:nvSpPr>
          <p:cNvPr id="5" name="TextBox 4"/>
          <p:cNvSpPr txBox="1"/>
          <p:nvPr/>
        </p:nvSpPr>
        <p:spPr>
          <a:xfrm>
            <a:off x="1193800" y="4265973"/>
            <a:ext cx="11506200" cy="117570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latin typeface="Arial"/>
                <a:ea typeface="Arial"/>
                <a:cs typeface="Arial"/>
                <a:sym typeface="Arial"/>
              </a:rPr>
              <a:t>Would be concern to Pilate as possible</a:t>
            </a:r>
            <a:r>
              <a:rPr kumimoji="0" lang="en-US" sz="2800" b="0" i="0" u="none" strike="noStrike" cap="none" spc="0" normalizeH="0" dirty="0" smtClean="0">
                <a:ln>
                  <a:noFill/>
                </a:ln>
                <a:solidFill>
                  <a:srgbClr val="000000"/>
                </a:solidFill>
                <a:effectLst/>
                <a:uFillTx/>
                <a:latin typeface="Arial"/>
                <a:ea typeface="Arial"/>
                <a:cs typeface="Arial"/>
                <a:sym typeface="Arial"/>
              </a:rPr>
              <a:t> treason against Caesar</a:t>
            </a:r>
            <a:endParaRPr kumimoji="0" lang="en-US" sz="2800" b="0" i="0" u="none" strike="noStrike" cap="none" spc="0" normalizeH="0" dirty="0" smtClean="0">
              <a:ln>
                <a:noFill/>
              </a:ln>
              <a:solidFill>
                <a:srgbClr val="000000"/>
              </a:solidFill>
              <a:effectLst/>
              <a:uFillTx/>
              <a:latin typeface="Arial"/>
              <a:ea typeface="Arial"/>
              <a:cs typeface="Arial"/>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Arial"/>
                <a:ea typeface="Arial"/>
                <a:cs typeface="Arial"/>
                <a:sym typeface="Arial"/>
              </a:rPr>
              <a:t>Pilate: Roman governor over Judea</a:t>
            </a:r>
            <a:endParaRPr kumimoji="0" lang="en-US" sz="2800" b="0" i="0" u="none" strike="noStrike" cap="none" spc="0" normalizeH="0" dirty="0" smtClean="0">
              <a:ln>
                <a:noFill/>
              </a:ln>
              <a:solidFill>
                <a:srgbClr val="000000"/>
              </a:solidFill>
              <a:effectLst/>
              <a:uFillTx/>
              <a:latin typeface="Arial"/>
              <a:ea typeface="Arial"/>
              <a:cs typeface="Arial"/>
              <a:sym typeface="Arial"/>
            </a:endParaRPr>
          </a:p>
        </p:txBody>
      </p:sp>
      <p:sp>
        <p:nvSpPr>
          <p:cNvPr id="6" name="TextBox 5"/>
          <p:cNvSpPr txBox="1"/>
          <p:nvPr/>
        </p:nvSpPr>
        <p:spPr>
          <a:xfrm>
            <a:off x="254000" y="7199080"/>
            <a:ext cx="11887200" cy="5601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smtClean="0">
                <a:ln>
                  <a:noFill/>
                </a:ln>
                <a:solidFill>
                  <a:srgbClr val="000000"/>
                </a:solidFill>
                <a:effectLst/>
                <a:uFillTx/>
                <a:latin typeface="Arial"/>
                <a:ea typeface="Arial"/>
                <a:cs typeface="Arial"/>
                <a:sym typeface="Arial"/>
              </a:rPr>
              <a:t>Jesus’ answer</a:t>
            </a:r>
            <a:r>
              <a:rPr lang="en-US" sz="3000" dirty="0" smtClean="0"/>
              <a:t>: </a:t>
            </a:r>
            <a:r>
              <a:rPr kumimoji="0" lang="en-US" sz="3000" b="0" i="0" u="none" strike="noStrike" cap="none" spc="0" normalizeH="0" dirty="0" smtClean="0">
                <a:ln>
                  <a:noFill/>
                </a:ln>
                <a:solidFill>
                  <a:srgbClr val="000000"/>
                </a:solidFill>
                <a:effectLst/>
                <a:uFillTx/>
                <a:latin typeface="Arial"/>
                <a:ea typeface="Arial"/>
                <a:cs typeface="Arial"/>
                <a:sym typeface="Arial"/>
              </a:rPr>
              <a:t>no basis for guilt; Pilate believes His innocence</a:t>
            </a:r>
            <a:endParaRPr kumimoji="0" lang="en-US" sz="3000" b="0" i="0" u="none" strike="noStrike" cap="none" spc="0" normalizeH="0" baseline="0" dirty="0">
              <a:ln>
                <a:noFill/>
              </a:ln>
              <a:solidFill>
                <a:srgbClr val="000000"/>
              </a:solidFill>
              <a:effectLst/>
              <a:uFillTx/>
              <a:latin typeface="Arial"/>
              <a:ea typeface="Arial"/>
              <a:cs typeface="Arial"/>
              <a:sym typeface="Arial"/>
            </a:endParaRPr>
          </a:p>
        </p:txBody>
      </p:sp>
      <p:sp>
        <p:nvSpPr>
          <p:cNvPr id="9" name="TextBox 8"/>
          <p:cNvSpPr txBox="1"/>
          <p:nvPr/>
        </p:nvSpPr>
        <p:spPr>
          <a:xfrm>
            <a:off x="1187824" y="7848599"/>
            <a:ext cx="11506200" cy="169892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latin typeface="Arial"/>
                <a:ea typeface="Arial"/>
                <a:cs typeface="Arial"/>
                <a:sym typeface="Arial"/>
              </a:rPr>
              <a:t>Gives no basis for guilt of treason</a:t>
            </a:r>
            <a:endParaRPr kumimoji="0" lang="en-US" sz="2800" b="0" i="0" u="none" strike="noStrike" cap="none" spc="0" normalizeH="0" baseline="0" dirty="0" smtClean="0">
              <a:ln>
                <a:noFill/>
              </a:ln>
              <a:solidFill>
                <a:srgbClr val="000000"/>
              </a:solidFill>
              <a:effectLst/>
              <a:uFillTx/>
              <a:latin typeface="Arial"/>
              <a:ea typeface="Arial"/>
              <a:cs typeface="Arial"/>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Arial"/>
                <a:ea typeface="Arial"/>
                <a:cs typeface="Arial"/>
                <a:sym typeface="Arial"/>
              </a:rPr>
              <a:t>Pilate believes Jesus is innocent</a:t>
            </a:r>
            <a:endParaRPr kumimoji="0" lang="en-US" sz="2800" b="0" i="0" u="none" strike="noStrike" cap="none" spc="0" normalizeH="0" dirty="0" smtClean="0">
              <a:ln>
                <a:noFill/>
              </a:ln>
              <a:solidFill>
                <a:srgbClr val="000000"/>
              </a:solidFill>
              <a:effectLst/>
              <a:uFillTx/>
              <a:latin typeface="Arial"/>
              <a:ea typeface="Arial"/>
              <a:cs typeface="Arial"/>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p:txBody>
      </p:sp>
      <p:sp>
        <p:nvSpPr>
          <p:cNvPr id="3" name="TextBox 2"/>
          <p:cNvSpPr txBox="1"/>
          <p:nvPr/>
        </p:nvSpPr>
        <p:spPr>
          <a:xfrm>
            <a:off x="254000" y="5441677"/>
            <a:ext cx="12446000" cy="203747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2600" dirty="0"/>
              <a:t>And He </a:t>
            </a:r>
            <a:r>
              <a:rPr lang="en-US" sz="2600" dirty="0" smtClean="0"/>
              <a:t>answered </a:t>
            </a:r>
            <a:r>
              <a:rPr lang="en-US" sz="2600" dirty="0"/>
              <a:t>him, </a:t>
            </a:r>
            <a:r>
              <a:rPr lang="en-US" sz="2600" dirty="0">
                <a:solidFill>
                  <a:srgbClr val="0070C0"/>
                </a:solidFill>
              </a:rPr>
              <a:t>“ It is</a:t>
            </a:r>
            <a:r>
              <a:rPr lang="en-US" sz="2600" i="1" dirty="0">
                <a:solidFill>
                  <a:srgbClr val="0070C0"/>
                </a:solidFill>
              </a:rPr>
              <a:t> as</a:t>
            </a:r>
            <a:r>
              <a:rPr lang="en-US" sz="2600" dirty="0">
                <a:solidFill>
                  <a:srgbClr val="0070C0"/>
                </a:solidFill>
              </a:rPr>
              <a:t> you say</a:t>
            </a:r>
            <a:r>
              <a:rPr lang="en-US" sz="2600" dirty="0"/>
              <a:t>.” 3 The chief priests began to </a:t>
            </a:r>
            <a:r>
              <a:rPr lang="en-US" sz="2600" dirty="0">
                <a:solidFill>
                  <a:schemeClr val="tx1"/>
                </a:solidFill>
              </a:rPr>
              <a:t>accuse Him harshly.</a:t>
            </a:r>
            <a:r>
              <a:rPr lang="en-US" sz="2600" dirty="0"/>
              <a:t> 4 Then Pilate questioned Him again, saying, “Do You not answer? See how many charges they bring against You!” 5 </a:t>
            </a:r>
            <a:r>
              <a:rPr lang="en-US" sz="2600" dirty="0">
                <a:solidFill>
                  <a:srgbClr val="0070C0"/>
                </a:solidFill>
              </a:rPr>
              <a:t>But Jesus made no further answer; so Pilate was amazed.</a:t>
            </a:r>
          </a:p>
          <a:p>
            <a:pPr marL="0" marR="0" indent="0" algn="l" defTabSz="130048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sz="3600" dirty="0"/>
              <a:t>A) </a:t>
            </a:r>
            <a:r>
              <a:rPr lang="en-US" sz="3600" dirty="0" smtClean="0"/>
              <a:t>Summary: Civil Trial, Conviction, and Crucifixion (15:1-32)</a:t>
            </a:r>
            <a:endParaRPr sz="3600" dirty="0"/>
          </a:p>
        </p:txBody>
      </p:sp>
      <p:sp>
        <p:nvSpPr>
          <p:cNvPr id="2" name="TextBox 1"/>
          <p:cNvSpPr txBox="1"/>
          <p:nvPr/>
        </p:nvSpPr>
        <p:spPr>
          <a:xfrm>
            <a:off x="254000" y="2362200"/>
            <a:ext cx="12420600" cy="529991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2600" dirty="0"/>
              <a:t>6 </a:t>
            </a:r>
            <a:r>
              <a:rPr lang="en-US" sz="2600" baseline="30000" dirty="0"/>
              <a:t> </a:t>
            </a:r>
            <a:r>
              <a:rPr lang="en-US" sz="2600" dirty="0">
                <a:solidFill>
                  <a:srgbClr val="0070C0"/>
                </a:solidFill>
              </a:rPr>
              <a:t>Now at the feast he used to release for them any one prisoner whom they requested.</a:t>
            </a:r>
            <a:r>
              <a:rPr lang="en-US" sz="2600" dirty="0"/>
              <a:t> 7 The man named Barabbas had been imprisoned with the insurrectionists who had committed murder in the insurrection. 8 The crowd went up and began asking him </a:t>
            </a:r>
            <a:r>
              <a:rPr lang="en-US" sz="2600" dirty="0">
                <a:solidFill>
                  <a:srgbClr val="0070C0"/>
                </a:solidFill>
              </a:rPr>
              <a:t>to do as he had been accustomed to do for them</a:t>
            </a:r>
            <a:r>
              <a:rPr lang="en-US" sz="2600" dirty="0"/>
              <a:t>. 9 Pilate answered them, saying, “Do you want me to release for you the King of the Jews?” 10 </a:t>
            </a:r>
            <a:r>
              <a:rPr lang="en-US" sz="2600" dirty="0">
                <a:solidFill>
                  <a:srgbClr val="FF0000"/>
                </a:solidFill>
              </a:rPr>
              <a:t>For he was aware that the chief priests had handed Him over because of envy</a:t>
            </a:r>
            <a:r>
              <a:rPr lang="en-US" sz="2600" dirty="0">
                <a:solidFill>
                  <a:srgbClr val="0070C0"/>
                </a:solidFill>
              </a:rPr>
              <a:t>. </a:t>
            </a:r>
            <a:r>
              <a:rPr lang="en-US" sz="2600" dirty="0"/>
              <a:t>11 </a:t>
            </a:r>
            <a:r>
              <a:rPr lang="en-US" sz="2600" dirty="0">
                <a:solidFill>
                  <a:srgbClr val="0070C0"/>
                </a:solidFill>
              </a:rPr>
              <a:t>But the chief priests stirred up the crowd to ask him to release Barabbas for them </a:t>
            </a:r>
            <a:r>
              <a:rPr lang="en-US" sz="2600" dirty="0"/>
              <a:t>instead. 12 Answering again, Pilate said to them, “Then what shall I do with Him whom you call the King of the Jews?” 13 </a:t>
            </a:r>
            <a:r>
              <a:rPr lang="en-US" sz="2600" baseline="30000" dirty="0"/>
              <a:t> </a:t>
            </a:r>
            <a:r>
              <a:rPr lang="en-US" sz="2600" dirty="0"/>
              <a:t>They shouted back, “Crucify Him!” 14 But Pilate said to them, “</a:t>
            </a:r>
            <a:r>
              <a:rPr lang="en-US" sz="2600" dirty="0">
                <a:solidFill>
                  <a:srgbClr val="FF0000"/>
                </a:solidFill>
              </a:rPr>
              <a:t>Why, what evil has He done?” </a:t>
            </a:r>
            <a:r>
              <a:rPr lang="en-US" sz="2600" dirty="0"/>
              <a:t>But they shouted all the more, “Crucify Him!” 15</a:t>
            </a:r>
            <a:r>
              <a:rPr lang="en-US" sz="2600" baseline="30000" dirty="0"/>
              <a:t> </a:t>
            </a:r>
            <a:r>
              <a:rPr lang="en-US" sz="2600" dirty="0">
                <a:solidFill>
                  <a:srgbClr val="FF0000"/>
                </a:solidFill>
              </a:rPr>
              <a:t>Wishing to satisfy the crowd</a:t>
            </a:r>
            <a:r>
              <a:rPr lang="en-US" sz="2600" dirty="0"/>
              <a:t>, Pilate released Barabbas for them, and after having Jesus scourged, he handed Him over to be crucified.</a:t>
            </a:r>
          </a:p>
          <a:p>
            <a:endParaRPr lang="en-US" sz="2600" dirty="0"/>
          </a:p>
        </p:txBody>
      </p:sp>
      <p:sp>
        <p:nvSpPr>
          <p:cNvPr id="4" name="TextBox 3"/>
          <p:cNvSpPr txBox="1"/>
          <p:nvPr/>
        </p:nvSpPr>
        <p:spPr>
          <a:xfrm>
            <a:off x="254000" y="7161323"/>
            <a:ext cx="11887200" cy="56015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Goodwill custom to release a prisoner</a:t>
            </a:r>
            <a:endParaRPr kumimoji="0" lang="en-US" sz="3000" b="0" i="0" u="none" strike="noStrike" cap="none" spc="0" normalizeH="0" baseline="0" dirty="0">
              <a:ln>
                <a:noFill/>
              </a:ln>
              <a:solidFill>
                <a:srgbClr val="000000"/>
              </a:solidFill>
              <a:effectLst/>
              <a:uFillTx/>
              <a:latin typeface="Arial"/>
              <a:ea typeface="Arial"/>
              <a:cs typeface="Arial"/>
              <a:sym typeface="Arial"/>
            </a:endParaRPr>
          </a:p>
        </p:txBody>
      </p:sp>
      <p:sp>
        <p:nvSpPr>
          <p:cNvPr id="5" name="TextBox 4"/>
          <p:cNvSpPr txBox="1"/>
          <p:nvPr/>
        </p:nvSpPr>
        <p:spPr>
          <a:xfrm>
            <a:off x="1189318" y="7721474"/>
            <a:ext cx="11506200" cy="16065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latin typeface="Arial"/>
                <a:ea typeface="Arial"/>
                <a:cs typeface="Arial"/>
                <a:sym typeface="Arial"/>
              </a:rPr>
              <a:t>Offers Jesus or Barabbas,</a:t>
            </a:r>
            <a:r>
              <a:rPr kumimoji="0" lang="en-US" sz="2800" b="0" i="0" u="none" strike="noStrike" cap="none" spc="0" normalizeH="0" dirty="0" smtClean="0">
                <a:ln>
                  <a:noFill/>
                </a:ln>
                <a:solidFill>
                  <a:srgbClr val="000000"/>
                </a:solidFill>
                <a:effectLst/>
                <a:uFillTx/>
                <a:latin typeface="Arial"/>
                <a:ea typeface="Arial"/>
                <a:cs typeface="Arial"/>
                <a:sym typeface="Arial"/>
              </a:rPr>
              <a:t> but the chief priests stir up the crowd for Barabbas (</a:t>
            </a:r>
            <a:r>
              <a:rPr kumimoji="0" lang="en-US" sz="2800" b="0" i="0" u="none" strike="noStrike" cap="none" spc="0" normalizeH="0" dirty="0" smtClean="0">
                <a:ln>
                  <a:noFill/>
                </a:ln>
                <a:solidFill>
                  <a:srgbClr val="0070C0"/>
                </a:solidFill>
                <a:effectLst/>
                <a:uFillTx/>
                <a:latin typeface="Arial"/>
                <a:ea typeface="Arial"/>
                <a:cs typeface="Arial"/>
                <a:sym typeface="Arial"/>
              </a:rPr>
              <a:t>blue</a:t>
            </a:r>
            <a:r>
              <a:rPr kumimoji="0" lang="en-US" sz="2800" b="0" i="0" u="none" strike="noStrike" cap="none" spc="0" normalizeH="0" dirty="0" smtClean="0">
                <a:ln>
                  <a:noFill/>
                </a:ln>
                <a:solidFill>
                  <a:srgbClr val="000000"/>
                </a:solidFill>
                <a:effectLst/>
                <a:uFillTx/>
                <a:latin typeface="Arial"/>
                <a:ea typeface="Arial"/>
                <a:cs typeface="Arial"/>
                <a:sym typeface="Arial"/>
              </a:rPr>
              <a:t>)</a:t>
            </a:r>
            <a:endParaRPr kumimoji="0" lang="en-US" sz="2800" b="0" i="0" u="none" strike="noStrike" cap="none" spc="0" normalizeH="0" dirty="0" smtClean="0">
              <a:ln>
                <a:noFill/>
              </a:ln>
              <a:solidFill>
                <a:srgbClr val="000000"/>
              </a:solidFill>
              <a:effectLst/>
              <a:uFillTx/>
              <a:latin typeface="Arial"/>
              <a:ea typeface="Arial"/>
              <a:cs typeface="Arial"/>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Arial"/>
                <a:ea typeface="Arial"/>
                <a:cs typeface="Arial"/>
                <a:sym typeface="Arial"/>
              </a:rPr>
              <a:t>Note Pilate’s guilt: putting his situation over his morals (</a:t>
            </a:r>
            <a:r>
              <a:rPr kumimoji="0" lang="en-US" sz="2800" b="0" i="0" u="none" strike="noStrike" cap="none" spc="0" normalizeH="0" dirty="0" smtClean="0">
                <a:ln>
                  <a:noFill/>
                </a:ln>
                <a:solidFill>
                  <a:srgbClr val="FF0000"/>
                </a:solidFill>
                <a:effectLst/>
                <a:uFillTx/>
                <a:latin typeface="Arial"/>
                <a:ea typeface="Arial"/>
                <a:cs typeface="Arial"/>
                <a:sym typeface="Arial"/>
              </a:rPr>
              <a:t>red</a:t>
            </a:r>
            <a:r>
              <a:rPr kumimoji="0" lang="en-US" sz="2800" b="0" i="0" u="none" strike="noStrike" cap="none" spc="0" normalizeH="0" dirty="0" smtClean="0">
                <a:ln>
                  <a:noFill/>
                </a:ln>
                <a:solidFill>
                  <a:srgbClr val="000000"/>
                </a:solidFill>
                <a:effectLst/>
                <a:uFillTx/>
                <a:latin typeface="Arial"/>
                <a:ea typeface="Arial"/>
                <a:cs typeface="Arial"/>
                <a:sym typeface="Arial"/>
              </a:rPr>
              <a:t>)</a:t>
            </a:r>
            <a:endParaRPr kumimoji="0" lang="en-US" sz="2800" b="0" i="0" u="none" strike="noStrike" cap="none" spc="0" normalizeH="0" dirty="0" smtClean="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07741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sz="3600" dirty="0"/>
              <a:t>A) </a:t>
            </a:r>
            <a:r>
              <a:rPr lang="en-US" sz="3600" dirty="0" smtClean="0"/>
              <a:t>Summary: Civil Trial, Conviction, and Crucifixion (15:1-32)</a:t>
            </a:r>
            <a:endParaRPr sz="3600" dirty="0"/>
          </a:p>
        </p:txBody>
      </p:sp>
      <p:sp>
        <p:nvSpPr>
          <p:cNvPr id="2" name="TextBox 1"/>
          <p:cNvSpPr txBox="1"/>
          <p:nvPr/>
        </p:nvSpPr>
        <p:spPr>
          <a:xfrm>
            <a:off x="254000" y="2362200"/>
            <a:ext cx="12420600" cy="32993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2600" dirty="0"/>
              <a:t>16 The soldiers took Him away into the palace (that is, the </a:t>
            </a:r>
            <a:r>
              <a:rPr lang="en-US" sz="2600" dirty="0" err="1"/>
              <a:t>Praetorium</a:t>
            </a:r>
            <a:r>
              <a:rPr lang="en-US" sz="2600" dirty="0"/>
              <a:t>), and they called together the whole Roman cohort. 17 </a:t>
            </a:r>
            <a:r>
              <a:rPr lang="en-US" sz="2600" dirty="0">
                <a:solidFill>
                  <a:srgbClr val="0070C0"/>
                </a:solidFill>
              </a:rPr>
              <a:t>They dressed Him up in purple, and after twisting a crown of thorns</a:t>
            </a:r>
            <a:r>
              <a:rPr lang="en-US" sz="2600" dirty="0"/>
              <a:t>, they put it on Him; 18 and they began to </a:t>
            </a:r>
            <a:r>
              <a:rPr lang="en-US" sz="2600" dirty="0">
                <a:solidFill>
                  <a:srgbClr val="0070C0"/>
                </a:solidFill>
              </a:rPr>
              <a:t>acclaim Him, “Hail, King of the Jews!” </a:t>
            </a:r>
            <a:r>
              <a:rPr lang="en-US" sz="2600" dirty="0"/>
              <a:t>19</a:t>
            </a:r>
            <a:r>
              <a:rPr lang="en-US" sz="2600" baseline="30000" dirty="0"/>
              <a:t> </a:t>
            </a:r>
            <a:r>
              <a:rPr lang="en-US" sz="2600" dirty="0"/>
              <a:t>They kept </a:t>
            </a:r>
            <a:r>
              <a:rPr lang="en-US" sz="2600" dirty="0">
                <a:solidFill>
                  <a:srgbClr val="0070C0"/>
                </a:solidFill>
              </a:rPr>
              <a:t>beating His head with a reed, and spitting on Him, and kneeling and bowing before Him</a:t>
            </a:r>
            <a:r>
              <a:rPr lang="en-US" sz="2600" dirty="0"/>
              <a:t>. 20 After they had </a:t>
            </a:r>
            <a:r>
              <a:rPr lang="en-US" sz="2600" dirty="0">
                <a:solidFill>
                  <a:srgbClr val="0070C0"/>
                </a:solidFill>
              </a:rPr>
              <a:t>mocked</a:t>
            </a:r>
            <a:r>
              <a:rPr lang="en-US" sz="2600" dirty="0"/>
              <a:t> Him, they took the purple robe off Him and put His own garments on Him. And they led Him out to crucify Him. 21 They pressed into service a passer-by coming from the country, Simon of Cyrene (the father of Alexander and Rufus), to bear His cross.</a:t>
            </a:r>
            <a:endParaRPr lang="en-US" sz="2600" dirty="0"/>
          </a:p>
        </p:txBody>
      </p:sp>
      <p:sp>
        <p:nvSpPr>
          <p:cNvPr id="4" name="TextBox 3"/>
          <p:cNvSpPr txBox="1"/>
          <p:nvPr/>
        </p:nvSpPr>
        <p:spPr>
          <a:xfrm>
            <a:off x="227106" y="5669122"/>
            <a:ext cx="11887200"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Jesus punished by the soldiers:</a:t>
            </a:r>
            <a:endParaRPr kumimoji="0" lang="en-US" sz="2800" b="0" i="0" u="none" strike="noStrike" cap="none" spc="0" normalizeH="0" baseline="0" dirty="0">
              <a:ln>
                <a:noFill/>
              </a:ln>
              <a:solidFill>
                <a:srgbClr val="000000"/>
              </a:solidFill>
              <a:effectLst/>
              <a:uFillTx/>
              <a:sym typeface="Arial"/>
            </a:endParaRPr>
          </a:p>
        </p:txBody>
      </p:sp>
      <p:sp>
        <p:nvSpPr>
          <p:cNvPr id="5" name="TextBox 4"/>
          <p:cNvSpPr txBox="1"/>
          <p:nvPr/>
        </p:nvSpPr>
        <p:spPr>
          <a:xfrm>
            <a:off x="1177365" y="6160034"/>
            <a:ext cx="11506200" cy="105259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indent="-457200">
              <a:buFont typeface="Arial" panose="020B0604020202020204" pitchFamily="34" charset="0"/>
              <a:buChar char="•"/>
            </a:pPr>
            <a:r>
              <a:rPr lang="en-US" sz="2600" dirty="0" smtClean="0"/>
              <a:t>Scourging (whipping) (15:15 “having </a:t>
            </a:r>
            <a:r>
              <a:rPr lang="en-US" sz="2600" dirty="0"/>
              <a:t>Jesus </a:t>
            </a:r>
            <a:r>
              <a:rPr lang="en-US" sz="2600" dirty="0" smtClean="0"/>
              <a:t>scourged”)</a:t>
            </a:r>
          </a:p>
          <a:p>
            <a:pPr marL="457200" indent="-457200">
              <a:buFont typeface="Arial" panose="020B0604020202020204" pitchFamily="34" charset="0"/>
              <a:buChar char="•"/>
            </a:pPr>
            <a:endParaRPr lang="en-US" sz="10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600" b="0" i="0" u="none" strike="noStrike" cap="none" spc="0" normalizeH="0" dirty="0" smtClean="0">
                <a:ln>
                  <a:noFill/>
                </a:ln>
                <a:solidFill>
                  <a:srgbClr val="000000"/>
                </a:solidFill>
                <a:effectLst/>
                <a:uFillTx/>
                <a:latin typeface="Arial"/>
                <a:ea typeface="Arial"/>
                <a:cs typeface="Arial"/>
                <a:sym typeface="Arial"/>
              </a:rPr>
              <a:t>Mocking (15:17-20)</a:t>
            </a:r>
            <a:endParaRPr kumimoji="0" lang="en-US" sz="2600" b="0" i="0" u="none" strike="noStrike" cap="none" spc="0" normalizeH="0" dirty="0" smtClean="0">
              <a:ln>
                <a:noFill/>
              </a:ln>
              <a:solidFill>
                <a:srgbClr val="000000"/>
              </a:solidFill>
              <a:effectLst/>
              <a:uFillTx/>
              <a:latin typeface="Arial"/>
              <a:ea typeface="Arial"/>
              <a:cs typeface="Arial"/>
              <a:sym typeface="Arial"/>
            </a:endParaRPr>
          </a:p>
        </p:txBody>
      </p:sp>
      <p:sp>
        <p:nvSpPr>
          <p:cNvPr id="6" name="TextBox 5"/>
          <p:cNvSpPr txBox="1"/>
          <p:nvPr/>
        </p:nvSpPr>
        <p:spPr>
          <a:xfrm>
            <a:off x="227106" y="7153793"/>
            <a:ext cx="11887200"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latin typeface="Arial"/>
                <a:ea typeface="Arial"/>
                <a:cs typeface="Arial"/>
                <a:sym typeface="Arial"/>
              </a:rPr>
              <a:t>Jesus delivered to be crucified:</a:t>
            </a:r>
            <a:endParaRPr kumimoji="0" lang="en-US" sz="2800" b="0" i="0" u="none" strike="noStrike" cap="none" spc="0" normalizeH="0" baseline="0" dirty="0">
              <a:ln>
                <a:noFill/>
              </a:ln>
              <a:solidFill>
                <a:srgbClr val="000000"/>
              </a:solidFill>
              <a:effectLst/>
              <a:uFillTx/>
              <a:latin typeface="Arial"/>
              <a:ea typeface="Arial"/>
              <a:cs typeface="Arial"/>
              <a:sym typeface="Arial"/>
            </a:endParaRPr>
          </a:p>
        </p:txBody>
      </p:sp>
      <p:sp>
        <p:nvSpPr>
          <p:cNvPr id="9" name="TextBox 8"/>
          <p:cNvSpPr txBox="1"/>
          <p:nvPr/>
        </p:nvSpPr>
        <p:spPr>
          <a:xfrm>
            <a:off x="1162424" y="7638779"/>
            <a:ext cx="11506200" cy="234525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600" b="0" i="0" u="none" strike="noStrike" cap="none" spc="0" normalizeH="0" baseline="0" dirty="0" smtClean="0">
                <a:ln>
                  <a:noFill/>
                </a:ln>
                <a:solidFill>
                  <a:srgbClr val="000000"/>
                </a:solidFill>
                <a:effectLst/>
                <a:uFillTx/>
                <a:latin typeface="Arial"/>
                <a:ea typeface="Arial"/>
                <a:cs typeface="Arial"/>
                <a:sym typeface="Arial"/>
              </a:rPr>
              <a:t>Crucifixion was the cruelest </a:t>
            </a:r>
            <a:r>
              <a:rPr kumimoji="0" lang="en-US" sz="2600" b="0" i="0" u="none" strike="noStrike" cap="none" spc="0" normalizeH="0" dirty="0" smtClean="0">
                <a:ln>
                  <a:noFill/>
                </a:ln>
                <a:solidFill>
                  <a:srgbClr val="000000"/>
                </a:solidFill>
                <a:effectLst/>
                <a:uFillTx/>
                <a:latin typeface="Arial"/>
                <a:ea typeface="Arial"/>
                <a:cs typeface="Arial"/>
                <a:sym typeface="Arial"/>
              </a:rPr>
              <a:t>form of capital punishment</a:t>
            </a:r>
            <a:endParaRPr kumimoji="0" lang="en-US" sz="2600" b="0" i="0" u="none" strike="noStrike" cap="none" spc="0" normalizeH="0" baseline="0" dirty="0" smtClean="0">
              <a:ln>
                <a:noFill/>
              </a:ln>
              <a:solidFill>
                <a:srgbClr val="000000"/>
              </a:solidFill>
              <a:effectLst/>
              <a:uFillTx/>
              <a:latin typeface="Arial"/>
              <a:ea typeface="Arial"/>
              <a:cs typeface="Arial"/>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0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smtClean="0"/>
              <a:t>Painful and humiliating, a punishment opposite of what the Son of God deserved but instead what we who sinned against God would receive if not for God’s great love, patience, and mercy, displayed on this cross of Jesus</a:t>
            </a:r>
            <a:endParaRPr kumimoji="0" lang="en-US" sz="2600" b="0" i="0" u="none" strike="noStrike" cap="none" spc="0" normalizeH="0" dirty="0" smtClean="0">
              <a:ln>
                <a:noFill/>
              </a:ln>
              <a:solidFill>
                <a:srgbClr val="000000"/>
              </a:solidFill>
              <a:effectLst/>
              <a:uFillTx/>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p:txBody>
      </p:sp>
    </p:spTree>
    <p:extLst>
      <p:ext uri="{BB962C8B-B14F-4D97-AF65-F5344CB8AC3E}">
        <p14:creationId xmlns:p14="http://schemas.microsoft.com/office/powerpoint/2010/main" val="2077419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sz="3600" dirty="0"/>
              <a:t>A) </a:t>
            </a:r>
            <a:r>
              <a:rPr lang="en-US" sz="3600" dirty="0" smtClean="0"/>
              <a:t>Summary: Civil Trial, Conviction, and Crucifixion (15:1-32)</a:t>
            </a:r>
            <a:endParaRPr sz="3600" dirty="0"/>
          </a:p>
        </p:txBody>
      </p:sp>
      <p:sp>
        <p:nvSpPr>
          <p:cNvPr id="2" name="TextBox 1"/>
          <p:cNvSpPr txBox="1"/>
          <p:nvPr/>
        </p:nvSpPr>
        <p:spPr>
          <a:xfrm>
            <a:off x="254000" y="2362200"/>
            <a:ext cx="12420600" cy="32993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2600" dirty="0"/>
              <a:t>22 Then they brought Him to the place Golgotha, which is translated, Place of a Skull. 23 They tried to give Him wine mixed with myrrh; but He did not take it. 24 And they crucified Him, and divided up His garments among themselves, </a:t>
            </a:r>
            <a:r>
              <a:rPr lang="en-US" sz="2600" dirty="0">
                <a:solidFill>
                  <a:srgbClr val="0070C0"/>
                </a:solidFill>
              </a:rPr>
              <a:t>casting lots for them to decide what each man should take</a:t>
            </a:r>
            <a:r>
              <a:rPr lang="en-US" sz="2600" dirty="0"/>
              <a:t>. 25</a:t>
            </a:r>
            <a:r>
              <a:rPr lang="en-US" sz="2600" baseline="30000" dirty="0"/>
              <a:t> </a:t>
            </a:r>
            <a:r>
              <a:rPr lang="en-US" sz="2600" dirty="0"/>
              <a:t>It was the third hour when they crucified Him. 26</a:t>
            </a:r>
            <a:r>
              <a:rPr lang="en-US" sz="2600" baseline="30000" dirty="0"/>
              <a:t> </a:t>
            </a:r>
            <a:r>
              <a:rPr lang="en-US" sz="2600" dirty="0"/>
              <a:t>The inscription of the charge against Him read, “THE KING OF THE JEWS</a:t>
            </a:r>
            <a:r>
              <a:rPr lang="en-US" sz="2600" dirty="0" smtClean="0"/>
              <a:t>.” 27 </a:t>
            </a:r>
            <a:r>
              <a:rPr lang="en-US" sz="2600" dirty="0">
                <a:solidFill>
                  <a:srgbClr val="0070C0"/>
                </a:solidFill>
              </a:rPr>
              <a:t>They crucified two robbers with Him, one on His right and one on His left. 28 [And the Scripture was fulfilled which says, “And He was numbered with transgressors</a:t>
            </a:r>
            <a:r>
              <a:rPr lang="en-US" sz="2600" dirty="0" smtClean="0">
                <a:solidFill>
                  <a:srgbClr val="0070C0"/>
                </a:solidFill>
              </a:rPr>
              <a:t>.”]</a:t>
            </a:r>
            <a:endParaRPr lang="en-US" sz="2600" dirty="0"/>
          </a:p>
        </p:txBody>
      </p:sp>
      <p:sp>
        <p:nvSpPr>
          <p:cNvPr id="6" name="TextBox 5"/>
          <p:cNvSpPr txBox="1"/>
          <p:nvPr/>
        </p:nvSpPr>
        <p:spPr>
          <a:xfrm>
            <a:off x="225612" y="5679493"/>
            <a:ext cx="11887200"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latin typeface="Arial"/>
                <a:ea typeface="Arial"/>
                <a:cs typeface="Arial"/>
                <a:sym typeface="Arial"/>
              </a:rPr>
              <a:t>Two examples of prophecies</a:t>
            </a:r>
            <a:r>
              <a:rPr kumimoji="0" lang="en-US" sz="2800" b="0" i="0" u="none" strike="noStrike" cap="none" spc="0" normalizeH="0" dirty="0" smtClean="0">
                <a:ln>
                  <a:noFill/>
                </a:ln>
                <a:solidFill>
                  <a:srgbClr val="000000"/>
                </a:solidFill>
                <a:effectLst/>
                <a:uFillTx/>
                <a:latin typeface="Arial"/>
                <a:ea typeface="Arial"/>
                <a:cs typeface="Arial"/>
                <a:sym typeface="Arial"/>
              </a:rPr>
              <a:t> fulfilled </a:t>
            </a:r>
            <a:endParaRPr kumimoji="0" lang="en-US" sz="2800" b="0" i="0" u="none" strike="noStrike" cap="none" spc="0" normalizeH="0" baseline="0" dirty="0">
              <a:ln>
                <a:noFill/>
              </a:ln>
              <a:solidFill>
                <a:srgbClr val="000000"/>
              </a:solidFill>
              <a:effectLst/>
              <a:uFillTx/>
              <a:latin typeface="Arial"/>
              <a:ea typeface="Arial"/>
              <a:cs typeface="Arial"/>
              <a:sym typeface="Arial"/>
            </a:endParaRPr>
          </a:p>
        </p:txBody>
      </p:sp>
      <p:sp>
        <p:nvSpPr>
          <p:cNvPr id="9" name="TextBox 8"/>
          <p:cNvSpPr txBox="1"/>
          <p:nvPr/>
        </p:nvSpPr>
        <p:spPr>
          <a:xfrm>
            <a:off x="1320800" y="6187720"/>
            <a:ext cx="11506200" cy="394569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indent="-457200">
              <a:buFont typeface="Arial" panose="020B0604020202020204" pitchFamily="34" charset="0"/>
              <a:buChar char="•"/>
            </a:pPr>
            <a:r>
              <a:rPr lang="en-US" sz="2600" dirty="0" smtClean="0"/>
              <a:t>They </a:t>
            </a:r>
            <a:r>
              <a:rPr lang="en-US" sz="2600" dirty="0"/>
              <a:t>divide my garments among </a:t>
            </a:r>
            <a:r>
              <a:rPr lang="en-US" sz="2600" dirty="0" smtClean="0"/>
              <a:t>them, and </a:t>
            </a:r>
            <a:r>
              <a:rPr lang="en-US" sz="2600" dirty="0"/>
              <a:t>for my clothing they cast lots</a:t>
            </a:r>
            <a:r>
              <a:rPr lang="en-US" sz="2600" dirty="0" smtClean="0"/>
              <a:t>.</a:t>
            </a:r>
          </a:p>
          <a:p>
            <a:r>
              <a:rPr kumimoji="0" lang="en-US" sz="2600" b="0" i="0" u="none" strike="noStrike" cap="none" spc="0" normalizeH="0" baseline="0" dirty="0" smtClean="0">
                <a:ln>
                  <a:noFill/>
                </a:ln>
                <a:solidFill>
                  <a:srgbClr val="000000"/>
                </a:solidFill>
                <a:effectLst/>
                <a:uFillTx/>
                <a:sym typeface="Arial"/>
              </a:rPr>
              <a:t>     (Psalm 22:18)</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000" dirty="0"/>
          </a:p>
          <a:p>
            <a:pPr marL="457200" indent="-457200">
              <a:buFont typeface="Arial" panose="020B0604020202020204" pitchFamily="34" charset="0"/>
              <a:buChar char="•"/>
            </a:pPr>
            <a:r>
              <a:rPr lang="en-US" sz="2600" dirty="0" smtClean="0"/>
              <a:t>Therefore</a:t>
            </a:r>
            <a:r>
              <a:rPr lang="en-US" sz="2600" dirty="0"/>
              <a:t>, I will allot Him a portion with the great,</a:t>
            </a:r>
            <a:br>
              <a:rPr lang="en-US" sz="2600" dirty="0"/>
            </a:br>
            <a:r>
              <a:rPr lang="en-US" sz="2600" dirty="0"/>
              <a:t>And He will divide the booty with the strong;</a:t>
            </a:r>
            <a:br>
              <a:rPr lang="en-US" sz="2600" dirty="0"/>
            </a:br>
            <a:r>
              <a:rPr lang="en-US" sz="2600" dirty="0"/>
              <a:t>Because He poured out </a:t>
            </a:r>
            <a:r>
              <a:rPr lang="en-US" sz="2600" dirty="0" smtClean="0"/>
              <a:t>Himself </a:t>
            </a:r>
            <a:r>
              <a:rPr lang="en-US" sz="2600" dirty="0"/>
              <a:t>to death,</a:t>
            </a:r>
            <a:br>
              <a:rPr lang="en-US" sz="2600" dirty="0"/>
            </a:br>
            <a:r>
              <a:rPr lang="en-US" sz="2600" dirty="0"/>
              <a:t>And was numbered with the transgressors;</a:t>
            </a:r>
            <a:br>
              <a:rPr lang="en-US" sz="2600" dirty="0"/>
            </a:br>
            <a:r>
              <a:rPr lang="en-US" sz="2600" dirty="0"/>
              <a:t>Yet He Himself bore the sin of many,</a:t>
            </a:r>
            <a:br>
              <a:rPr lang="en-US" sz="2600" dirty="0"/>
            </a:br>
            <a:r>
              <a:rPr lang="en-US" sz="2600" dirty="0"/>
              <a:t>And interceded for the transgressors</a:t>
            </a:r>
            <a:r>
              <a:rPr lang="en-US" sz="2600" dirty="0" smtClean="0"/>
              <a:t>. (Isaiah 53:12)</a:t>
            </a:r>
            <a:endParaRPr kumimoji="0" lang="en-US" sz="2600" b="0" i="0" u="none" strike="noStrike" cap="none" spc="0" normalizeH="0" dirty="0" smtClean="0">
              <a:ln>
                <a:noFill/>
              </a:ln>
              <a:solidFill>
                <a:srgbClr val="000000"/>
              </a:solidFill>
              <a:effectLst/>
              <a:uFillTx/>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p:txBody>
      </p:sp>
    </p:spTree>
    <p:extLst>
      <p:ext uri="{BB962C8B-B14F-4D97-AF65-F5344CB8AC3E}">
        <p14:creationId xmlns:p14="http://schemas.microsoft.com/office/powerpoint/2010/main" val="133908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sz="3600" dirty="0"/>
              <a:t>A) </a:t>
            </a:r>
            <a:r>
              <a:rPr lang="en-US" sz="3600" dirty="0" smtClean="0"/>
              <a:t>Summary: Civil Trial, Conviction, and Crucifixion (15:1-32)</a:t>
            </a:r>
            <a:endParaRPr sz="3600" dirty="0"/>
          </a:p>
        </p:txBody>
      </p:sp>
      <p:sp>
        <p:nvSpPr>
          <p:cNvPr id="2" name="TextBox 1"/>
          <p:cNvSpPr txBox="1"/>
          <p:nvPr/>
        </p:nvSpPr>
        <p:spPr>
          <a:xfrm>
            <a:off x="254000" y="2362200"/>
            <a:ext cx="12420600" cy="289925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2600" dirty="0"/>
              <a:t>29 </a:t>
            </a:r>
            <a:r>
              <a:rPr lang="en-US" sz="2600" dirty="0">
                <a:solidFill>
                  <a:srgbClr val="0070C0"/>
                </a:solidFill>
              </a:rPr>
              <a:t>Those passing by were hurling abuse at Him, wagging their heads, and saying, “Ha! You who are going to destroy the temple and rebuild it in three days, 30 save Yourself, and come down from the cross!” </a:t>
            </a:r>
            <a:r>
              <a:rPr lang="en-US" sz="2600" dirty="0">
                <a:solidFill>
                  <a:schemeClr val="tx1"/>
                </a:solidFill>
              </a:rPr>
              <a:t>31 In the same way the chief priests also, along with the scribes, were mocking Him among themselves and saying, “He saved others; He cannot save Himself.</a:t>
            </a:r>
            <a:r>
              <a:rPr lang="en-US" sz="2600" dirty="0">
                <a:solidFill>
                  <a:srgbClr val="FF0000"/>
                </a:solidFill>
              </a:rPr>
              <a:t> 32</a:t>
            </a:r>
            <a:r>
              <a:rPr lang="en-US" sz="2600" baseline="30000" dirty="0">
                <a:solidFill>
                  <a:srgbClr val="FF0000"/>
                </a:solidFill>
              </a:rPr>
              <a:t> </a:t>
            </a:r>
            <a:r>
              <a:rPr lang="en-US" sz="2600" dirty="0">
                <a:solidFill>
                  <a:srgbClr val="FF0000"/>
                </a:solidFill>
              </a:rPr>
              <a:t>Let this Christ, the King of Israel, now come down from the cross, so that we may see and believe!”</a:t>
            </a:r>
            <a:r>
              <a:rPr lang="en-US" sz="2600" dirty="0"/>
              <a:t> Those who were crucified with Him were also insulting Him.</a:t>
            </a:r>
            <a:endParaRPr lang="en-US" sz="2600" dirty="0"/>
          </a:p>
        </p:txBody>
      </p:sp>
      <p:sp>
        <p:nvSpPr>
          <p:cNvPr id="4" name="TextBox 3"/>
          <p:cNvSpPr txBox="1"/>
          <p:nvPr/>
        </p:nvSpPr>
        <p:spPr>
          <a:xfrm>
            <a:off x="206188" y="5261453"/>
            <a:ext cx="11887200"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Others mocking Jesus on the cross</a:t>
            </a:r>
            <a:endParaRPr kumimoji="0" lang="en-US" sz="2800" b="0" i="0" u="none" strike="noStrike" cap="none" spc="0" normalizeH="0" baseline="0" dirty="0">
              <a:ln>
                <a:noFill/>
              </a:ln>
              <a:solidFill>
                <a:srgbClr val="000000"/>
              </a:solidFill>
              <a:effectLst/>
              <a:uFillTx/>
              <a:sym typeface="Arial"/>
            </a:endParaRPr>
          </a:p>
        </p:txBody>
      </p:sp>
      <p:sp>
        <p:nvSpPr>
          <p:cNvPr id="5" name="TextBox 4"/>
          <p:cNvSpPr txBox="1"/>
          <p:nvPr/>
        </p:nvSpPr>
        <p:spPr>
          <a:xfrm>
            <a:off x="1168400" y="5783324"/>
            <a:ext cx="11506200" cy="406880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600" b="0" i="0" u="none" strike="noStrike" cap="none" spc="0" normalizeH="0" baseline="0" dirty="0" smtClean="0">
                <a:ln>
                  <a:noFill/>
                </a:ln>
                <a:solidFill>
                  <a:srgbClr val="000000"/>
                </a:solidFill>
                <a:effectLst/>
                <a:uFillTx/>
                <a:latin typeface="Arial"/>
                <a:ea typeface="Arial"/>
                <a:cs typeface="Arial"/>
                <a:sym typeface="Arial"/>
              </a:rPr>
              <a:t>Passersby:</a:t>
            </a:r>
            <a:r>
              <a:rPr kumimoji="0" lang="en-US" sz="2600" b="0" i="0" u="none" strike="noStrike" cap="none" spc="0" normalizeH="0" dirty="0" smtClean="0">
                <a:ln>
                  <a:noFill/>
                </a:ln>
                <a:solidFill>
                  <a:srgbClr val="000000"/>
                </a:solidFill>
                <a:effectLst/>
                <a:uFillTx/>
                <a:latin typeface="Arial"/>
                <a:ea typeface="Arial"/>
                <a:cs typeface="Arial"/>
                <a:sym typeface="Arial"/>
              </a:rPr>
              <a:t> Based on the chief priests saying in Mk 14:58: “We heard Him say, ‘I will destroy this temple made with hands, and in three days I will build another made without hands.’ ”</a:t>
            </a:r>
            <a:endParaRPr kumimoji="0" lang="en-US" sz="2600" b="0" i="0" u="none" strike="noStrike" cap="none" spc="0" normalizeH="0" dirty="0" smtClean="0">
              <a:ln>
                <a:noFill/>
              </a:ln>
              <a:solidFill>
                <a:srgbClr val="000000"/>
              </a:solidFill>
              <a:effectLst/>
              <a:uFillTx/>
              <a:latin typeface="Arial"/>
              <a:ea typeface="Arial"/>
              <a:cs typeface="Arial"/>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4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600" b="0" i="0" u="none" strike="noStrike" cap="none" spc="0" normalizeH="0" dirty="0" smtClean="0">
                <a:ln>
                  <a:noFill/>
                </a:ln>
                <a:solidFill>
                  <a:srgbClr val="000000"/>
                </a:solidFill>
                <a:effectLst/>
                <a:uFillTx/>
                <a:latin typeface="Arial"/>
                <a:ea typeface="Arial"/>
                <a:cs typeface="Arial"/>
                <a:sym typeface="Arial"/>
              </a:rPr>
              <a:t>But Mark tells us that “not even in this respect was their testimony consistent” (14:59) because Jesus had actually said to the Jews, “Destroy this temple, and in three days I will raise it up.” (John 2:19) when they asked for a sign of authority</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0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600" b="0" i="0" u="none" strike="noStrike" cap="none" spc="0" normalizeH="0" dirty="0" smtClean="0">
                <a:ln>
                  <a:noFill/>
                </a:ln>
                <a:solidFill>
                  <a:srgbClr val="000000"/>
                </a:solidFill>
                <a:effectLst/>
                <a:uFillTx/>
                <a:latin typeface="Arial"/>
                <a:ea typeface="Arial"/>
                <a:cs typeface="Arial"/>
                <a:sym typeface="Arial"/>
              </a:rPr>
              <a:t>Note the irony with 15:32: Jesus was giving them the sign their promised, but they wanted to determine the sign for themselves, as many do today</a:t>
            </a:r>
            <a:endParaRPr kumimoji="0" lang="en-US" sz="2600" b="0" i="0" u="none" strike="noStrike" cap="none" spc="0" normalizeH="0" dirty="0" smtClean="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33908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lang="en-US" sz="3600" dirty="0"/>
              <a:t>B</a:t>
            </a:r>
            <a:r>
              <a:rPr sz="3600" dirty="0" smtClean="0"/>
              <a:t>) </a:t>
            </a:r>
            <a:r>
              <a:rPr lang="en-US" sz="3600" dirty="0" smtClean="0"/>
              <a:t>Summary: Death on the Cross and Burial (15:33-47)</a:t>
            </a:r>
            <a:endParaRPr sz="3600" dirty="0"/>
          </a:p>
        </p:txBody>
      </p:sp>
      <p:sp>
        <p:nvSpPr>
          <p:cNvPr id="2" name="TextBox 1"/>
          <p:cNvSpPr txBox="1"/>
          <p:nvPr/>
        </p:nvSpPr>
        <p:spPr>
          <a:xfrm>
            <a:off x="254000" y="2209800"/>
            <a:ext cx="12420600" cy="409958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2600" dirty="0"/>
              <a:t>33 When the sixth hour came, </a:t>
            </a:r>
            <a:r>
              <a:rPr lang="en-US" sz="2600" dirty="0">
                <a:solidFill>
                  <a:srgbClr val="0070C0"/>
                </a:solidFill>
              </a:rPr>
              <a:t>darkness</a:t>
            </a:r>
            <a:r>
              <a:rPr lang="en-US" sz="2600" dirty="0"/>
              <a:t> fell over the whole land until the ninth hour. 34 At the ninth hour Jesus </a:t>
            </a:r>
            <a:r>
              <a:rPr lang="en-US" sz="2600" dirty="0">
                <a:solidFill>
                  <a:srgbClr val="0070C0"/>
                </a:solidFill>
              </a:rPr>
              <a:t>cried out with a loud voice, “</a:t>
            </a:r>
            <a:r>
              <a:rPr lang="en-US" sz="2600" cap="small" dirty="0">
                <a:solidFill>
                  <a:srgbClr val="0070C0"/>
                </a:solidFill>
              </a:rPr>
              <a:t>Eloi, Eloi, lama </a:t>
            </a:r>
            <a:r>
              <a:rPr lang="en-US" sz="2600" cap="small" dirty="0" err="1">
                <a:solidFill>
                  <a:srgbClr val="0070C0"/>
                </a:solidFill>
              </a:rPr>
              <a:t>sabachthani</a:t>
            </a:r>
            <a:r>
              <a:rPr lang="en-US" sz="2600" dirty="0">
                <a:solidFill>
                  <a:srgbClr val="0070C0"/>
                </a:solidFill>
              </a:rPr>
              <a:t>?” which is translated, “</a:t>
            </a:r>
            <a:r>
              <a:rPr lang="en-US" sz="2600" cap="small" dirty="0">
                <a:solidFill>
                  <a:srgbClr val="0070C0"/>
                </a:solidFill>
              </a:rPr>
              <a:t>My God, My God, why have You forsaken Me</a:t>
            </a:r>
            <a:r>
              <a:rPr lang="en-US" sz="2600" dirty="0">
                <a:solidFill>
                  <a:srgbClr val="0070C0"/>
                </a:solidFill>
              </a:rPr>
              <a:t>?</a:t>
            </a:r>
            <a:r>
              <a:rPr lang="en-US" sz="2600" dirty="0"/>
              <a:t>” </a:t>
            </a:r>
            <a:r>
              <a:rPr lang="en-US" sz="2600" baseline="30000" dirty="0"/>
              <a:t>35 </a:t>
            </a:r>
            <a:r>
              <a:rPr lang="en-US" sz="2600" dirty="0"/>
              <a:t>When some of the bystanders heard it, they began saying, “Behold, He is calling for Elijah.” 36 Someone ran and filled a sponge with sour wine, put it on a reed, and gave Him a drink, saying, “Let us see whether Elijah will come to take Him down.” 37</a:t>
            </a:r>
            <a:r>
              <a:rPr lang="en-US" sz="2600" baseline="30000" dirty="0"/>
              <a:t> </a:t>
            </a:r>
            <a:r>
              <a:rPr lang="en-US" sz="2600" dirty="0">
                <a:solidFill>
                  <a:srgbClr val="0070C0"/>
                </a:solidFill>
              </a:rPr>
              <a:t>And Jesus uttered a loud cry, and breathed His last</a:t>
            </a:r>
            <a:r>
              <a:rPr lang="en-US" sz="2600" dirty="0"/>
              <a:t>. 38 </a:t>
            </a:r>
            <a:r>
              <a:rPr lang="en-US" sz="2600" dirty="0">
                <a:solidFill>
                  <a:srgbClr val="0070C0"/>
                </a:solidFill>
              </a:rPr>
              <a:t>And the veil of the temple was torn in two from top to bottom</a:t>
            </a:r>
            <a:r>
              <a:rPr lang="en-US" sz="2600" dirty="0"/>
              <a:t>. 39 </a:t>
            </a:r>
            <a:r>
              <a:rPr lang="en-US" sz="2600" dirty="0">
                <a:solidFill>
                  <a:srgbClr val="0070C0"/>
                </a:solidFill>
              </a:rPr>
              <a:t>When the centurion, who was standing right in front of Him, saw the way He breathed His last, he said, “Truly this man was the Son of God!”</a:t>
            </a:r>
            <a:endParaRPr lang="en-US" sz="2600" dirty="0">
              <a:solidFill>
                <a:srgbClr val="0070C0"/>
              </a:solidFill>
            </a:endParaRPr>
          </a:p>
        </p:txBody>
      </p:sp>
      <p:sp>
        <p:nvSpPr>
          <p:cNvPr id="4" name="TextBox 3"/>
          <p:cNvSpPr txBox="1"/>
          <p:nvPr/>
        </p:nvSpPr>
        <p:spPr>
          <a:xfrm>
            <a:off x="254000" y="6207923"/>
            <a:ext cx="11887200" cy="289925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Darkness (15:33) was a sign of the end times (last week’s class)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Jesus’ cry (15:34) (more on next slide)</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Jesus’ loud cry as he breathes His last (15:37) (earlier than normal)</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Veil of the temple torn (15:38)</a:t>
            </a:r>
            <a:endParaRPr lang="en-US" sz="28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600" b="0" i="0" u="none" strike="noStrike" cap="none" spc="0" normalizeH="0" baseline="0" dirty="0">
              <a:ln>
                <a:noFill/>
              </a:ln>
              <a:solidFill>
                <a:srgbClr val="000000"/>
              </a:solidFill>
              <a:effectLst/>
              <a:uFillTx/>
              <a:sym typeface="Arial"/>
            </a:endParaRPr>
          </a:p>
        </p:txBody>
      </p:sp>
      <p:sp>
        <p:nvSpPr>
          <p:cNvPr id="6" name="TextBox 5"/>
          <p:cNvSpPr txBox="1"/>
          <p:nvPr/>
        </p:nvSpPr>
        <p:spPr>
          <a:xfrm>
            <a:off x="254000" y="9091097"/>
            <a:ext cx="11887200"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sym typeface="Arial"/>
              </a:rPr>
              <a:t>Centurion’s Confession (15:39) declaring that Jesus was the Son of God</a:t>
            </a:r>
            <a:endParaRPr kumimoji="0" lang="en-US" sz="2800" b="0" i="0" u="none" strike="noStrike" cap="none" spc="0" normalizeH="0" baseline="0" dirty="0">
              <a:ln>
                <a:noFill/>
              </a:ln>
              <a:solidFill>
                <a:srgbClr val="000000"/>
              </a:solidFill>
              <a:effectLst/>
              <a:uFillTx/>
              <a:sym typeface="Arial"/>
            </a:endParaRPr>
          </a:p>
        </p:txBody>
      </p:sp>
      <p:sp>
        <p:nvSpPr>
          <p:cNvPr id="9" name="TextBox 8"/>
          <p:cNvSpPr txBox="1"/>
          <p:nvPr/>
        </p:nvSpPr>
        <p:spPr>
          <a:xfrm>
            <a:off x="1168400" y="8231493"/>
            <a:ext cx="11506200" cy="139114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600" b="0" i="0" u="none" strike="noStrike" cap="none" spc="0" normalizeH="0" baseline="0" dirty="0" smtClean="0">
                <a:ln>
                  <a:noFill/>
                </a:ln>
                <a:solidFill>
                  <a:srgbClr val="000000"/>
                </a:solidFill>
                <a:effectLst/>
                <a:uFillTx/>
                <a:latin typeface="Arial"/>
                <a:ea typeface="Arial"/>
                <a:cs typeface="Arial"/>
                <a:sym typeface="Arial"/>
              </a:rPr>
              <a:t>Sign of the new path to</a:t>
            </a:r>
            <a:r>
              <a:rPr kumimoji="0" lang="en-US" sz="2600" b="0" i="0" u="none" strike="noStrike" cap="none" spc="0" normalizeH="0" dirty="0" smtClean="0">
                <a:ln>
                  <a:noFill/>
                </a:ln>
                <a:solidFill>
                  <a:srgbClr val="000000"/>
                </a:solidFill>
                <a:effectLst/>
                <a:uFillTx/>
                <a:latin typeface="Arial"/>
                <a:ea typeface="Arial"/>
                <a:cs typeface="Arial"/>
                <a:sym typeface="Arial"/>
              </a:rPr>
              <a:t> reconciliation with God, made available by God Himself, who certainly was the agent of the tearing</a:t>
            </a:r>
            <a:endParaRPr kumimoji="0" lang="en-US" sz="2800" b="0" i="0" u="none" strike="noStrike" cap="none" spc="0" normalizeH="0" dirty="0" smtClean="0">
              <a:ln>
                <a:noFill/>
              </a:ln>
              <a:solidFill>
                <a:srgbClr val="000000"/>
              </a:solidFill>
              <a:effectLst/>
              <a:uFillTx/>
              <a:latin typeface="Arial"/>
              <a:ea typeface="Arial"/>
              <a:cs typeface="Arial"/>
              <a:sym typeface="Arial"/>
            </a:endParaRP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p:txBody>
      </p:sp>
    </p:spTree>
    <p:extLst>
      <p:ext uri="{BB962C8B-B14F-4D97-AF65-F5344CB8AC3E}">
        <p14:creationId xmlns:p14="http://schemas.microsoft.com/office/powerpoint/2010/main" val="2955538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213104" y="1460615"/>
            <a:ext cx="12402959" cy="935591"/>
          </a:xfrm>
          <a:prstGeom prst="rect">
            <a:avLst/>
          </a:prstGeom>
        </p:spPr>
        <p:txBody>
          <a:bodyPr>
            <a:normAutofit/>
          </a:bodyPr>
          <a:lstStyle>
            <a:lvl1pPr algn="l" defTabSz="988364">
              <a:lnSpc>
                <a:spcPct val="120000"/>
              </a:lnSpc>
              <a:defRPr sz="4180">
                <a:latin typeface="Constantia"/>
                <a:ea typeface="Constantia"/>
                <a:cs typeface="Constantia"/>
                <a:sym typeface="Constantia"/>
              </a:defRPr>
            </a:lvl1pPr>
          </a:lstStyle>
          <a:p>
            <a:r>
              <a:rPr lang="en-US" sz="3600" dirty="0"/>
              <a:t>B</a:t>
            </a:r>
            <a:r>
              <a:rPr sz="3600" dirty="0" smtClean="0"/>
              <a:t>) </a:t>
            </a:r>
            <a:r>
              <a:rPr lang="en-US" sz="3600" dirty="0" smtClean="0"/>
              <a:t>Summary: Death on the Cross and Burial (15:33-47)</a:t>
            </a:r>
            <a:endParaRPr sz="3600" dirty="0"/>
          </a:p>
        </p:txBody>
      </p:sp>
      <p:sp>
        <p:nvSpPr>
          <p:cNvPr id="2" name="TextBox 1"/>
          <p:cNvSpPr txBox="1"/>
          <p:nvPr/>
        </p:nvSpPr>
        <p:spPr>
          <a:xfrm>
            <a:off x="254000" y="2209800"/>
            <a:ext cx="12420600" cy="129881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2600" dirty="0" smtClean="0"/>
              <a:t>34 </a:t>
            </a:r>
            <a:r>
              <a:rPr lang="en-US" sz="2600" dirty="0"/>
              <a:t>At the ninth hour Jesus </a:t>
            </a:r>
            <a:r>
              <a:rPr lang="en-US" sz="2600" dirty="0">
                <a:solidFill>
                  <a:srgbClr val="0070C0"/>
                </a:solidFill>
              </a:rPr>
              <a:t>cried out with a loud voice, “</a:t>
            </a:r>
            <a:r>
              <a:rPr lang="en-US" sz="2600" cap="small" dirty="0">
                <a:solidFill>
                  <a:srgbClr val="0070C0"/>
                </a:solidFill>
              </a:rPr>
              <a:t>Eloi, Eloi, lama </a:t>
            </a:r>
            <a:r>
              <a:rPr lang="en-US" sz="2600" cap="small" dirty="0" err="1">
                <a:solidFill>
                  <a:srgbClr val="0070C0"/>
                </a:solidFill>
              </a:rPr>
              <a:t>sabachthani</a:t>
            </a:r>
            <a:r>
              <a:rPr lang="en-US" sz="2600" dirty="0">
                <a:solidFill>
                  <a:srgbClr val="0070C0"/>
                </a:solidFill>
              </a:rPr>
              <a:t>?” which is translated, “</a:t>
            </a:r>
            <a:r>
              <a:rPr lang="en-US" sz="2600" cap="small" dirty="0">
                <a:solidFill>
                  <a:srgbClr val="0070C0"/>
                </a:solidFill>
              </a:rPr>
              <a:t>My God, My God, why have You forsaken Me</a:t>
            </a:r>
            <a:r>
              <a:rPr lang="en-US" sz="2600" dirty="0" smtClean="0">
                <a:solidFill>
                  <a:srgbClr val="0070C0"/>
                </a:solidFill>
              </a:rPr>
              <a:t>?</a:t>
            </a:r>
            <a:r>
              <a:rPr lang="en-US" sz="2600" dirty="0" smtClean="0"/>
              <a:t>”</a:t>
            </a:r>
            <a:endParaRPr lang="en-US" sz="2600" dirty="0">
              <a:solidFill>
                <a:srgbClr val="0070C0"/>
              </a:solidFill>
            </a:endParaRPr>
          </a:p>
        </p:txBody>
      </p:sp>
      <p:sp>
        <p:nvSpPr>
          <p:cNvPr id="4" name="TextBox 3"/>
          <p:cNvSpPr txBox="1"/>
          <p:nvPr/>
        </p:nvSpPr>
        <p:spPr>
          <a:xfrm>
            <a:off x="243541" y="3548820"/>
            <a:ext cx="11887200" cy="9602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My God, My God, why have You forsaken Me?</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600" b="0" i="0" u="none" strike="noStrike" cap="none" spc="0" normalizeH="0" baseline="0" dirty="0">
              <a:ln>
                <a:noFill/>
              </a:ln>
              <a:solidFill>
                <a:srgbClr val="000000"/>
              </a:solidFill>
              <a:effectLst/>
              <a:uFillTx/>
              <a:sym typeface="Arial"/>
            </a:endParaRPr>
          </a:p>
        </p:txBody>
      </p:sp>
      <p:sp>
        <p:nvSpPr>
          <p:cNvPr id="9" name="TextBox 8"/>
          <p:cNvSpPr txBox="1"/>
          <p:nvPr/>
        </p:nvSpPr>
        <p:spPr>
          <a:xfrm>
            <a:off x="1016000" y="4082436"/>
            <a:ext cx="11506200" cy="508446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600" b="0" i="0" u="none" strike="noStrike" cap="none" spc="0" normalizeH="0" baseline="0" dirty="0" err="1" smtClean="0">
                <a:ln>
                  <a:noFill/>
                </a:ln>
                <a:solidFill>
                  <a:srgbClr val="000000"/>
                </a:solidFill>
                <a:effectLst/>
                <a:uFillTx/>
                <a:latin typeface="Arial"/>
                <a:ea typeface="Arial"/>
                <a:cs typeface="Arial"/>
                <a:sym typeface="Arial"/>
              </a:rPr>
              <a:t>i</a:t>
            </a:r>
            <a:r>
              <a:rPr kumimoji="0" lang="en-US" sz="2600" b="0" i="0" u="none" strike="noStrike" cap="none" spc="0" normalizeH="0" baseline="0" dirty="0" smtClean="0">
                <a:ln>
                  <a:noFill/>
                </a:ln>
                <a:solidFill>
                  <a:srgbClr val="000000"/>
                </a:solidFill>
                <a:effectLst/>
                <a:uFillTx/>
                <a:latin typeface="Arial"/>
                <a:ea typeface="Arial"/>
                <a:cs typeface="Arial"/>
                <a:sym typeface="Arial"/>
              </a:rPr>
              <a:t>) Genuine </a:t>
            </a:r>
            <a:r>
              <a:rPr lang="en-US" sz="2600" dirty="0" smtClean="0"/>
              <a:t>relationship with God, ii) Break in the relationship</a:t>
            </a:r>
            <a:endParaRPr kumimoji="0" lang="en-US" sz="2800" b="0" i="0" u="none" strike="noStrike" cap="none" spc="0" normalizeH="0" dirty="0" smtClean="0">
              <a:ln>
                <a:noFill/>
              </a:ln>
              <a:solidFill>
                <a:srgbClr val="000000"/>
              </a:solidFill>
              <a:effectLst/>
              <a:uFillTx/>
              <a:latin typeface="Arial"/>
              <a:ea typeface="Arial"/>
              <a:cs typeface="Arial"/>
              <a:sym typeface="Arial"/>
            </a:endParaRPr>
          </a:p>
          <a:p>
            <a:pPr marR="0" algn="l" defTabSz="1300480" rtl="0" fontAlgn="auto" latinLnBrk="0" hangingPunct="0">
              <a:lnSpc>
                <a:spcPct val="100000"/>
              </a:lnSpc>
              <a:spcBef>
                <a:spcPts val="0"/>
              </a:spcBef>
              <a:spcAft>
                <a:spcPts val="0"/>
              </a:spcAft>
              <a:buClrTx/>
              <a:buSzTx/>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smtClean="0"/>
              <a:t>At this moment on the cross, Jesus is bearing all the sins of man</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smtClean="0"/>
              <a:t>God judges the sins of man borne by Jesus at that moment, and God cannot look upon Jesus in that moment, since God cannot look upon sin</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smtClean="0"/>
              <a:t>This is a temporary separation between two Persons who have a relationship more loving, genuine, and intimate than we can imagine</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600" dirty="0" smtClean="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smtClean="0"/>
              <a:t>The separation is even more painful to Jesus than all the other physical suffering that He has endured in His humanity</a:t>
            </a:r>
            <a:endParaRPr lang="en-US" sz="2600" dirty="0"/>
          </a:p>
        </p:txBody>
      </p:sp>
      <p:sp>
        <p:nvSpPr>
          <p:cNvPr id="3" name="TextBox 2"/>
          <p:cNvSpPr txBox="1"/>
          <p:nvPr/>
        </p:nvSpPr>
        <p:spPr>
          <a:xfrm>
            <a:off x="2006600" y="7320243"/>
            <a:ext cx="10124141" cy="120648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indent="-342900">
              <a:buFont typeface="Arial" panose="020B0604020202020204" pitchFamily="34" charset="0"/>
              <a:buChar char="•"/>
            </a:pPr>
            <a:r>
              <a:rPr lang="en-US" sz="2500" dirty="0" smtClean="0"/>
              <a:t>Trinity </a:t>
            </a:r>
            <a:r>
              <a:rPr lang="en-US" sz="2500" dirty="0"/>
              <a:t>is mysterious, </a:t>
            </a:r>
            <a:r>
              <a:rPr lang="en-US" sz="2500" dirty="0" smtClean="0"/>
              <a:t>yet God has given us a combination of </a:t>
            </a:r>
            <a:r>
              <a:rPr lang="en-US" sz="2500" dirty="0"/>
              <a:t>Biblical truth and </a:t>
            </a:r>
            <a:r>
              <a:rPr lang="en-US" sz="2500" dirty="0" smtClean="0"/>
              <a:t>faith to guide us in our understanding</a:t>
            </a:r>
            <a:endParaRPr lang="en-US" sz="2500" dirty="0"/>
          </a:p>
          <a:p>
            <a:pPr marL="0" marR="0" indent="0" algn="l" defTabSz="130048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269038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180" dirty="0"/>
              <a:t>C</a:t>
            </a:r>
            <a:r>
              <a:rPr sz="4180" dirty="0" smtClean="0"/>
              <a:t>)</a:t>
            </a:r>
            <a:r>
              <a:rPr lang="en-US" sz="4180" dirty="0" smtClean="0"/>
              <a:t> </a:t>
            </a:r>
            <a:r>
              <a:rPr lang="en-US" sz="4180" dirty="0" smtClean="0"/>
              <a:t>The Power of the Cross</a:t>
            </a:r>
            <a:endParaRPr sz="4180" dirty="0"/>
          </a:p>
        </p:txBody>
      </p:sp>
      <p:sp>
        <p:nvSpPr>
          <p:cNvPr id="5" name="TextBox 4"/>
          <p:cNvSpPr txBox="1"/>
          <p:nvPr/>
        </p:nvSpPr>
        <p:spPr>
          <a:xfrm>
            <a:off x="153894" y="2667000"/>
            <a:ext cx="12649200" cy="539224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indent="-457200">
              <a:buFont typeface="Arial" panose="020B0604020202020204" pitchFamily="34" charset="0"/>
              <a:buChar char="•"/>
            </a:pPr>
            <a:r>
              <a:rPr lang="en-US" sz="3200" dirty="0" smtClean="0"/>
              <a:t>What exactly is the power of the cross?</a:t>
            </a:r>
            <a:endParaRPr lang="en-US" sz="3200" dirty="0" smtClean="0"/>
          </a:p>
          <a:p>
            <a:pPr marL="457200" indent="-457200">
              <a:buFont typeface="Arial" panose="020B0604020202020204" pitchFamily="34" charset="0"/>
              <a:buChar char="•"/>
            </a:pPr>
            <a:endParaRPr kumimoji="0" lang="en-US" sz="2400" b="0" i="0" u="none" strike="noStrike" cap="none" spc="0" normalizeH="0" baseline="0" dirty="0">
              <a:ln>
                <a:noFill/>
              </a:ln>
              <a:solidFill>
                <a:schemeClr val="tx1"/>
              </a:solidFill>
              <a:effectLst/>
              <a:uFillTx/>
              <a:sym typeface="Arial"/>
            </a:endParaRPr>
          </a:p>
          <a:p>
            <a:pPr marL="457200" indent="-457200">
              <a:buFont typeface="Arial" panose="020B0604020202020204" pitchFamily="34" charset="0"/>
              <a:buChar char="•"/>
            </a:pPr>
            <a:r>
              <a:rPr lang="en-US" sz="3200" dirty="0" smtClean="0"/>
              <a:t>What do we mean when we say that we must lean on the power of the cross?</a:t>
            </a:r>
            <a:endParaRPr lang="en-US" sz="3200" dirty="0"/>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r>
              <a:rPr lang="en-US" sz="3200" dirty="0" smtClean="0">
                <a:solidFill>
                  <a:schemeClr val="tx1"/>
                </a:solidFill>
              </a:rPr>
              <a:t>What do we mean that we must hold the cross close to our hearts?</a:t>
            </a:r>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r>
              <a:rPr lang="en-US" sz="3200" dirty="0" smtClean="0">
                <a:solidFill>
                  <a:schemeClr val="tx1"/>
                </a:solidFill>
              </a:rPr>
              <a:t>What should we expect to happen if and when we do so?</a:t>
            </a:r>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r>
              <a:rPr lang="en-US" sz="3200" dirty="0" smtClean="0">
                <a:solidFill>
                  <a:schemeClr val="tx1"/>
                </a:solidFill>
              </a:rPr>
              <a:t>Why does the cross hold such power?</a:t>
            </a:r>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r>
              <a:rPr lang="en-US" sz="3200" dirty="0" smtClean="0">
                <a:solidFill>
                  <a:schemeClr val="tx1"/>
                </a:solidFill>
              </a:rPr>
              <a:t>Why do we even need </a:t>
            </a:r>
            <a:r>
              <a:rPr lang="en-US" sz="3200" i="1" dirty="0" smtClean="0">
                <a:solidFill>
                  <a:schemeClr val="tx1"/>
                </a:solidFill>
              </a:rPr>
              <a:t>the</a:t>
            </a:r>
            <a:r>
              <a:rPr lang="en-US" sz="3200" dirty="0" smtClean="0">
                <a:solidFill>
                  <a:schemeClr val="tx1"/>
                </a:solidFill>
              </a:rPr>
              <a:t> cross of Jesus the Christ?</a:t>
            </a:r>
            <a:endParaRPr kumimoji="0" lang="en-US" sz="3200" b="0" i="0" u="none" strike="noStrike" cap="none" spc="0" normalizeH="0" baseline="0" dirty="0">
              <a:ln>
                <a:noFill/>
              </a:ln>
              <a:solidFill>
                <a:schemeClr val="tx1"/>
              </a:solidFill>
              <a:effectLst/>
              <a:uFillTx/>
              <a:sym typeface="Arial"/>
            </a:endParaRPr>
          </a:p>
        </p:txBody>
      </p:sp>
    </p:spTree>
    <p:extLst>
      <p:ext uri="{BB962C8B-B14F-4D97-AF65-F5344CB8AC3E}">
        <p14:creationId xmlns:p14="http://schemas.microsoft.com/office/powerpoint/2010/main" val="683455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180" dirty="0"/>
              <a:t>C</a:t>
            </a:r>
            <a:r>
              <a:rPr sz="4180" dirty="0" smtClean="0"/>
              <a:t>)</a:t>
            </a:r>
            <a:r>
              <a:rPr lang="en-US" sz="4180" dirty="0" smtClean="0"/>
              <a:t> </a:t>
            </a:r>
            <a:r>
              <a:rPr lang="en-US" sz="4180" dirty="0" smtClean="0"/>
              <a:t>The Power of the Cross</a:t>
            </a:r>
            <a:endParaRPr sz="4180" dirty="0"/>
          </a:p>
        </p:txBody>
      </p:sp>
      <p:sp>
        <p:nvSpPr>
          <p:cNvPr id="2" name="TextBox 1"/>
          <p:cNvSpPr txBox="1"/>
          <p:nvPr/>
        </p:nvSpPr>
        <p:spPr>
          <a:xfrm>
            <a:off x="306294" y="2286000"/>
            <a:ext cx="12344400" cy="157581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Why do we need the cross?</a:t>
            </a:r>
            <a:endParaRPr lang="en-US" sz="3000" dirty="0" smtClean="0"/>
          </a:p>
          <a:p>
            <a:pPr marR="0" algn="l" defTabSz="130048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sym typeface="Arial"/>
            </a:endParaRPr>
          </a:p>
          <a:p>
            <a:pPr marR="0" algn="l" defTabSz="1300480" rtl="0" fontAlgn="auto" latinLnBrk="0" hangingPunct="0">
              <a:lnSpc>
                <a:spcPct val="100000"/>
              </a:lnSpc>
              <a:spcBef>
                <a:spcPts val="0"/>
              </a:spcBef>
              <a:spcAft>
                <a:spcPts val="0"/>
              </a:spcAft>
              <a:buClrTx/>
              <a:buSzTx/>
              <a:tabLst/>
            </a:pPr>
            <a:endParaRPr lang="en-US" sz="2800" dirty="0" smtClean="0"/>
          </a:p>
          <a:p>
            <a:pPr marR="0" algn="l" defTabSz="1300480" rtl="0" fontAlgn="auto" latinLnBrk="0" hangingPunct="0">
              <a:lnSpc>
                <a:spcPct val="100000"/>
              </a:lnSpc>
              <a:spcBef>
                <a:spcPts val="0"/>
              </a:spcBef>
              <a:spcAft>
                <a:spcPts val="0"/>
              </a:spcAft>
              <a:buClrTx/>
              <a:buSzTx/>
              <a:tabLst/>
            </a:pPr>
            <a:endParaRPr lang="en-US" sz="1000" dirty="0" smtClean="0"/>
          </a:p>
        </p:txBody>
      </p:sp>
      <p:sp>
        <p:nvSpPr>
          <p:cNvPr id="3" name="TextBox 2"/>
          <p:cNvSpPr txBox="1"/>
          <p:nvPr/>
        </p:nvSpPr>
        <p:spPr>
          <a:xfrm>
            <a:off x="1016000" y="2815374"/>
            <a:ext cx="10668000" cy="754667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Because of our sin, we need a way to be reconciled with God, and God ordained that Jesus would be that way</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To make a way for our reconciliation was God’s determination and will</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The plan for reconciliation through an absolutely holy sacrifice required Jesus to</a:t>
            </a: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indent="-342900">
              <a:buFont typeface="Arial" panose="020B0604020202020204" pitchFamily="34" charset="0"/>
              <a:buChar char="•"/>
            </a:pPr>
            <a:endParaRPr lang="en-US" sz="2500" dirty="0" smtClean="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smtClean="0"/>
          </a:p>
        </p:txBody>
      </p:sp>
      <p:sp>
        <p:nvSpPr>
          <p:cNvPr id="4" name="TextBox 3"/>
          <p:cNvSpPr txBox="1"/>
          <p:nvPr/>
        </p:nvSpPr>
        <p:spPr>
          <a:xfrm>
            <a:off x="1695824" y="4267200"/>
            <a:ext cx="10567894" cy="243758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200" b="0" i="0" u="none" strike="noStrike" cap="none" spc="0" normalizeH="0" baseline="0" dirty="0" smtClean="0">
                <a:ln>
                  <a:noFill/>
                </a:ln>
                <a:solidFill>
                  <a:srgbClr val="000000"/>
                </a:solidFill>
                <a:effectLst/>
                <a:uFillTx/>
                <a:latin typeface="Arial"/>
                <a:ea typeface="Arial"/>
                <a:cs typeface="Arial"/>
                <a:sym typeface="Arial"/>
              </a:rPr>
              <a:t>God created man </a:t>
            </a:r>
            <a:r>
              <a:rPr lang="en-US" dirty="0" smtClean="0"/>
              <a:t>with purpose for a certain type of relationship: free, open, intimate, and loving, untainted by shame</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0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200" b="0" i="0" u="none" strike="noStrike" cap="none" spc="0" normalizeH="0" baseline="0" dirty="0" smtClean="0">
                <a:ln>
                  <a:noFill/>
                </a:ln>
                <a:solidFill>
                  <a:srgbClr val="000000"/>
                </a:solidFill>
                <a:effectLst/>
                <a:uFillTx/>
                <a:latin typeface="Arial"/>
                <a:ea typeface="Arial"/>
                <a:cs typeface="Arial"/>
                <a:sym typeface="Arial"/>
              </a:rPr>
              <a:t>This</a:t>
            </a:r>
            <a:r>
              <a:rPr kumimoji="0" lang="en-US" sz="2200" b="0" i="0" u="none" strike="noStrike" cap="none" spc="0" normalizeH="0" dirty="0" smtClean="0">
                <a:ln>
                  <a:noFill/>
                </a:ln>
                <a:solidFill>
                  <a:srgbClr val="000000"/>
                </a:solidFill>
                <a:effectLst/>
                <a:uFillTx/>
                <a:latin typeface="Arial"/>
                <a:ea typeface="Arial"/>
                <a:cs typeface="Arial"/>
                <a:sym typeface="Arial"/>
              </a:rPr>
              <a:t> relationship was ruined by the sin of Adam and Eve</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000" b="0" i="0" u="none" strike="noStrike" cap="none" spc="0" normalizeH="0" dirty="0" smtClean="0">
              <a:ln>
                <a:noFill/>
              </a:ln>
              <a:solidFill>
                <a:srgbClr val="000000"/>
              </a:solidFill>
              <a:effectLst/>
              <a:uFillTx/>
              <a:latin typeface="Arial"/>
              <a:ea typeface="Arial"/>
              <a:cs typeface="Arial"/>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This led to their banishment from the garden, which was actually the first step to reconciliation</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b="0" i="0" u="none" strike="noStrike" cap="none" spc="0" normalizeH="0" baseline="0" dirty="0">
              <a:ln>
                <a:noFill/>
              </a:ln>
              <a:solidFill>
                <a:srgbClr val="000000"/>
              </a:solidFill>
              <a:effectLst/>
              <a:uFillTx/>
              <a:latin typeface="Arial"/>
              <a:ea typeface="Arial"/>
              <a:cs typeface="Arial"/>
              <a:sym typeface="Arial"/>
            </a:endParaRPr>
          </a:p>
        </p:txBody>
      </p:sp>
      <p:sp>
        <p:nvSpPr>
          <p:cNvPr id="6" name="TextBox 5"/>
          <p:cNvSpPr txBox="1"/>
          <p:nvPr/>
        </p:nvSpPr>
        <p:spPr>
          <a:xfrm>
            <a:off x="1833283" y="7976003"/>
            <a:ext cx="10567894" cy="176048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200" b="0" i="0" u="none" strike="noStrike" cap="none" spc="0" normalizeH="0" baseline="0" dirty="0" smtClean="0">
                <a:ln>
                  <a:noFill/>
                </a:ln>
                <a:solidFill>
                  <a:srgbClr val="000000"/>
                </a:solidFill>
                <a:effectLst/>
                <a:uFillTx/>
                <a:latin typeface="Arial"/>
                <a:ea typeface="Arial"/>
                <a:cs typeface="Arial"/>
                <a:sym typeface="Arial"/>
              </a:rPr>
              <a:t>Demonstrate His identity</a:t>
            </a:r>
            <a:r>
              <a:rPr lang="en-US" dirty="0" smtClean="0"/>
              <a:t>, authority, and mission as and from God</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0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200" b="0" i="0" u="none" strike="noStrike" cap="none" spc="0" normalizeH="0" baseline="0" dirty="0" smtClean="0">
                <a:ln>
                  <a:noFill/>
                </a:ln>
                <a:solidFill>
                  <a:srgbClr val="000000"/>
                </a:solidFill>
                <a:effectLst/>
                <a:uFillTx/>
                <a:latin typeface="Arial"/>
                <a:ea typeface="Arial"/>
                <a:cs typeface="Arial"/>
                <a:sym typeface="Arial"/>
              </a:rPr>
              <a:t>Remain sinless</a:t>
            </a:r>
            <a:r>
              <a:rPr kumimoji="0" lang="en-US" sz="2200" b="0" i="0" u="none" strike="noStrike" cap="none" spc="0" normalizeH="0" dirty="0" smtClean="0">
                <a:ln>
                  <a:noFill/>
                </a:ln>
                <a:solidFill>
                  <a:srgbClr val="000000"/>
                </a:solidFill>
                <a:effectLst/>
                <a:uFillTx/>
                <a:latin typeface="Arial"/>
                <a:ea typeface="Arial"/>
                <a:cs typeface="Arial"/>
                <a:sym typeface="Arial"/>
              </a:rPr>
              <a:t> against temptation, establishing His holiness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000" b="0" i="0" u="none" strike="noStrike" cap="none" spc="0" normalizeH="0" dirty="0" smtClean="0">
              <a:ln>
                <a:noFill/>
              </a:ln>
              <a:solidFill>
                <a:srgbClr val="000000"/>
              </a:solidFill>
              <a:effectLst/>
              <a:uFillTx/>
              <a:latin typeface="Arial"/>
              <a:ea typeface="Arial"/>
              <a:cs typeface="Arial"/>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Be sacrificed (to die)</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b="0" i="0" u="none" strike="noStrike" cap="none" spc="0" normalizeH="0" baseline="0" dirty="0">
              <a:ln>
                <a:noFill/>
              </a:ln>
              <a:solidFill>
                <a:srgbClr val="000000"/>
              </a:solidFill>
              <a:effectLst/>
              <a:uFillTx/>
              <a:latin typeface="Arial"/>
              <a:ea typeface="Arial"/>
              <a:cs typeface="Arial"/>
              <a:sym typeface="Arial"/>
            </a:endParaRPr>
          </a:p>
        </p:txBody>
      </p:sp>
      <p:sp>
        <p:nvSpPr>
          <p:cNvPr id="5" name="TextBox 4"/>
          <p:cNvSpPr txBox="1"/>
          <p:nvPr/>
        </p:nvSpPr>
        <p:spPr>
          <a:xfrm>
            <a:off x="82177" y="6370192"/>
            <a:ext cx="13131800" cy="46781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2400" dirty="0" smtClean="0">
                <a:solidFill>
                  <a:srgbClr val="FF0000"/>
                </a:solidFill>
              </a:rPr>
              <a:t>Gen 3:22: “lest he reach out his hand and take also of the tree of life and eat, and live forever”</a:t>
            </a:r>
            <a:endParaRPr kumimoji="0" lang="en-US" sz="2400" b="0" i="0" u="none" strike="noStrike" cap="none" spc="0" normalizeH="0" baseline="0" dirty="0">
              <a:ln>
                <a:noFill/>
              </a:ln>
              <a:solidFill>
                <a:srgbClr val="FF0000"/>
              </a:solidFill>
              <a:effectLst/>
              <a:uFillTx/>
              <a:sym typeface="Arial"/>
            </a:endParaRPr>
          </a:p>
        </p:txBody>
      </p:sp>
    </p:spTree>
    <p:extLst>
      <p:ext uri="{BB962C8B-B14F-4D97-AF65-F5344CB8AC3E}">
        <p14:creationId xmlns:p14="http://schemas.microsoft.com/office/powerpoint/2010/main" val="3795664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180" dirty="0"/>
              <a:t>C</a:t>
            </a:r>
            <a:r>
              <a:rPr sz="4180" dirty="0" smtClean="0"/>
              <a:t>)</a:t>
            </a:r>
            <a:r>
              <a:rPr lang="en-US" sz="4180" dirty="0" smtClean="0"/>
              <a:t> </a:t>
            </a:r>
            <a:r>
              <a:rPr lang="en-US" sz="4180" dirty="0" smtClean="0"/>
              <a:t>The Power of the Cross</a:t>
            </a:r>
            <a:endParaRPr sz="4180" dirty="0"/>
          </a:p>
        </p:txBody>
      </p:sp>
      <p:sp>
        <p:nvSpPr>
          <p:cNvPr id="2" name="TextBox 1"/>
          <p:cNvSpPr txBox="1"/>
          <p:nvPr/>
        </p:nvSpPr>
        <p:spPr>
          <a:xfrm>
            <a:off x="306294" y="2286000"/>
            <a:ext cx="12344400"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smtClean="0"/>
              <a:t>Jesus demonstrates that He will be the Mediator for man</a:t>
            </a:r>
            <a:endParaRPr lang="en-US" sz="3000" dirty="0" smtClean="0"/>
          </a:p>
        </p:txBody>
      </p:sp>
      <p:sp>
        <p:nvSpPr>
          <p:cNvPr id="3" name="TextBox 2"/>
          <p:cNvSpPr txBox="1"/>
          <p:nvPr/>
        </p:nvSpPr>
        <p:spPr>
          <a:xfrm>
            <a:off x="1016000" y="2815374"/>
            <a:ext cx="10668000" cy="770056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Jesus, the Son of God, teaches among the people</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R="0" algn="l" defTabSz="1300480" rtl="0" fontAlgn="auto" latinLnBrk="0" hangingPunct="0">
              <a:lnSpc>
                <a:spcPct val="100000"/>
              </a:lnSpc>
              <a:spcBef>
                <a:spcPts val="0"/>
              </a:spcBef>
              <a:spcAft>
                <a:spcPts val="0"/>
              </a:spcAft>
              <a:buClrTx/>
              <a:buSzTx/>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To receive the spiritual healing by faith, we must receive the exchange of our sin for Jesus’ holiness that took place on the cross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In doing so, we are freed from the payment of sin and from the power of sin</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We are freed to exercise our faith in order to live a life pleasing to God by the power of the cross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All the lessons we have studied reflect this faith and this attitude</a:t>
            </a: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indent="-342900">
              <a:buFont typeface="Arial" panose="020B0604020202020204" pitchFamily="34" charset="0"/>
              <a:buChar char="•"/>
            </a:pPr>
            <a:endParaRPr lang="en-US" sz="2500" dirty="0" smtClean="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smtClean="0"/>
          </a:p>
        </p:txBody>
      </p:sp>
      <p:sp>
        <p:nvSpPr>
          <p:cNvPr id="4" name="TextBox 3"/>
          <p:cNvSpPr txBox="1"/>
          <p:nvPr/>
        </p:nvSpPr>
        <p:spPr>
          <a:xfrm>
            <a:off x="1698812" y="3381684"/>
            <a:ext cx="10567894" cy="16065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Contrast to God in the OT, with whom the people had to maintain distance, lest they be killed by God’s holiness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0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200" b="0" i="0" u="none" strike="noStrike" cap="none" spc="0" normalizeH="0" baseline="0" dirty="0" smtClean="0">
                <a:ln>
                  <a:noFill/>
                </a:ln>
                <a:solidFill>
                  <a:srgbClr val="000000"/>
                </a:solidFill>
                <a:effectLst/>
                <a:uFillTx/>
                <a:latin typeface="Arial"/>
                <a:ea typeface="Arial"/>
                <a:cs typeface="Arial"/>
                <a:sym typeface="Arial"/>
              </a:rPr>
              <a:t>With Jesus, there is not only no barrier, but people are even healed by</a:t>
            </a:r>
            <a:r>
              <a:rPr kumimoji="0" lang="en-US" sz="2200" b="0" i="0" u="none" strike="noStrike" cap="none" spc="0" normalizeH="0" dirty="0" smtClean="0">
                <a:ln>
                  <a:noFill/>
                </a:ln>
                <a:solidFill>
                  <a:srgbClr val="000000"/>
                </a:solidFill>
                <a:effectLst/>
                <a:uFillTx/>
                <a:latin typeface="Arial"/>
                <a:ea typeface="Arial"/>
                <a:cs typeface="Arial"/>
                <a:sym typeface="Arial"/>
              </a:rPr>
              <a:t> His touch</a:t>
            </a:r>
            <a:endParaRPr lang="en-US"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b="0" i="0" u="none" strike="noStrike" cap="none" spc="0" normalizeH="0" baseline="0" dirty="0">
              <a:ln>
                <a:noFill/>
              </a:ln>
              <a:solidFill>
                <a:srgbClr val="000000"/>
              </a:solidFill>
              <a:effectLst/>
              <a:uFillTx/>
              <a:latin typeface="Arial"/>
              <a:ea typeface="Arial"/>
              <a:cs typeface="Arial"/>
              <a:sym typeface="Arial"/>
            </a:endParaRPr>
          </a:p>
        </p:txBody>
      </p:sp>
      <p:sp>
        <p:nvSpPr>
          <p:cNvPr id="7" name="TextBox 6"/>
          <p:cNvSpPr txBox="1"/>
          <p:nvPr/>
        </p:nvSpPr>
        <p:spPr>
          <a:xfrm>
            <a:off x="1885577" y="8001000"/>
            <a:ext cx="10567894" cy="157581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Missional Calling</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0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Loving God and neighbors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0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Warnings against worldliness, division, or pride</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000" dirty="0" smtClean="0"/>
          </a:p>
        </p:txBody>
      </p:sp>
    </p:spTree>
    <p:extLst>
      <p:ext uri="{BB962C8B-B14F-4D97-AF65-F5344CB8AC3E}">
        <p14:creationId xmlns:p14="http://schemas.microsoft.com/office/powerpoint/2010/main" val="493820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894" y="2667000"/>
            <a:ext cx="12649200" cy="539224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457200" indent="-457200">
              <a:buFont typeface="Arial" panose="020B0604020202020204" pitchFamily="34" charset="0"/>
              <a:buChar char="•"/>
            </a:pPr>
            <a:r>
              <a:rPr lang="en-US" sz="3200" dirty="0" smtClean="0"/>
              <a:t>What exactly is the power of the cross?</a:t>
            </a:r>
            <a:endParaRPr lang="en-US" sz="3200" dirty="0" smtClean="0"/>
          </a:p>
          <a:p>
            <a:pPr marL="457200" indent="-457200">
              <a:buFont typeface="Arial" panose="020B0604020202020204" pitchFamily="34" charset="0"/>
              <a:buChar char="•"/>
            </a:pPr>
            <a:endParaRPr kumimoji="0" lang="en-US" sz="2400" b="0" i="0" u="none" strike="noStrike" cap="none" spc="0" normalizeH="0" baseline="0" dirty="0">
              <a:ln>
                <a:noFill/>
              </a:ln>
              <a:solidFill>
                <a:schemeClr val="tx1"/>
              </a:solidFill>
              <a:effectLst/>
              <a:uFillTx/>
              <a:sym typeface="Arial"/>
            </a:endParaRPr>
          </a:p>
          <a:p>
            <a:pPr marL="457200" indent="-457200">
              <a:buFont typeface="Arial" panose="020B0604020202020204" pitchFamily="34" charset="0"/>
              <a:buChar char="•"/>
            </a:pPr>
            <a:r>
              <a:rPr lang="en-US" sz="3200" dirty="0" smtClean="0"/>
              <a:t>What do we mean when we say that we must lean on the power of the cross?</a:t>
            </a:r>
            <a:endParaRPr lang="en-US" sz="3200" dirty="0"/>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r>
              <a:rPr lang="en-US" sz="3200" dirty="0" smtClean="0">
                <a:solidFill>
                  <a:schemeClr val="tx1"/>
                </a:solidFill>
              </a:rPr>
              <a:t>What do we mean that we must hold the cross close to our hearts?</a:t>
            </a:r>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r>
              <a:rPr lang="en-US" sz="3200" dirty="0" smtClean="0">
                <a:solidFill>
                  <a:schemeClr val="tx1"/>
                </a:solidFill>
              </a:rPr>
              <a:t>What should we expect to happen if and when we do so?</a:t>
            </a:r>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r>
              <a:rPr lang="en-US" sz="3200" dirty="0" smtClean="0">
                <a:solidFill>
                  <a:schemeClr val="tx1"/>
                </a:solidFill>
              </a:rPr>
              <a:t>Why does the cross hold such power?</a:t>
            </a:r>
          </a:p>
          <a:p>
            <a:pPr marL="457200" indent="-457200">
              <a:buFont typeface="Arial" panose="020B0604020202020204" pitchFamily="34" charset="0"/>
              <a:buChar char="•"/>
            </a:pPr>
            <a:endParaRPr lang="en-US" sz="2400" dirty="0">
              <a:solidFill>
                <a:schemeClr val="tx1"/>
              </a:solidFill>
            </a:endParaRPr>
          </a:p>
          <a:p>
            <a:pPr marL="457200" indent="-457200">
              <a:buFont typeface="Arial" panose="020B0604020202020204" pitchFamily="34" charset="0"/>
              <a:buChar char="•"/>
            </a:pPr>
            <a:r>
              <a:rPr lang="en-US" sz="3200" dirty="0" smtClean="0">
                <a:solidFill>
                  <a:schemeClr val="tx1"/>
                </a:solidFill>
              </a:rPr>
              <a:t>Why do we even need </a:t>
            </a:r>
            <a:r>
              <a:rPr lang="en-US" sz="3200" i="1" dirty="0" smtClean="0">
                <a:solidFill>
                  <a:schemeClr val="tx1"/>
                </a:solidFill>
              </a:rPr>
              <a:t>the</a:t>
            </a:r>
            <a:r>
              <a:rPr lang="en-US" sz="3200" dirty="0" smtClean="0">
                <a:solidFill>
                  <a:schemeClr val="tx1"/>
                </a:solidFill>
              </a:rPr>
              <a:t> cross of Jesus the Christ?</a:t>
            </a:r>
            <a:endParaRPr kumimoji="0" lang="en-US" sz="3200" b="0" i="0" u="none" strike="noStrike" cap="none" spc="0" normalizeH="0" baseline="0" dirty="0">
              <a:ln>
                <a:noFill/>
              </a:ln>
              <a:solidFill>
                <a:schemeClr val="tx1"/>
              </a:solidFill>
              <a:effectLst/>
              <a:uFillTx/>
              <a:sym typeface="Arial"/>
            </a:endParaRPr>
          </a:p>
        </p:txBody>
      </p:sp>
      <p:sp>
        <p:nvSpPr>
          <p:cNvPr id="3" name="Shape 58"/>
          <p:cNvSpPr txBox="1">
            <a:spLocks/>
          </p:cNvSpPr>
          <p:nvPr/>
        </p:nvSpPr>
        <p:spPr>
          <a:xfrm>
            <a:off x="153894" y="1600200"/>
            <a:ext cx="12402959" cy="935591"/>
          </a:xfrm>
          <a:prstGeom prst="rect">
            <a:avLst/>
          </a:prstGeom>
          <a:ln w="3175">
            <a:miter lim="400000"/>
          </a:ln>
          <a:extLst>
            <a:ext uri="{C572A759-6A51-4108-AA02-DFA0A04FC94B}">
              <ma14:wrappingTextBoxFlag xmlns:ma14="http://schemas.microsoft.com/office/mac/drawingml/2011/main" xmlns="" val="1"/>
            </a:ext>
          </a:extLst>
        </p:spPr>
        <p:txBody>
          <a:bodyPr lIns="48767" tIns="48767" rIns="48767" bIns="48767" anchor="ctr">
            <a:normAutofit/>
          </a:bodyPr>
          <a:lstStyle>
            <a:lvl1pPr marL="0" marR="0" indent="0" algn="l" defTabSz="988364" rtl="0" latinLnBrk="0">
              <a:lnSpc>
                <a:spcPct val="120000"/>
              </a:lnSpc>
              <a:spcBef>
                <a:spcPts val="0"/>
              </a:spcBef>
              <a:spcAft>
                <a:spcPts val="0"/>
              </a:spcAft>
              <a:buClrTx/>
              <a:buSzTx/>
              <a:buFontTx/>
              <a:buNone/>
              <a:tabLst/>
              <a:defRPr sz="4180" b="0" i="0" u="none" strike="noStrike" cap="none" spc="0" baseline="0">
                <a:ln>
                  <a:noFill/>
                </a:ln>
                <a:solidFill>
                  <a:srgbClr val="000000"/>
                </a:solidFill>
                <a:uFillTx/>
                <a:latin typeface="Constantia"/>
                <a:ea typeface="Constantia"/>
                <a:cs typeface="Constantia"/>
                <a:sym typeface="Constantia"/>
              </a:defRPr>
            </a:lvl1pPr>
            <a:lvl2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Arial"/>
                <a:ea typeface="Arial"/>
                <a:cs typeface="Arial"/>
                <a:sym typeface="Arial"/>
              </a:defRPr>
            </a:lvl9pPr>
          </a:lstStyle>
          <a:p>
            <a:pPr hangingPunct="1"/>
            <a:r>
              <a:rPr lang="en-US" sz="4200" dirty="0" smtClean="0"/>
              <a:t>The Power of the Cross</a:t>
            </a:r>
            <a:endParaRPr lang="en-US" sz="4200" dirty="0"/>
          </a:p>
        </p:txBody>
      </p:sp>
    </p:spTree>
    <p:extLst>
      <p:ext uri="{BB962C8B-B14F-4D97-AF65-F5344CB8AC3E}">
        <p14:creationId xmlns:p14="http://schemas.microsoft.com/office/powerpoint/2010/main" val="1331419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180" dirty="0"/>
              <a:t>C</a:t>
            </a:r>
            <a:r>
              <a:rPr sz="4180" dirty="0" smtClean="0"/>
              <a:t>)</a:t>
            </a:r>
            <a:r>
              <a:rPr lang="en-US" sz="4180" dirty="0" smtClean="0"/>
              <a:t> </a:t>
            </a:r>
            <a:r>
              <a:rPr lang="en-US" sz="4180" dirty="0" smtClean="0"/>
              <a:t>The Power of the Cross</a:t>
            </a:r>
            <a:endParaRPr sz="4180" dirty="0"/>
          </a:p>
        </p:txBody>
      </p:sp>
      <p:sp>
        <p:nvSpPr>
          <p:cNvPr id="2" name="TextBox 1"/>
          <p:cNvSpPr txBox="1"/>
          <p:nvPr/>
        </p:nvSpPr>
        <p:spPr>
          <a:xfrm>
            <a:off x="306294" y="4385169"/>
            <a:ext cx="12520706" cy="305314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 Many temptations: sex, money, power, comfort (Pilate- power, comfort)</a:t>
            </a:r>
            <a:endParaRPr kumimoji="0" lang="en-US" sz="2800" b="0" i="0" u="none" strike="noStrike" cap="none" spc="0" normalizeH="0" baseline="0" dirty="0">
              <a:ln>
                <a:noFill/>
              </a:ln>
              <a:solidFill>
                <a:srgbClr val="000000"/>
              </a:solidFill>
              <a:effectLst/>
              <a:uFillTx/>
              <a:sym typeface="Arial"/>
            </a:endParaRPr>
          </a:p>
          <a:p>
            <a:pPr marR="0" algn="l" defTabSz="1300480" rtl="0" fontAlgn="auto" latinLnBrk="0" hangingPunct="0">
              <a:lnSpc>
                <a:spcPct val="100000"/>
              </a:lnSpc>
              <a:spcBef>
                <a:spcPts val="0"/>
              </a:spcBef>
              <a:spcAft>
                <a:spcPts val="0"/>
              </a:spcAft>
              <a:buClrTx/>
              <a:buSzTx/>
              <a:tabLst/>
            </a:pPr>
            <a:endParaRPr lang="en-US" sz="1600" dirty="0" smtClean="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The world catches people up in a lie that these fill all desires, yet for those first in the world with all these, sadness and brokenness persist</a:t>
            </a:r>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457200" marR="0" indent="-4572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But so many Christians find themselves stuck in the same ways because they don’t exercise the freedom that they have</a:t>
            </a:r>
            <a:endParaRPr lang="en-US" sz="3000" dirty="0" smtClean="0"/>
          </a:p>
          <a:p>
            <a:pPr marR="0" algn="l" defTabSz="1300480" rtl="0" fontAlgn="auto" latinLnBrk="0" hangingPunct="0">
              <a:lnSpc>
                <a:spcPct val="100000"/>
              </a:lnSpc>
              <a:spcBef>
                <a:spcPts val="0"/>
              </a:spcBef>
              <a:spcAft>
                <a:spcPts val="0"/>
              </a:spcAft>
              <a:buClrTx/>
              <a:buSzTx/>
              <a:tabLst/>
            </a:pPr>
            <a:endParaRPr lang="en-US" sz="1000" dirty="0" smtClean="0"/>
          </a:p>
        </p:txBody>
      </p:sp>
      <p:sp>
        <p:nvSpPr>
          <p:cNvPr id="6" name="TextBox 5"/>
          <p:cNvSpPr txBox="1"/>
          <p:nvPr/>
        </p:nvSpPr>
        <p:spPr>
          <a:xfrm>
            <a:off x="1289424" y="7333129"/>
            <a:ext cx="11531600" cy="246836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600" b="0" i="0" u="none" strike="noStrike" cap="none" spc="0" normalizeH="0" baseline="0" dirty="0" smtClean="0">
                <a:ln>
                  <a:noFill/>
                </a:ln>
                <a:solidFill>
                  <a:srgbClr val="000000"/>
                </a:solidFill>
                <a:effectLst/>
                <a:uFillTx/>
                <a:sym typeface="Arial"/>
              </a:rPr>
              <a:t>They don’t actively trust</a:t>
            </a:r>
            <a:r>
              <a:rPr kumimoji="0" lang="en-US" sz="2600" b="0" i="0" u="none" strike="noStrike" cap="none" spc="0" normalizeH="0" dirty="0" smtClean="0">
                <a:ln>
                  <a:noFill/>
                </a:ln>
                <a:solidFill>
                  <a:srgbClr val="000000"/>
                </a:solidFill>
                <a:effectLst/>
                <a:uFillTx/>
                <a:sym typeface="Arial"/>
              </a:rPr>
              <a:t> God to provide, or to answer, or to be enough</a:t>
            </a:r>
            <a:endParaRPr lang="en-US" sz="2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600" b="0" i="0" u="none" strike="noStrike" cap="none" spc="0" normalizeH="0" baseline="0" dirty="0" smtClean="0">
                <a:ln>
                  <a:noFill/>
                </a:ln>
                <a:solidFill>
                  <a:srgbClr val="000000"/>
                </a:solidFill>
                <a:effectLst/>
                <a:uFillTx/>
                <a:sym typeface="Arial"/>
              </a:rPr>
              <a:t>They don’t truly believe that He really</a:t>
            </a:r>
            <a:r>
              <a:rPr kumimoji="0" lang="en-US" sz="2600" b="0" i="0" u="none" strike="noStrike" cap="none" spc="0" normalizeH="0" dirty="0" smtClean="0">
                <a:ln>
                  <a:noFill/>
                </a:ln>
                <a:solidFill>
                  <a:srgbClr val="000000"/>
                </a:solidFill>
                <a:effectLst/>
                <a:uFillTx/>
                <a:sym typeface="Arial"/>
              </a:rPr>
              <a:t> has their best interests at heart</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200" b="0" i="0" u="none" strike="noStrike" cap="none" spc="0" normalizeH="0" dirty="0" smtClean="0">
              <a:ln>
                <a:noFill/>
              </a:ln>
              <a:solidFill>
                <a:srgbClr val="000000"/>
              </a:solidFill>
              <a:effectLst/>
              <a:uFillTx/>
              <a:sym typeface="Aria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600" dirty="0" smtClean="0"/>
              <a:t>They don’t truly believe that His way is best for them or that His laws are good</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600" b="0" i="0" u="none" strike="noStrike" cap="none" spc="0" normalizeH="0" baseline="0" dirty="0">
              <a:ln>
                <a:noFill/>
              </a:ln>
              <a:solidFill>
                <a:srgbClr val="000000"/>
              </a:solidFill>
              <a:effectLst/>
              <a:uFillTx/>
              <a:sym typeface="Arial"/>
            </a:endParaRPr>
          </a:p>
        </p:txBody>
      </p:sp>
      <p:sp>
        <p:nvSpPr>
          <p:cNvPr id="5" name="TextBox 4"/>
          <p:cNvSpPr txBox="1"/>
          <p:nvPr/>
        </p:nvSpPr>
        <p:spPr>
          <a:xfrm>
            <a:off x="306294" y="2288300"/>
            <a:ext cx="12520706" cy="22837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000" dirty="0">
                <a:solidFill>
                  <a:srgbClr val="FF0000"/>
                </a:solidFill>
              </a:rPr>
              <a:t>The power of the cross is the power that frees us from the punishment of sin and the power of sin. It frees us to live by the Holy Spirit as we mature in the exercise of our </a:t>
            </a:r>
            <a:r>
              <a:rPr lang="en-US" sz="3000" dirty="0" smtClean="0">
                <a:solidFill>
                  <a:srgbClr val="FF0000"/>
                </a:solidFill>
              </a:rPr>
              <a:t>faith </a:t>
            </a:r>
            <a:r>
              <a:rPr lang="en-US" sz="3000" dirty="0">
                <a:solidFill>
                  <a:srgbClr val="FF0000"/>
                </a:solidFill>
              </a:rPr>
              <a:t>in Jesus’ work on the cross and in the Father who sent Him</a:t>
            </a:r>
          </a:p>
          <a:p>
            <a:pPr marL="0" marR="0" indent="0" algn="l" defTabSz="130048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93820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180" dirty="0"/>
              <a:t>C</a:t>
            </a:r>
            <a:r>
              <a:rPr sz="4180" dirty="0" smtClean="0"/>
              <a:t>)</a:t>
            </a:r>
            <a:r>
              <a:rPr lang="en-US" sz="4180" dirty="0" smtClean="0"/>
              <a:t> </a:t>
            </a:r>
            <a:r>
              <a:rPr lang="en-US" sz="4180" dirty="0" smtClean="0"/>
              <a:t>The Power of the Cross</a:t>
            </a:r>
            <a:endParaRPr sz="4180" dirty="0"/>
          </a:p>
        </p:txBody>
      </p:sp>
      <p:sp>
        <p:nvSpPr>
          <p:cNvPr id="2" name="TextBox 1"/>
          <p:cNvSpPr txBox="1"/>
          <p:nvPr/>
        </p:nvSpPr>
        <p:spPr>
          <a:xfrm>
            <a:off x="306294" y="2286000"/>
            <a:ext cx="12344400" cy="60385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Search your heart</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30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30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Pray that God would shine His light and abolish the darkness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30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30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Pray for a truly repentant heart</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30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30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8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Wherever you are in the process</a:t>
            </a:r>
            <a:endParaRPr kumimoji="0" lang="en-US" sz="2800" b="0" i="0" u="none" strike="noStrike" cap="none" spc="0" normalizeH="0" baseline="0" dirty="0">
              <a:ln>
                <a:noFill/>
              </a:ln>
              <a:solidFill>
                <a:srgbClr val="000000"/>
              </a:solidFill>
              <a:effectLst/>
              <a:uFillTx/>
              <a:sym typeface="Arial"/>
            </a:endParaRPr>
          </a:p>
          <a:p>
            <a:pPr marR="0" algn="l" defTabSz="1300480" rtl="0" fontAlgn="auto" latinLnBrk="0" hangingPunct="0">
              <a:lnSpc>
                <a:spcPct val="100000"/>
              </a:lnSpc>
              <a:spcBef>
                <a:spcPts val="0"/>
              </a:spcBef>
              <a:spcAft>
                <a:spcPts val="0"/>
              </a:spcAft>
              <a:buClrTx/>
              <a:buSzTx/>
              <a:tabLst/>
            </a:pPr>
            <a:endParaRPr lang="en-US" sz="2800" dirty="0" smtClean="0"/>
          </a:p>
          <a:p>
            <a:pPr marR="0" algn="l" defTabSz="1300480" rtl="0" fontAlgn="auto" latinLnBrk="0" hangingPunct="0">
              <a:lnSpc>
                <a:spcPct val="100000"/>
              </a:lnSpc>
              <a:spcBef>
                <a:spcPts val="0"/>
              </a:spcBef>
              <a:spcAft>
                <a:spcPts val="0"/>
              </a:spcAft>
              <a:buClrTx/>
              <a:buSzTx/>
              <a:tabLst/>
            </a:pPr>
            <a:endParaRPr lang="en-US" sz="1000" dirty="0" smtClean="0"/>
          </a:p>
        </p:txBody>
      </p:sp>
      <p:sp>
        <p:nvSpPr>
          <p:cNvPr id="3" name="TextBox 2"/>
          <p:cNvSpPr txBox="1"/>
          <p:nvPr/>
        </p:nvSpPr>
        <p:spPr>
          <a:xfrm>
            <a:off x="1016000" y="2815374"/>
            <a:ext cx="11634694" cy="993194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Identify what you are looking for</a:t>
            </a: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Pray that God would help you identify the darkness in your heart</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God can topple the darkness in your heart the same way He toppled Dagon</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Have faith in His power and His love and desire to heal you</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If you know “in your head” that something you are doing is not right and that you want to fix it but also sense a lack of desire or fight, pray for conviction</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Be humble and honest with God</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smtClean="0"/>
          </a:p>
          <a:p>
            <a:pPr marL="342900" indent="-342900">
              <a:buFont typeface="Arial" panose="020B0604020202020204" pitchFamily="34" charset="0"/>
              <a:buChar char="•"/>
            </a:pPr>
            <a:r>
              <a:rPr lang="en-US" sz="2500" dirty="0" smtClean="0"/>
              <a:t>Have faith, trust Him, and don’t give up, because God’s will is that none who know Him will be lost (</a:t>
            </a:r>
            <a:r>
              <a:rPr lang="en-US" sz="2500" dirty="0" smtClean="0">
                <a:solidFill>
                  <a:schemeClr val="tx1"/>
                </a:solidFill>
              </a:rPr>
              <a:t>John 6:39 </a:t>
            </a:r>
            <a:r>
              <a:rPr lang="en-US" sz="2500" dirty="0" smtClean="0">
                <a:solidFill>
                  <a:srgbClr val="FF0000"/>
                </a:solidFill>
              </a:rPr>
              <a:t>“</a:t>
            </a:r>
            <a:r>
              <a:rPr lang="en-US" sz="2500" dirty="0">
                <a:solidFill>
                  <a:srgbClr val="FF0000"/>
                </a:solidFill>
              </a:rPr>
              <a:t>This is the will of Him who sent Me, that of all that He has given Me I lose nothing, but raise it up on the last day</a:t>
            </a:r>
            <a:r>
              <a:rPr lang="en-US" sz="2500" dirty="0" smtClean="0">
                <a:solidFill>
                  <a:srgbClr val="FF0000"/>
                </a:solidFill>
              </a:rPr>
              <a:t>.”)</a:t>
            </a:r>
            <a:endParaRPr lang="en-US" sz="2500" dirty="0">
              <a:solidFill>
                <a:srgbClr val="FF0000"/>
              </a:solidFill>
            </a:endParaRP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R="0" algn="l" defTabSz="1300480" rtl="0" fontAlgn="auto" latinLnBrk="0" hangingPunct="0">
              <a:lnSpc>
                <a:spcPct val="100000"/>
              </a:lnSpc>
              <a:spcBef>
                <a:spcPts val="0"/>
              </a:spcBef>
              <a:spcAft>
                <a:spcPts val="0"/>
              </a:spcAft>
              <a:buClrTx/>
              <a:buSzTx/>
              <a:tabLst/>
            </a:pPr>
            <a:endParaRPr lang="en-US" sz="1200" dirty="0"/>
          </a:p>
          <a:p>
            <a:pPr marL="342900" indent="-342900">
              <a:buFont typeface="Arial" panose="020B0604020202020204" pitchFamily="34" charset="0"/>
              <a:buChar char="•"/>
            </a:pPr>
            <a:endParaRPr lang="en-US" sz="2500" dirty="0" smtClean="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smtClean="0"/>
          </a:p>
        </p:txBody>
      </p:sp>
    </p:spTree>
    <p:extLst>
      <p:ext uri="{BB962C8B-B14F-4D97-AF65-F5344CB8AC3E}">
        <p14:creationId xmlns:p14="http://schemas.microsoft.com/office/powerpoint/2010/main" val="493820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213105" y="1460615"/>
            <a:ext cx="11689036" cy="1013273"/>
          </a:xfrm>
          <a:prstGeom prst="rect">
            <a:avLst/>
          </a:prstGeom>
        </p:spPr>
        <p:txBody>
          <a:bodyPr>
            <a:normAutofit/>
          </a:bodyPr>
          <a:lstStyle>
            <a:lvl1pPr algn="l" defTabSz="858316">
              <a:lnSpc>
                <a:spcPct val="120000"/>
              </a:lnSpc>
              <a:defRPr sz="3630">
                <a:latin typeface="Constantia"/>
                <a:ea typeface="Constantia"/>
                <a:cs typeface="Constantia"/>
                <a:sym typeface="Constantia"/>
              </a:defRPr>
            </a:lvl1pPr>
          </a:lstStyle>
          <a:p>
            <a:r>
              <a:rPr lang="en-US" sz="4180" dirty="0"/>
              <a:t>C</a:t>
            </a:r>
            <a:r>
              <a:rPr sz="4180" dirty="0" smtClean="0"/>
              <a:t>)</a:t>
            </a:r>
            <a:r>
              <a:rPr lang="en-US" sz="4180" dirty="0" smtClean="0"/>
              <a:t> </a:t>
            </a:r>
            <a:r>
              <a:rPr lang="en-US" sz="4180" dirty="0" smtClean="0"/>
              <a:t>The Power of the Cross</a:t>
            </a:r>
            <a:endParaRPr sz="4180" dirty="0"/>
          </a:p>
        </p:txBody>
      </p:sp>
      <p:sp>
        <p:nvSpPr>
          <p:cNvPr id="2" name="TextBox 1"/>
          <p:cNvSpPr txBox="1"/>
          <p:nvPr/>
        </p:nvSpPr>
        <p:spPr>
          <a:xfrm>
            <a:off x="306294" y="2286000"/>
            <a:ext cx="12698506" cy="797756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There is real power behind the cross because there was a real exchange of sin for righteousness</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Jesus’ words, the veil torn in two, the centurion’s confession, Jesus’ innocence of all charges testify to this truth</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We have true reconciliation if you are a follower of Jesus, a true relationship where we can pray directly to Him</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God will respond in whatever way is best</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Give your hearts to God, and take up your cross daily</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3000" dirty="0" smtClean="0"/>
              <a:t>Live freely by Jesus’ work on the cross, and be a testimony to His grace</a:t>
            </a:r>
            <a:endParaRPr lang="en-US" sz="3000" dirty="0" smtClean="0"/>
          </a:p>
          <a:p>
            <a:pPr marR="0" algn="l" defTabSz="1300480" rtl="0" fontAlgn="auto" latinLnBrk="0" hangingPunct="0">
              <a:lnSpc>
                <a:spcPct val="100000"/>
              </a:lnSpc>
              <a:spcBef>
                <a:spcPts val="0"/>
              </a:spcBef>
              <a:spcAft>
                <a:spcPts val="0"/>
              </a:spcAft>
              <a:buClrTx/>
              <a:buSzTx/>
              <a:tabLst/>
            </a:pPr>
            <a:endParaRPr kumimoji="0" lang="en-US" sz="2800" b="0" i="0" u="none" strike="noStrike" cap="none" spc="0" normalizeH="0" baseline="0" dirty="0">
              <a:ln>
                <a:noFill/>
              </a:ln>
              <a:solidFill>
                <a:srgbClr val="000000"/>
              </a:solidFill>
              <a:effectLst/>
              <a:uFillTx/>
              <a:sym typeface="Arial"/>
            </a:endParaRPr>
          </a:p>
          <a:p>
            <a:pPr marR="0" algn="l" defTabSz="1300480" rtl="0" fontAlgn="auto" latinLnBrk="0" hangingPunct="0">
              <a:lnSpc>
                <a:spcPct val="100000"/>
              </a:lnSpc>
              <a:spcBef>
                <a:spcPts val="0"/>
              </a:spcBef>
              <a:spcAft>
                <a:spcPts val="0"/>
              </a:spcAft>
              <a:buClrTx/>
              <a:buSzTx/>
              <a:tabLst/>
            </a:pPr>
            <a:endParaRPr lang="en-US" sz="2800" dirty="0" smtClean="0"/>
          </a:p>
          <a:p>
            <a:pPr marR="0" algn="l" defTabSz="1300480" rtl="0" fontAlgn="auto" latinLnBrk="0" hangingPunct="0">
              <a:lnSpc>
                <a:spcPct val="100000"/>
              </a:lnSpc>
              <a:spcBef>
                <a:spcPts val="0"/>
              </a:spcBef>
              <a:spcAft>
                <a:spcPts val="0"/>
              </a:spcAft>
              <a:buClrTx/>
              <a:buSzTx/>
              <a:tabLst/>
            </a:pPr>
            <a:endParaRPr lang="en-US" sz="1000" dirty="0" smtClean="0"/>
          </a:p>
        </p:txBody>
      </p:sp>
      <p:sp>
        <p:nvSpPr>
          <p:cNvPr id="3" name="TextBox 2"/>
          <p:cNvSpPr txBox="1"/>
          <p:nvPr/>
        </p:nvSpPr>
        <p:spPr>
          <a:xfrm>
            <a:off x="983129" y="6364981"/>
            <a:ext cx="10668000" cy="677723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He may deliver you immediately, He may test you further, but it will be for your good, because that is His love and His will</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To make a way for our reconciliation was God’s determination and will</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6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lang="en-US" sz="2500" dirty="0" smtClean="0"/>
              <a:t>The plan for reconciliation through an absolutely holy sacrifice required Jesus to</a:t>
            </a: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indent="-342900">
              <a:buFont typeface="Arial" panose="020B0604020202020204" pitchFamily="34" charset="0"/>
              <a:buChar char="•"/>
            </a:pPr>
            <a:endParaRPr lang="en-US" sz="2500" dirty="0" smtClean="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1200" dirty="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500" dirty="0" smtClean="0"/>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lang="en-US" sz="2800" dirty="0" smtClean="0"/>
          </a:p>
        </p:txBody>
      </p:sp>
    </p:spTree>
    <p:extLst>
      <p:ext uri="{BB962C8B-B14F-4D97-AF65-F5344CB8AC3E}">
        <p14:creationId xmlns:p14="http://schemas.microsoft.com/office/powerpoint/2010/main" val="493820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4600" y="1905000"/>
            <a:ext cx="10515600" cy="52937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rgbClr val="000000"/>
                </a:solidFill>
                <a:effectLst/>
                <a:uFillTx/>
                <a:latin typeface="Arial"/>
                <a:ea typeface="Arial"/>
                <a:cs typeface="Arial"/>
                <a:sym typeface="Arial"/>
              </a:rPr>
              <a:t>Small Group Discussion</a:t>
            </a:r>
            <a:r>
              <a:rPr kumimoji="0" lang="en-US" sz="2800" b="1" i="0" u="none" strike="noStrike" cap="none" spc="0" normalizeH="0" dirty="0" smtClean="0">
                <a:ln>
                  <a:noFill/>
                </a:ln>
                <a:solidFill>
                  <a:srgbClr val="000000"/>
                </a:solidFill>
                <a:effectLst/>
                <a:uFillTx/>
                <a:latin typeface="Arial"/>
                <a:ea typeface="Arial"/>
                <a:cs typeface="Arial"/>
                <a:sym typeface="Arial"/>
              </a:rPr>
              <a:t> Groups</a:t>
            </a:r>
            <a:endParaRPr kumimoji="0" lang="en-US" sz="2800" b="1" i="0" u="none" strike="noStrike" cap="none" spc="0" normalizeH="0" baseline="0" dirty="0">
              <a:ln>
                <a:noFill/>
              </a:ln>
              <a:solidFill>
                <a:srgbClr val="000000"/>
              </a:solidFill>
              <a:effectLst/>
              <a:uFillTx/>
              <a:latin typeface="Arial"/>
              <a:ea typeface="Arial"/>
              <a:cs typeface="Arial"/>
              <a:sym typeface="Arial"/>
            </a:endParaRPr>
          </a:p>
        </p:txBody>
      </p:sp>
      <p:sp>
        <p:nvSpPr>
          <p:cNvPr id="7" name="Oval 6"/>
          <p:cNvSpPr/>
          <p:nvPr/>
        </p:nvSpPr>
        <p:spPr>
          <a:xfrm>
            <a:off x="787400" y="4419600"/>
            <a:ext cx="3276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Michael</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9" name="Oval 8"/>
          <p:cNvSpPr/>
          <p:nvPr/>
        </p:nvSpPr>
        <p:spPr>
          <a:xfrm>
            <a:off x="635000" y="7467600"/>
            <a:ext cx="29718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Pastor</a:t>
            </a:r>
            <a:r>
              <a:rPr kumimoji="0" lang="en-US" sz="2200" b="1" i="0" u="none" strike="noStrike" cap="none" spc="0" normalizeH="0" dirty="0" smtClean="0">
                <a:ln>
                  <a:noFill/>
                </a:ln>
                <a:solidFill>
                  <a:srgbClr val="000000"/>
                </a:solidFill>
                <a:effectLst/>
                <a:uFillTx/>
                <a:latin typeface="Arial"/>
                <a:ea typeface="Arial"/>
                <a:cs typeface="Arial"/>
                <a:sym typeface="Arial"/>
              </a:rPr>
              <a:t> Paul</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0" name="Oval 9"/>
          <p:cNvSpPr/>
          <p:nvPr/>
        </p:nvSpPr>
        <p:spPr>
          <a:xfrm>
            <a:off x="9321800" y="7620000"/>
            <a:ext cx="2895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Johannes</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1" name="Oval 10"/>
          <p:cNvSpPr/>
          <p:nvPr/>
        </p:nvSpPr>
        <p:spPr>
          <a:xfrm>
            <a:off x="5130800" y="7620000"/>
            <a:ext cx="2895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Josh</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
        <p:nvSpPr>
          <p:cNvPr id="12" name="Rectangle 11"/>
          <p:cNvSpPr/>
          <p:nvPr/>
        </p:nvSpPr>
        <p:spPr>
          <a:xfrm>
            <a:off x="3073400" y="2743200"/>
            <a:ext cx="6553200" cy="437041"/>
          </a:xfrm>
          <a:prstGeom prst="rect">
            <a:avLst/>
          </a:prstGeom>
          <a:ln/>
        </p:spPr>
        <p:style>
          <a:lnRef idx="1">
            <a:schemeClr val="dk1"/>
          </a:lnRef>
          <a:fillRef idx="2">
            <a:schemeClr val="dk1"/>
          </a:fillRef>
          <a:effectRef idx="1">
            <a:schemeClr val="dk1"/>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rgbClr val="000000"/>
                </a:solidFill>
                <a:effectLst/>
                <a:uFillTx/>
                <a:latin typeface="Arial"/>
                <a:ea typeface="Arial"/>
                <a:cs typeface="Arial"/>
                <a:sym typeface="Arial"/>
              </a:rPr>
              <a:t>OIF Stage</a:t>
            </a:r>
            <a:endParaRPr kumimoji="0" lang="en-US" sz="2200" b="0" i="0" u="none" strike="noStrike" cap="none" spc="0" normalizeH="0" baseline="0" dirty="0">
              <a:ln>
                <a:noFill/>
              </a:ln>
              <a:solidFill>
                <a:srgbClr val="000000"/>
              </a:solidFill>
              <a:effectLst/>
              <a:uFillTx/>
              <a:latin typeface="Arial"/>
              <a:ea typeface="Arial"/>
              <a:cs typeface="Arial"/>
              <a:sym typeface="Arial"/>
            </a:endParaRPr>
          </a:p>
        </p:txBody>
      </p:sp>
      <p:sp>
        <p:nvSpPr>
          <p:cNvPr id="13" name="Oval 12"/>
          <p:cNvSpPr/>
          <p:nvPr/>
        </p:nvSpPr>
        <p:spPr>
          <a:xfrm>
            <a:off x="5207000" y="4419600"/>
            <a:ext cx="30480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sym typeface="Arial"/>
              </a:rPr>
              <a:t>Ca</a:t>
            </a:r>
            <a:r>
              <a:rPr lang="en-US" b="1" dirty="0" smtClean="0"/>
              <a:t>lvin</a:t>
            </a:r>
            <a:endParaRPr kumimoji="0" lang="en-US" sz="2200" b="1" i="0" u="none" strike="noStrike" cap="none" spc="0" normalizeH="0" baseline="0" dirty="0">
              <a:ln>
                <a:noFill/>
              </a:ln>
              <a:solidFill>
                <a:srgbClr val="000000"/>
              </a:solidFill>
              <a:effectLst/>
              <a:uFillTx/>
              <a:sym typeface="Arial"/>
            </a:endParaRPr>
          </a:p>
        </p:txBody>
      </p:sp>
      <p:sp>
        <p:nvSpPr>
          <p:cNvPr id="14" name="Oval 13"/>
          <p:cNvSpPr/>
          <p:nvPr/>
        </p:nvSpPr>
        <p:spPr>
          <a:xfrm>
            <a:off x="9398000" y="4495800"/>
            <a:ext cx="3276600" cy="614562"/>
          </a:xfrm>
          <a:prstGeom prst="ellipse">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48767" tIns="48767" rIns="48767" bIns="48767"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1" i="0" u="none" strike="noStrike" cap="none" spc="0" normalizeH="0" baseline="0" dirty="0" smtClean="0">
                <a:ln>
                  <a:noFill/>
                </a:ln>
                <a:solidFill>
                  <a:srgbClr val="000000"/>
                </a:solidFill>
                <a:effectLst/>
                <a:uFillTx/>
                <a:latin typeface="Arial"/>
                <a:ea typeface="Arial"/>
                <a:cs typeface="Arial"/>
                <a:sym typeface="Arial"/>
              </a:rPr>
              <a:t>Pastor Ridge</a:t>
            </a:r>
            <a:endParaRPr kumimoji="0" lang="en-US" sz="2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24988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180037" y="3964658"/>
            <a:ext cx="5807364" cy="1078433"/>
          </a:xfrm>
          <a:prstGeom prst="rect">
            <a:avLst/>
          </a:prstGeom>
        </p:spPr>
        <p:txBody>
          <a:bodyPr/>
          <a:lstStyle>
            <a:lvl1pPr algn="l" defTabSz="1131417">
              <a:lnSpc>
                <a:spcPct val="120000"/>
              </a:lnSpc>
              <a:defRPr sz="4785">
                <a:solidFill>
                  <a:srgbClr val="FFFFFF"/>
                </a:solidFill>
                <a:latin typeface="Constantia"/>
                <a:ea typeface="Constantia"/>
                <a:cs typeface="Constantia"/>
                <a:sym typeface="Constantia"/>
              </a:defRPr>
            </a:lvl1pPr>
          </a:lstStyle>
          <a:p>
            <a:r>
              <a:t>Discussion Questions</a:t>
            </a:r>
          </a:p>
        </p:txBody>
      </p:sp>
      <p:sp>
        <p:nvSpPr>
          <p:cNvPr id="136" name="Shape 136"/>
          <p:cNvSpPr>
            <a:spLocks noGrp="1"/>
          </p:cNvSpPr>
          <p:nvPr>
            <p:ph type="body" sz="half" idx="4294967295"/>
          </p:nvPr>
        </p:nvSpPr>
        <p:spPr>
          <a:xfrm>
            <a:off x="307036" y="5288279"/>
            <a:ext cx="9243363" cy="4198621"/>
          </a:xfrm>
          <a:prstGeom prst="rect">
            <a:avLst/>
          </a:prstGeom>
        </p:spPr>
        <p:txBody>
          <a:bodyPr>
            <a:normAutofit/>
          </a:bodyPr>
          <a:lstStyle/>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r>
              <a:rPr lang="en-US" dirty="0" smtClean="0"/>
              <a:t>Why is the historical account of Jesus’ crucifixion significant to our faith?</a:t>
            </a:r>
            <a:endParaRPr lang="en-US" dirty="0" smtClean="0"/>
          </a:p>
          <a:p>
            <a:pPr marL="381000" lvl="0" indent="-381000" algn="l" defTabSz="780288">
              <a:lnSpc>
                <a:spcPct val="110000"/>
              </a:lnSpc>
              <a:spcBef>
                <a:spcPts val="3100"/>
              </a:spcBef>
              <a:buSzPct val="100000"/>
              <a:buFontTx/>
              <a:buAutoNum type="arabicPeriod"/>
              <a:defRPr sz="2760">
                <a:latin typeface="Constantia"/>
                <a:ea typeface="Constantia"/>
                <a:cs typeface="Constantia"/>
                <a:sym typeface="Constantia"/>
              </a:defRPr>
            </a:pPr>
            <a:r>
              <a:rPr lang="en-US" sz="2760" dirty="0" smtClean="0">
                <a:sym typeface="Constantia"/>
              </a:rPr>
              <a:t>Why is Jesus on the cross the only way for man to be reconciled with God?</a:t>
            </a:r>
            <a:endParaRPr lang="en-US" sz="2760" dirty="0" smtClean="0">
              <a:sym typeface="Constantia"/>
            </a:endParaRPr>
          </a:p>
          <a:p>
            <a:pPr marL="381000" lvl="0" indent="-381000" algn="l" defTabSz="780288">
              <a:lnSpc>
                <a:spcPct val="110000"/>
              </a:lnSpc>
              <a:spcBef>
                <a:spcPts val="3100"/>
              </a:spcBef>
              <a:buSzPct val="100000"/>
              <a:buFontTx/>
              <a:buAutoNum type="arabicPeriod"/>
              <a:defRPr sz="2760">
                <a:latin typeface="Constantia"/>
                <a:ea typeface="Constantia"/>
                <a:cs typeface="Constantia"/>
                <a:sym typeface="Constantia"/>
              </a:defRPr>
            </a:pPr>
            <a:r>
              <a:rPr lang="en-US" sz="2760" dirty="0" smtClean="0">
                <a:sym typeface="Constantia"/>
              </a:rPr>
              <a:t>What temptations or habitual sins have you overcome through the power of the cross?</a:t>
            </a:r>
            <a:endParaRPr lang="en-US" sz="2760" dirty="0">
              <a:sym typeface="Constantia"/>
            </a:endParaRPr>
          </a:p>
          <a:p>
            <a:pPr marL="381000" indent="-381000" algn="l" defTabSz="780288">
              <a:lnSpc>
                <a:spcPct val="110000"/>
              </a:lnSpc>
              <a:spcBef>
                <a:spcPts val="3100"/>
              </a:spcBef>
              <a:buSzPct val="100000"/>
              <a:buAutoNum type="arabicPeriod"/>
              <a:defRPr sz="2760">
                <a:latin typeface="Constantia"/>
                <a:ea typeface="Constantia"/>
                <a:cs typeface="Constantia"/>
                <a:sym typeface="Constantia"/>
              </a:defRPr>
            </a:pP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5"/>
                                        </p:tgtEl>
                                        <p:attrNameLst>
                                          <p:attrName>style.visibility</p:attrName>
                                        </p:attrNameLst>
                                      </p:cBhvr>
                                      <p:to>
                                        <p:strVal val="visible"/>
                                      </p:to>
                                    </p:set>
                                    <p:animEffect transition="in" filter="dissolve">
                                      <p:cBhvr>
                                        <p:cTn id="7" dur="1500"/>
                                        <p:tgtEl>
                                          <p:spTgt spid="135"/>
                                        </p:tgtEl>
                                      </p:cBhvr>
                                    </p:animEffect>
                                  </p:childTnLst>
                                </p:cTn>
                              </p:par>
                            </p:childTnLst>
                          </p:cTn>
                        </p:par>
                        <p:par>
                          <p:cTn id="8" fill="hold">
                            <p:stCondLst>
                              <p:cond delay="1500"/>
                            </p:stCondLst>
                            <p:childTnLst>
                              <p:par>
                                <p:cTn id="9" presetID="22" presetClass="entr" presetSubtype="1" fill="hold" grpId="2" nodeType="afterEffect">
                                  <p:stCondLst>
                                    <p:cond delay="200"/>
                                  </p:stCondLst>
                                  <p:iterate>
                                    <p:tmAbs val="0"/>
                                  </p:iterate>
                                  <p:childTnLst>
                                    <p:set>
                                      <p:cBhvr>
                                        <p:cTn id="10" fill="hold"/>
                                        <p:tgtEl>
                                          <p:spTgt spid="136">
                                            <p:bg/>
                                          </p:spTgt>
                                        </p:tgtEl>
                                        <p:attrNameLst>
                                          <p:attrName>style.visibility</p:attrName>
                                        </p:attrNameLst>
                                      </p:cBhvr>
                                      <p:to>
                                        <p:strVal val="visible"/>
                                      </p:to>
                                    </p:set>
                                    <p:animEffect transition="in" filter="wipe(up)">
                                      <p:cBhvr>
                                        <p:cTn id="11" dur="2000"/>
                                        <p:tgtEl>
                                          <p:spTgt spid="136">
                                            <p:bg/>
                                          </p:spTgt>
                                        </p:tgtEl>
                                      </p:cBhvr>
                                    </p:animEffect>
                                  </p:childTnLst>
                                </p:cTn>
                              </p:par>
                            </p:childTnLst>
                          </p:cTn>
                        </p:par>
                        <p:par>
                          <p:cTn id="12" fill="hold">
                            <p:stCondLst>
                              <p:cond delay="3700"/>
                            </p:stCondLst>
                            <p:childTnLst>
                              <p:par>
                                <p:cTn id="13" presetID="22" presetClass="entr" presetSubtype="1" fill="hold" grpId="2" nodeType="afterEffect">
                                  <p:stCondLst>
                                    <p:cond delay="200"/>
                                  </p:stCondLst>
                                  <p:iterate>
                                    <p:tmAbs val="0"/>
                                  </p:iterate>
                                  <p:childTnLst>
                                    <p:set>
                                      <p:cBhvr>
                                        <p:cTn id="14" fill="hold"/>
                                        <p:tgtEl>
                                          <p:spTgt spid="136">
                                            <p:txEl>
                                              <p:pRg st="0" end="0"/>
                                            </p:txEl>
                                          </p:spTgt>
                                        </p:tgtEl>
                                        <p:attrNameLst>
                                          <p:attrName>style.visibility</p:attrName>
                                        </p:attrNameLst>
                                      </p:cBhvr>
                                      <p:to>
                                        <p:strVal val="visible"/>
                                      </p:to>
                                    </p:set>
                                    <p:animEffect transition="in" filter="wipe(up)">
                                      <p:cBhvr>
                                        <p:cTn id="15" dur="2000"/>
                                        <p:tgtEl>
                                          <p:spTgt spid="136">
                                            <p:txEl>
                                              <p:pRg st="0" end="0"/>
                                            </p:txEl>
                                          </p:spTgt>
                                        </p:tgtEl>
                                      </p:cBhvr>
                                    </p:animEffect>
                                  </p:childTnLst>
                                </p:cTn>
                              </p:par>
                            </p:childTnLst>
                          </p:cTn>
                        </p:par>
                        <p:par>
                          <p:cTn id="16" fill="hold">
                            <p:stCondLst>
                              <p:cond delay="5900"/>
                            </p:stCondLst>
                            <p:childTnLst>
                              <p:par>
                                <p:cTn id="17" presetID="22" presetClass="entr" presetSubtype="1" fill="hold" grpId="2" nodeType="afterEffect">
                                  <p:stCondLst>
                                    <p:cond delay="200"/>
                                  </p:stCondLst>
                                  <p:iterate>
                                    <p:tmAbs val="0"/>
                                  </p:iterate>
                                  <p:childTnLst>
                                    <p:set>
                                      <p:cBhvr>
                                        <p:cTn id="18" fill="hold"/>
                                        <p:tgtEl>
                                          <p:spTgt spid="136">
                                            <p:txEl>
                                              <p:pRg st="1" end="1"/>
                                            </p:txEl>
                                          </p:spTgt>
                                        </p:tgtEl>
                                        <p:attrNameLst>
                                          <p:attrName>style.visibility</p:attrName>
                                        </p:attrNameLst>
                                      </p:cBhvr>
                                      <p:to>
                                        <p:strVal val="visible"/>
                                      </p:to>
                                    </p:set>
                                    <p:animEffect transition="in" filter="wipe(up)">
                                      <p:cBhvr>
                                        <p:cTn id="19" dur="2000"/>
                                        <p:tgtEl>
                                          <p:spTgt spid="136">
                                            <p:txEl>
                                              <p:pRg st="1" end="1"/>
                                            </p:txEl>
                                          </p:spTgt>
                                        </p:tgtEl>
                                      </p:cBhvr>
                                    </p:animEffect>
                                  </p:childTnLst>
                                </p:cTn>
                              </p:par>
                            </p:childTnLst>
                          </p:cTn>
                        </p:par>
                        <p:par>
                          <p:cTn id="20" fill="hold">
                            <p:stCondLst>
                              <p:cond delay="8100"/>
                            </p:stCondLst>
                            <p:childTnLst>
                              <p:par>
                                <p:cTn id="21" presetID="22" presetClass="entr" presetSubtype="1" fill="hold" grpId="2" nodeType="afterEffect">
                                  <p:stCondLst>
                                    <p:cond delay="200"/>
                                  </p:stCondLst>
                                  <p:iterate>
                                    <p:tmAbs val="0"/>
                                  </p:iterate>
                                  <p:childTnLst>
                                    <p:set>
                                      <p:cBhvr>
                                        <p:cTn id="22" fill="hold"/>
                                        <p:tgtEl>
                                          <p:spTgt spid="136">
                                            <p:txEl>
                                              <p:pRg st="2" end="2"/>
                                            </p:txEl>
                                          </p:spTgt>
                                        </p:tgtEl>
                                        <p:attrNameLst>
                                          <p:attrName>style.visibility</p:attrName>
                                        </p:attrNameLst>
                                      </p:cBhvr>
                                      <p:to>
                                        <p:strVal val="visible"/>
                                      </p:to>
                                    </p:set>
                                    <p:animEffect transition="in" filter="wipe(up)">
                                      <p:cBhvr>
                                        <p:cTn id="23" dur="2000"/>
                                        <p:tgtEl>
                                          <p:spTgt spid="1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animBg="1" advAuto="0"/>
      <p:bldP spid="136" grpId="2"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 y="1676400"/>
            <a:ext cx="12649200" cy="508446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smtClean="0">
                <a:solidFill>
                  <a:schemeClr val="tx1"/>
                </a:solidFill>
              </a:rPr>
              <a:t>1 </a:t>
            </a:r>
            <a:r>
              <a:rPr lang="en-US" sz="3600" dirty="0"/>
              <a:t>Early in the morning the chief priests with the elders and scribes and the whole </a:t>
            </a:r>
            <a:r>
              <a:rPr lang="en-US" sz="3600" dirty="0" smtClean="0"/>
              <a:t>Council</a:t>
            </a:r>
            <a:r>
              <a:rPr lang="en-US" sz="3600" dirty="0"/>
              <a:t>, immediately held a consultation; and binding Jesus, they led Him away and delivered Him to Pilate. </a:t>
            </a:r>
            <a:r>
              <a:rPr lang="en-US" sz="3600" dirty="0" smtClean="0"/>
              <a:t>2 Pilate </a:t>
            </a:r>
            <a:r>
              <a:rPr lang="en-US" sz="3600" dirty="0"/>
              <a:t>questioned Him, “Are You the King of the Jews?” And He </a:t>
            </a:r>
            <a:r>
              <a:rPr lang="en-US" sz="3600" dirty="0" smtClean="0"/>
              <a:t>answered </a:t>
            </a:r>
            <a:r>
              <a:rPr lang="en-US" sz="3600" dirty="0"/>
              <a:t>him, </a:t>
            </a:r>
            <a:r>
              <a:rPr lang="en-US" sz="3600" dirty="0" smtClean="0"/>
              <a:t>“ It is</a:t>
            </a:r>
            <a:r>
              <a:rPr lang="en-US" sz="3600" i="1" dirty="0" smtClean="0"/>
              <a:t> </a:t>
            </a:r>
            <a:r>
              <a:rPr lang="en-US" sz="3600" i="1" dirty="0"/>
              <a:t>as</a:t>
            </a:r>
            <a:r>
              <a:rPr lang="en-US" sz="3600" dirty="0"/>
              <a:t> you say</a:t>
            </a:r>
            <a:r>
              <a:rPr lang="en-US" sz="3600" dirty="0" smtClean="0"/>
              <a:t>.” 3 The </a:t>
            </a:r>
            <a:r>
              <a:rPr lang="en-US" sz="3600" dirty="0"/>
              <a:t>chief </a:t>
            </a:r>
            <a:r>
              <a:rPr lang="en-US" sz="3600" dirty="0" smtClean="0"/>
              <a:t>priests began to </a:t>
            </a:r>
            <a:r>
              <a:rPr lang="en-US" sz="3600" dirty="0"/>
              <a:t>accuse Him </a:t>
            </a:r>
            <a:r>
              <a:rPr lang="en-US" sz="3600" dirty="0" smtClean="0"/>
              <a:t>harshly. 4 Then </a:t>
            </a:r>
            <a:r>
              <a:rPr lang="en-US" sz="3600" dirty="0"/>
              <a:t>Pilate questioned Him again, saying, “Do You not answer? See how many charges they bring against You</a:t>
            </a:r>
            <a:r>
              <a:rPr lang="en-US" sz="3600" dirty="0" smtClean="0"/>
              <a:t>!” 5 But </a:t>
            </a:r>
            <a:r>
              <a:rPr lang="en-US" sz="3600" dirty="0"/>
              <a:t>Jesus made no further answer; so Pilate was amazed.</a:t>
            </a:r>
            <a:endParaRPr kumimoji="0" lang="en-US" sz="3600" b="0" i="0" u="none" strike="noStrike" cap="none" spc="0" normalizeH="0" baseline="0" dirty="0">
              <a:ln>
                <a:noFill/>
              </a:ln>
              <a:solidFill>
                <a:schemeClr val="tx1"/>
              </a:solidFill>
              <a:effectLst/>
              <a:uFillTx/>
              <a:sym typeface="Arial"/>
            </a:endParaRPr>
          </a:p>
        </p:txBody>
      </p:sp>
    </p:spTree>
    <p:extLst>
      <p:ext uri="{BB962C8B-B14F-4D97-AF65-F5344CB8AC3E}">
        <p14:creationId xmlns:p14="http://schemas.microsoft.com/office/powerpoint/2010/main" val="2365305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 y="1676400"/>
            <a:ext cx="12649200" cy="508446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smtClean="0"/>
              <a:t>6 </a:t>
            </a:r>
            <a:r>
              <a:rPr lang="en-US" sz="3600" baseline="30000" dirty="0" smtClean="0"/>
              <a:t> </a:t>
            </a:r>
            <a:r>
              <a:rPr lang="en-US" sz="3600" dirty="0" smtClean="0"/>
              <a:t>Now at the feast he used to release for them any one prisoner whom they requested. 7 The man named Barabbas had been imprisoned </a:t>
            </a:r>
            <a:r>
              <a:rPr lang="en-US" sz="3600" dirty="0"/>
              <a:t>with the insurrectionists who had </a:t>
            </a:r>
            <a:r>
              <a:rPr lang="en-US" sz="3600" dirty="0" smtClean="0"/>
              <a:t>committed </a:t>
            </a:r>
            <a:r>
              <a:rPr lang="en-US" sz="3600" dirty="0"/>
              <a:t>murder in the insurrection</a:t>
            </a:r>
            <a:r>
              <a:rPr lang="en-US" sz="3600" dirty="0" smtClean="0"/>
              <a:t>. 8 The </a:t>
            </a:r>
            <a:r>
              <a:rPr lang="en-US" sz="3600" dirty="0"/>
              <a:t>crowd went up and began asking </a:t>
            </a:r>
            <a:r>
              <a:rPr lang="en-US" sz="3600" dirty="0" smtClean="0"/>
              <a:t>him to do </a:t>
            </a:r>
            <a:r>
              <a:rPr lang="en-US" sz="3600" dirty="0"/>
              <a:t>as he had been accustomed to do for </a:t>
            </a:r>
            <a:r>
              <a:rPr lang="en-US" sz="3600" dirty="0" smtClean="0"/>
              <a:t>them. 9 Pilate </a:t>
            </a:r>
            <a:r>
              <a:rPr lang="en-US" sz="3600" dirty="0"/>
              <a:t>answered them, saying, “Do you want me to release for you the King of the Jews</a:t>
            </a:r>
            <a:r>
              <a:rPr lang="en-US" sz="3600" dirty="0" smtClean="0"/>
              <a:t>?” 10 For </a:t>
            </a:r>
            <a:r>
              <a:rPr lang="en-US" sz="3600" dirty="0"/>
              <a:t>he was aware that the chief priests had handed Him over because of envy. </a:t>
            </a:r>
            <a:endParaRPr lang="en-US" sz="3600" dirty="0"/>
          </a:p>
        </p:txBody>
      </p:sp>
    </p:spTree>
    <p:extLst>
      <p:ext uri="{BB962C8B-B14F-4D97-AF65-F5344CB8AC3E}">
        <p14:creationId xmlns:p14="http://schemas.microsoft.com/office/powerpoint/2010/main" val="416375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06" y="1689847"/>
            <a:ext cx="12649200" cy="508446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smtClean="0"/>
              <a:t>11 </a:t>
            </a:r>
            <a:r>
              <a:rPr lang="en-US" sz="3600" dirty="0"/>
              <a:t>But the chief priests stirred up the crowd </a:t>
            </a:r>
            <a:r>
              <a:rPr lang="en-US" sz="3600" dirty="0" smtClean="0"/>
              <a:t>to ask him </a:t>
            </a:r>
            <a:r>
              <a:rPr lang="en-US" sz="3600" dirty="0"/>
              <a:t>to release Barabbas for them </a:t>
            </a:r>
            <a:r>
              <a:rPr lang="en-US" sz="3600" dirty="0" smtClean="0"/>
              <a:t>instead. 12 Answering </a:t>
            </a:r>
            <a:r>
              <a:rPr lang="en-US" sz="3600" dirty="0"/>
              <a:t>again, Pilate said to them, “Then what shall I do with Him whom you call the King of the Jews</a:t>
            </a:r>
            <a:r>
              <a:rPr lang="en-US" sz="3600" dirty="0" smtClean="0"/>
              <a:t>?” 13 </a:t>
            </a:r>
            <a:r>
              <a:rPr lang="en-US" sz="3600" baseline="30000" dirty="0"/>
              <a:t> </a:t>
            </a:r>
            <a:r>
              <a:rPr lang="en-US" sz="3600" dirty="0"/>
              <a:t>They shouted </a:t>
            </a:r>
            <a:r>
              <a:rPr lang="en-US" sz="3600" dirty="0" smtClean="0"/>
              <a:t>back</a:t>
            </a:r>
            <a:r>
              <a:rPr lang="en-US" sz="3600" dirty="0"/>
              <a:t>, “Crucify Him!” </a:t>
            </a:r>
            <a:r>
              <a:rPr lang="en-US" sz="3600" dirty="0" smtClean="0"/>
              <a:t>14 But </a:t>
            </a:r>
            <a:r>
              <a:rPr lang="en-US" sz="3600" dirty="0"/>
              <a:t>Pilate said to them, “Why, what evil has He done?” But they shouted all the more, “Crucify Him</a:t>
            </a:r>
            <a:r>
              <a:rPr lang="en-US" sz="3600" dirty="0" smtClean="0"/>
              <a:t>!” 15</a:t>
            </a:r>
            <a:r>
              <a:rPr lang="en-US" sz="3600" baseline="30000" dirty="0"/>
              <a:t> </a:t>
            </a:r>
            <a:r>
              <a:rPr lang="en-US" sz="3600" dirty="0"/>
              <a:t>Wishing to satisfy the crowd, Pilate released Barabbas for them, and after having Jesus scourged, he handed Him over to be crucified.</a:t>
            </a:r>
            <a:endParaRPr lang="en-US" sz="3600" dirty="0"/>
          </a:p>
        </p:txBody>
      </p:sp>
    </p:spTree>
    <p:extLst>
      <p:ext uri="{BB962C8B-B14F-4D97-AF65-F5344CB8AC3E}">
        <p14:creationId xmlns:p14="http://schemas.microsoft.com/office/powerpoint/2010/main" val="1033240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06" y="1689847"/>
            <a:ext cx="12649200" cy="619246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smtClean="0"/>
              <a:t>16 </a:t>
            </a:r>
            <a:r>
              <a:rPr lang="en-US" sz="3600" dirty="0" smtClean="0"/>
              <a:t>The </a:t>
            </a:r>
            <a:r>
              <a:rPr lang="en-US" sz="3600" dirty="0"/>
              <a:t>soldiers took Him away into </a:t>
            </a:r>
            <a:r>
              <a:rPr lang="en-US" sz="3600" dirty="0" smtClean="0"/>
              <a:t>the palace </a:t>
            </a:r>
            <a:r>
              <a:rPr lang="en-US" sz="3600" dirty="0"/>
              <a:t>(that is, the </a:t>
            </a:r>
            <a:r>
              <a:rPr lang="en-US" sz="3600" dirty="0" err="1"/>
              <a:t>Praetorium</a:t>
            </a:r>
            <a:r>
              <a:rPr lang="en-US" sz="3600" dirty="0"/>
              <a:t>), and they </a:t>
            </a:r>
            <a:r>
              <a:rPr lang="en-US" sz="3600" dirty="0" smtClean="0"/>
              <a:t>called </a:t>
            </a:r>
            <a:r>
              <a:rPr lang="en-US" sz="3600" dirty="0"/>
              <a:t>together the </a:t>
            </a:r>
            <a:r>
              <a:rPr lang="en-US" sz="3600" dirty="0" smtClean="0"/>
              <a:t>whole Roman cohort. </a:t>
            </a:r>
            <a:r>
              <a:rPr lang="en-US" sz="3600" dirty="0"/>
              <a:t>17 They </a:t>
            </a:r>
            <a:r>
              <a:rPr lang="en-US" sz="3600" dirty="0" smtClean="0"/>
              <a:t>dressed </a:t>
            </a:r>
            <a:r>
              <a:rPr lang="en-US" sz="3600" dirty="0"/>
              <a:t>Him up in purple, and </a:t>
            </a:r>
            <a:r>
              <a:rPr lang="en-US" sz="3600" dirty="0" smtClean="0"/>
              <a:t>after twisting a crown of </a:t>
            </a:r>
            <a:r>
              <a:rPr lang="en-US" sz="3600" dirty="0"/>
              <a:t>thorns, they put it on </a:t>
            </a:r>
            <a:r>
              <a:rPr lang="en-US" sz="3600" dirty="0" smtClean="0"/>
              <a:t>Him; 18 and </a:t>
            </a:r>
            <a:r>
              <a:rPr lang="en-US" sz="3600" dirty="0"/>
              <a:t>they began to acclaim Him, “Hail, King of the Jews</a:t>
            </a:r>
            <a:r>
              <a:rPr lang="en-US" sz="3600" dirty="0" smtClean="0"/>
              <a:t>!” 19</a:t>
            </a:r>
            <a:r>
              <a:rPr lang="en-US" sz="3600" baseline="30000" dirty="0"/>
              <a:t> </a:t>
            </a:r>
            <a:r>
              <a:rPr lang="en-US" sz="3600" dirty="0"/>
              <a:t>They kept beating His head with a </a:t>
            </a:r>
            <a:r>
              <a:rPr lang="en-US" sz="3600" dirty="0" smtClean="0"/>
              <a:t>reed</a:t>
            </a:r>
            <a:r>
              <a:rPr lang="en-US" sz="3600" dirty="0"/>
              <a:t>, and spitting on Him, and kneeling and bowing before </a:t>
            </a:r>
            <a:r>
              <a:rPr lang="en-US" sz="3600" dirty="0" smtClean="0"/>
              <a:t>Him. 20 After </a:t>
            </a:r>
            <a:r>
              <a:rPr lang="en-US" sz="3600" dirty="0"/>
              <a:t>they had mocked Him, they took the purple robe off Him and put </a:t>
            </a:r>
            <a:r>
              <a:rPr lang="en-US" sz="3600" dirty="0" smtClean="0"/>
              <a:t>His own garments </a:t>
            </a:r>
            <a:r>
              <a:rPr lang="en-US" sz="3600" dirty="0"/>
              <a:t>on Him. And they </a:t>
            </a:r>
            <a:r>
              <a:rPr lang="en-US" sz="3600" dirty="0" smtClean="0"/>
              <a:t>led </a:t>
            </a:r>
            <a:r>
              <a:rPr lang="en-US" sz="3600" dirty="0"/>
              <a:t>Him out to crucify </a:t>
            </a:r>
            <a:r>
              <a:rPr lang="en-US" sz="3600" dirty="0" smtClean="0"/>
              <a:t>Him. 21 They pressed </a:t>
            </a:r>
            <a:r>
              <a:rPr lang="en-US" sz="3600" dirty="0"/>
              <a:t>into service a passer-by coming from the country, Simon of Cyrene (the father of Alexander and Rufus), to bear His cross.</a:t>
            </a:r>
          </a:p>
        </p:txBody>
      </p:sp>
    </p:spTree>
    <p:extLst>
      <p:ext uri="{BB962C8B-B14F-4D97-AF65-F5344CB8AC3E}">
        <p14:creationId xmlns:p14="http://schemas.microsoft.com/office/powerpoint/2010/main" val="2031842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06" y="1689847"/>
            <a:ext cx="12649200" cy="397647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smtClean="0"/>
              <a:t>22 </a:t>
            </a:r>
            <a:r>
              <a:rPr lang="en-US" sz="3600" dirty="0"/>
              <a:t>Then they </a:t>
            </a:r>
            <a:r>
              <a:rPr lang="en-US" sz="3600" dirty="0" smtClean="0"/>
              <a:t>brought </a:t>
            </a:r>
            <a:r>
              <a:rPr lang="en-US" sz="3600" dirty="0"/>
              <a:t>Him to the place Golgotha, which is translated, Place of a </a:t>
            </a:r>
            <a:r>
              <a:rPr lang="en-US" sz="3600" dirty="0" smtClean="0"/>
              <a:t>Skull. 23 They tried </a:t>
            </a:r>
            <a:r>
              <a:rPr lang="en-US" sz="3600" dirty="0"/>
              <a:t>to give Him wine mixed with myrrh; but He did not take </a:t>
            </a:r>
            <a:r>
              <a:rPr lang="en-US" sz="3600" dirty="0" smtClean="0"/>
              <a:t>it. 24 And </a:t>
            </a:r>
            <a:r>
              <a:rPr lang="en-US" sz="3600" dirty="0"/>
              <a:t>they </a:t>
            </a:r>
            <a:r>
              <a:rPr lang="en-US" sz="3600" dirty="0" smtClean="0"/>
              <a:t>crucified </a:t>
            </a:r>
            <a:r>
              <a:rPr lang="en-US" sz="3600" dirty="0"/>
              <a:t>Him, and </a:t>
            </a:r>
            <a:r>
              <a:rPr lang="en-US" sz="3600" dirty="0" smtClean="0"/>
              <a:t>divided </a:t>
            </a:r>
            <a:r>
              <a:rPr lang="en-US" sz="3600" dirty="0"/>
              <a:t>up His garments among themselves, casting </a:t>
            </a:r>
            <a:r>
              <a:rPr lang="en-US" sz="3600" dirty="0" smtClean="0"/>
              <a:t>lots </a:t>
            </a:r>
            <a:r>
              <a:rPr lang="en-US" sz="3600" dirty="0"/>
              <a:t>for </a:t>
            </a:r>
            <a:r>
              <a:rPr lang="en-US" sz="3600" dirty="0" smtClean="0"/>
              <a:t>them to decide what </a:t>
            </a:r>
            <a:r>
              <a:rPr lang="en-US" sz="3600" dirty="0"/>
              <a:t>each man should take</a:t>
            </a:r>
            <a:r>
              <a:rPr lang="en-US" sz="3600" dirty="0" smtClean="0"/>
              <a:t>. 25</a:t>
            </a:r>
            <a:r>
              <a:rPr lang="en-US" sz="3600" baseline="30000" dirty="0"/>
              <a:t> </a:t>
            </a:r>
            <a:r>
              <a:rPr lang="en-US" sz="3600" dirty="0"/>
              <a:t>It was the </a:t>
            </a:r>
            <a:r>
              <a:rPr lang="en-US" sz="3600" dirty="0" smtClean="0"/>
              <a:t>third hour when </a:t>
            </a:r>
            <a:r>
              <a:rPr lang="en-US" sz="3600" dirty="0"/>
              <a:t>they crucified </a:t>
            </a:r>
            <a:r>
              <a:rPr lang="en-US" sz="3600" dirty="0" smtClean="0"/>
              <a:t>Him. 26</a:t>
            </a:r>
            <a:r>
              <a:rPr lang="en-US" sz="3600" baseline="30000" dirty="0"/>
              <a:t> </a:t>
            </a:r>
            <a:r>
              <a:rPr lang="en-US" sz="3600" dirty="0"/>
              <a:t>The inscription of the charge against Him </a:t>
            </a:r>
            <a:r>
              <a:rPr lang="en-US" sz="3600" dirty="0" smtClean="0"/>
              <a:t>read</a:t>
            </a:r>
            <a:r>
              <a:rPr lang="en-US" sz="3600" dirty="0"/>
              <a:t>, “THE KING OF THE JEWS.”</a:t>
            </a:r>
            <a:endParaRPr lang="en-US" sz="3600" dirty="0"/>
          </a:p>
        </p:txBody>
      </p:sp>
    </p:spTree>
    <p:extLst>
      <p:ext uri="{BB962C8B-B14F-4D97-AF65-F5344CB8AC3E}">
        <p14:creationId xmlns:p14="http://schemas.microsoft.com/office/powerpoint/2010/main" val="2031842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06" y="1689847"/>
            <a:ext cx="12649200" cy="674646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smtClean="0"/>
              <a:t>27 </a:t>
            </a:r>
            <a:r>
              <a:rPr lang="en-US" sz="3600" dirty="0"/>
              <a:t>They </a:t>
            </a:r>
            <a:r>
              <a:rPr lang="en-US" sz="3600" dirty="0" smtClean="0"/>
              <a:t>crucified </a:t>
            </a:r>
            <a:r>
              <a:rPr lang="en-US" sz="3600" dirty="0"/>
              <a:t>two robbers with Him, one on His right and one on His </a:t>
            </a:r>
            <a:r>
              <a:rPr lang="en-US" sz="3600" dirty="0" smtClean="0"/>
              <a:t>left. 28 [And </a:t>
            </a:r>
            <a:r>
              <a:rPr lang="en-US" sz="3600" dirty="0"/>
              <a:t>the Scripture was fulfilled which says, “And He was numbered with transgressors.”] </a:t>
            </a:r>
            <a:r>
              <a:rPr lang="en-US" sz="3600" dirty="0" smtClean="0"/>
              <a:t> 29 Those </a:t>
            </a:r>
            <a:r>
              <a:rPr lang="en-US" sz="3600" dirty="0"/>
              <a:t>passing by were </a:t>
            </a:r>
            <a:r>
              <a:rPr lang="en-US" sz="3600" dirty="0" smtClean="0"/>
              <a:t>hurling </a:t>
            </a:r>
            <a:r>
              <a:rPr lang="en-US" sz="3600" dirty="0"/>
              <a:t>abuse at Him, wagging their heads, and saying, “Ha! You </a:t>
            </a:r>
            <a:r>
              <a:rPr lang="en-US" sz="3600" dirty="0" smtClean="0"/>
              <a:t>who are going to destroy </a:t>
            </a:r>
            <a:r>
              <a:rPr lang="en-US" sz="3600" dirty="0"/>
              <a:t>the temple and rebuild it in three </a:t>
            </a:r>
            <a:r>
              <a:rPr lang="en-US" sz="3600" dirty="0" smtClean="0"/>
              <a:t>days, 30 save </a:t>
            </a:r>
            <a:r>
              <a:rPr lang="en-US" sz="3600" dirty="0"/>
              <a:t>Yourself, and come down from the cross</a:t>
            </a:r>
            <a:r>
              <a:rPr lang="en-US" sz="3600" dirty="0" smtClean="0"/>
              <a:t>!” 31 In </a:t>
            </a:r>
            <a:r>
              <a:rPr lang="en-US" sz="3600" dirty="0"/>
              <a:t>the same way the chief priests also, along with the scribes, were </a:t>
            </a:r>
            <a:r>
              <a:rPr lang="en-US" sz="3600" dirty="0" smtClean="0"/>
              <a:t>mocking Him among </a:t>
            </a:r>
            <a:r>
              <a:rPr lang="en-US" sz="3600" dirty="0"/>
              <a:t>themselves and saying, “He saved others; </a:t>
            </a:r>
            <a:r>
              <a:rPr lang="en-US" sz="3600" dirty="0" smtClean="0"/>
              <a:t>He </a:t>
            </a:r>
            <a:r>
              <a:rPr lang="en-US" sz="3600" dirty="0"/>
              <a:t>cannot save Himself</a:t>
            </a:r>
            <a:r>
              <a:rPr lang="en-US" sz="3600" dirty="0" smtClean="0"/>
              <a:t>. 32</a:t>
            </a:r>
            <a:r>
              <a:rPr lang="en-US" sz="3600" baseline="30000" dirty="0"/>
              <a:t> </a:t>
            </a:r>
            <a:r>
              <a:rPr lang="en-US" sz="3600" dirty="0" smtClean="0"/>
              <a:t>Let this Christ</a:t>
            </a:r>
            <a:r>
              <a:rPr lang="en-US" sz="3600" dirty="0"/>
              <a:t>, the King of Israel, now come down from the cross, so that we may see and believe!” Those who were crucified with Him were also insulting Him.</a:t>
            </a:r>
            <a:endParaRPr lang="en-US" sz="3600" dirty="0"/>
          </a:p>
        </p:txBody>
      </p:sp>
    </p:spTree>
    <p:extLst>
      <p:ext uri="{BB962C8B-B14F-4D97-AF65-F5344CB8AC3E}">
        <p14:creationId xmlns:p14="http://schemas.microsoft.com/office/powerpoint/2010/main" val="2031842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06" y="1689847"/>
            <a:ext cx="12649200" cy="730045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t">
            <a:spAutoFit/>
          </a:bodyPr>
          <a:lstStyle/>
          <a:p>
            <a:r>
              <a:rPr lang="en-US" sz="3600" dirty="0" smtClean="0"/>
              <a:t>33 </a:t>
            </a:r>
            <a:r>
              <a:rPr lang="en-US" sz="3600" dirty="0"/>
              <a:t>When the </a:t>
            </a:r>
            <a:r>
              <a:rPr lang="en-US" sz="3600" dirty="0" smtClean="0"/>
              <a:t>sixth </a:t>
            </a:r>
            <a:r>
              <a:rPr lang="en-US" sz="3600" dirty="0"/>
              <a:t>hour came, darkness </a:t>
            </a:r>
            <a:r>
              <a:rPr lang="en-US" sz="3600" dirty="0" smtClean="0"/>
              <a:t>fell </a:t>
            </a:r>
            <a:r>
              <a:rPr lang="en-US" sz="3600" dirty="0"/>
              <a:t>over the whole land until the </a:t>
            </a:r>
            <a:r>
              <a:rPr lang="en-US" sz="3600" dirty="0" smtClean="0"/>
              <a:t>ninth hour. 34 At </a:t>
            </a:r>
            <a:r>
              <a:rPr lang="en-US" sz="3600" dirty="0"/>
              <a:t>the ninth hour Jesus cried out with a loud voice, “</a:t>
            </a:r>
            <a:r>
              <a:rPr lang="en-US" sz="3600" cap="small" dirty="0"/>
              <a:t>Eloi, Eloi, lama </a:t>
            </a:r>
            <a:r>
              <a:rPr lang="en-US" sz="3600" cap="small" dirty="0" err="1"/>
              <a:t>sabachthani</a:t>
            </a:r>
            <a:r>
              <a:rPr lang="en-US" sz="3600" dirty="0"/>
              <a:t>?” which is translated, “</a:t>
            </a:r>
            <a:r>
              <a:rPr lang="en-US" sz="3600" cap="small" dirty="0"/>
              <a:t>My God, My God, why have You forsaken Me</a:t>
            </a:r>
            <a:r>
              <a:rPr lang="en-US" sz="3600" dirty="0"/>
              <a:t>?” </a:t>
            </a:r>
            <a:r>
              <a:rPr lang="en-US" sz="3600" baseline="30000" dirty="0"/>
              <a:t>35 </a:t>
            </a:r>
            <a:r>
              <a:rPr lang="en-US" sz="3600" dirty="0"/>
              <a:t>When some of the bystanders heard it, </a:t>
            </a:r>
            <a:r>
              <a:rPr lang="en-US" sz="3600" dirty="0" smtClean="0"/>
              <a:t>they began </a:t>
            </a:r>
            <a:r>
              <a:rPr lang="en-US" sz="3600" dirty="0"/>
              <a:t>saying, “Behold, He is calling for Elijah</a:t>
            </a:r>
            <a:r>
              <a:rPr lang="en-US" sz="3600" dirty="0" smtClean="0"/>
              <a:t>.” 36 Someone </a:t>
            </a:r>
            <a:r>
              <a:rPr lang="en-US" sz="3600" dirty="0"/>
              <a:t>ran and filled a sponge with sour wine, put it on a reed, and gave Him a drink, saying, </a:t>
            </a:r>
            <a:r>
              <a:rPr lang="en-US" sz="3600" dirty="0" smtClean="0"/>
              <a:t>“Let </a:t>
            </a:r>
            <a:r>
              <a:rPr lang="en-US" sz="3600" dirty="0"/>
              <a:t>us see whether Elijah will come to take Him down</a:t>
            </a:r>
            <a:r>
              <a:rPr lang="en-US" sz="3600" dirty="0" smtClean="0"/>
              <a:t>.” 37</a:t>
            </a:r>
            <a:r>
              <a:rPr lang="en-US" sz="3600" baseline="30000" dirty="0"/>
              <a:t> </a:t>
            </a:r>
            <a:r>
              <a:rPr lang="en-US" sz="3600" dirty="0"/>
              <a:t>And Jesus uttered a loud cry, and breathed His </a:t>
            </a:r>
            <a:r>
              <a:rPr lang="en-US" sz="3600" dirty="0" smtClean="0"/>
              <a:t>last. 38 And </a:t>
            </a:r>
            <a:r>
              <a:rPr lang="en-US" sz="3600" dirty="0"/>
              <a:t>the veil of the temple was torn in two from top to </a:t>
            </a:r>
            <a:r>
              <a:rPr lang="en-US" sz="3600" dirty="0" smtClean="0"/>
              <a:t>bottom. 39 When </a:t>
            </a:r>
            <a:r>
              <a:rPr lang="en-US" sz="3600" dirty="0"/>
              <a:t>the centurion, who was standing </a:t>
            </a:r>
            <a:r>
              <a:rPr lang="en-US" sz="3600" dirty="0" smtClean="0"/>
              <a:t>right </a:t>
            </a:r>
            <a:r>
              <a:rPr lang="en-US" sz="3600" dirty="0"/>
              <a:t>in front of Him, saw </a:t>
            </a:r>
            <a:r>
              <a:rPr lang="en-US" sz="3600" dirty="0" smtClean="0"/>
              <a:t>the </a:t>
            </a:r>
            <a:r>
              <a:rPr lang="en-US" sz="3600" dirty="0"/>
              <a:t>way He breathed His last, he said, “Truly this man was </a:t>
            </a:r>
            <a:r>
              <a:rPr lang="en-US" sz="3600" dirty="0" smtClean="0"/>
              <a:t>the </a:t>
            </a:r>
            <a:r>
              <a:rPr lang="en-US" sz="3600" dirty="0"/>
              <a:t>Son of God!”</a:t>
            </a:r>
            <a:endParaRPr lang="en-US" sz="3600" dirty="0"/>
          </a:p>
        </p:txBody>
      </p:sp>
    </p:spTree>
    <p:extLst>
      <p:ext uri="{BB962C8B-B14F-4D97-AF65-F5344CB8AC3E}">
        <p14:creationId xmlns:p14="http://schemas.microsoft.com/office/powerpoint/2010/main" val="2031842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st="127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12802</TotalTime>
  <Words>2597</Words>
  <Application>Microsoft Office PowerPoint</Application>
  <PresentationFormat>Custom</PresentationFormat>
  <Paragraphs>266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Summary: Civil Trial, Conviction, and Crucifixion (15:1-32)</vt:lpstr>
      <vt:lpstr>A) Summary: Civil Trial, Conviction, and Crucifixion (15:1-32)</vt:lpstr>
      <vt:lpstr>A) Summary: Civil Trial, Conviction, and Crucifixion (15:1-32)</vt:lpstr>
      <vt:lpstr>A) Summary: Civil Trial, Conviction, and Crucifixion (15:1-32)</vt:lpstr>
      <vt:lpstr>A) Summary: Civil Trial, Conviction, and Crucifixion (15:1-32)</vt:lpstr>
      <vt:lpstr>B) Summary: Death on the Cross and Burial (15:33-47)</vt:lpstr>
      <vt:lpstr>B) Summary: Death on the Cross and Burial (15:33-47)</vt:lpstr>
      <vt:lpstr>C) The Power of the Cross</vt:lpstr>
      <vt:lpstr>C) The Power of the Cross</vt:lpstr>
      <vt:lpstr>C) The Power of the Cross</vt:lpstr>
      <vt:lpstr>C) The Power of the Cross</vt:lpstr>
      <vt:lpstr>C) The Power of the Cross</vt:lpstr>
      <vt:lpstr>C) The Power of the Cross</vt:lpstr>
      <vt:lpstr>PowerPoint Presentation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myl1</dc:creator>
  <cp:lastModifiedBy>Windows User</cp:lastModifiedBy>
  <cp:revision>75</cp:revision>
  <cp:lastPrinted>2016-10-02T03:14:24Z</cp:lastPrinted>
  <dcterms:modified xsi:type="dcterms:W3CDTF">2016-11-26T00:56:30Z</dcterms:modified>
</cp:coreProperties>
</file>