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78" r:id="rId3"/>
    <p:sldId id="266" r:id="rId4"/>
    <p:sldId id="292" r:id="rId5"/>
    <p:sldId id="291" r:id="rId6"/>
    <p:sldId id="283" r:id="rId7"/>
    <p:sldId id="282" r:id="rId8"/>
    <p:sldId id="286" r:id="rId9"/>
    <p:sldId id="287" r:id="rId10"/>
    <p:sldId id="288" r:id="rId11"/>
    <p:sldId id="289" r:id="rId12"/>
    <p:sldId id="293" r:id="rId13"/>
    <p:sldId id="290" r:id="rId14"/>
    <p:sldId id="295" r:id="rId15"/>
    <p:sldId id="296" r:id="rId16"/>
    <p:sldId id="294" r:id="rId17"/>
    <p:sldId id="298" r:id="rId18"/>
    <p:sldId id="299" r:id="rId19"/>
    <p:sldId id="300" r:id="rId20"/>
    <p:sldId id="264"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5pPr>
    <a:lvl6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6pPr>
    <a:lvl7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7pPr>
    <a:lvl8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8pPr>
    <a:lvl9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BD33C0"/>
    <a:srgbClr val="FF66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6E5F9"/>
          </a:solidFill>
        </a:fill>
      </a:tcStyle>
    </a:wholeTbl>
    <a:band2H>
      <a:tcTxStyle/>
      <a:tcStyle>
        <a:tcBdr/>
        <a:fill>
          <a:solidFill>
            <a:srgbClr val="ECF2FC"/>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38" autoAdjust="0"/>
    <p:restoredTop sz="88047" autoAdjust="0"/>
  </p:normalViewPr>
  <p:slideViewPr>
    <p:cSldViewPr snapToGrid="0" snapToObjects="1">
      <p:cViewPr varScale="1">
        <p:scale>
          <a:sx n="40" d="100"/>
          <a:sy n="40" d="100"/>
        </p:scale>
        <p:origin x="-1230"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42" name="Shape 4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16577356"/>
      </p:ext>
    </p:extLst>
  </p:cSld>
  <p:clrMap bg1="lt1" tx1="dk1" bg2="lt2" tx2="dk2" accent1="accent1" accent2="accent2" accent3="accent3" accent4="accent4" accent5="accent5" accent6="accent6" hlink="hlink" folHlink="folHlink"/>
  <p:notesStyle>
    <a:lvl1pPr defTabSz="1300480" latinLnBrk="0">
      <a:defRPr sz="2200">
        <a:latin typeface="+mn-lt"/>
        <a:ea typeface="+mn-ea"/>
        <a:cs typeface="+mn-cs"/>
        <a:sym typeface="Helvetica Neue"/>
      </a:defRPr>
    </a:lvl1pPr>
    <a:lvl2pPr indent="228600" defTabSz="1300480" latinLnBrk="0">
      <a:defRPr sz="2200">
        <a:latin typeface="+mn-lt"/>
        <a:ea typeface="+mn-ea"/>
        <a:cs typeface="+mn-cs"/>
        <a:sym typeface="Helvetica Neue"/>
      </a:defRPr>
    </a:lvl2pPr>
    <a:lvl3pPr indent="457200" defTabSz="1300480" latinLnBrk="0">
      <a:defRPr sz="2200">
        <a:latin typeface="+mn-lt"/>
        <a:ea typeface="+mn-ea"/>
        <a:cs typeface="+mn-cs"/>
        <a:sym typeface="Helvetica Neue"/>
      </a:defRPr>
    </a:lvl3pPr>
    <a:lvl4pPr indent="685800" defTabSz="1300480" latinLnBrk="0">
      <a:defRPr sz="2200">
        <a:latin typeface="+mn-lt"/>
        <a:ea typeface="+mn-ea"/>
        <a:cs typeface="+mn-cs"/>
        <a:sym typeface="Helvetica Neue"/>
      </a:defRPr>
    </a:lvl4pPr>
    <a:lvl5pPr indent="914400" defTabSz="1300480" latinLnBrk="0">
      <a:defRPr sz="2200">
        <a:latin typeface="+mn-lt"/>
        <a:ea typeface="+mn-ea"/>
        <a:cs typeface="+mn-cs"/>
        <a:sym typeface="Helvetica Neue"/>
      </a:defRPr>
    </a:lvl5pPr>
    <a:lvl6pPr indent="1143000" defTabSz="1300480" latinLnBrk="0">
      <a:defRPr sz="2200">
        <a:latin typeface="+mn-lt"/>
        <a:ea typeface="+mn-ea"/>
        <a:cs typeface="+mn-cs"/>
        <a:sym typeface="Helvetica Neue"/>
      </a:defRPr>
    </a:lvl6pPr>
    <a:lvl7pPr indent="1371600" defTabSz="1300480" latinLnBrk="0">
      <a:defRPr sz="2200">
        <a:latin typeface="+mn-lt"/>
        <a:ea typeface="+mn-ea"/>
        <a:cs typeface="+mn-cs"/>
        <a:sym typeface="Helvetica Neue"/>
      </a:defRPr>
    </a:lvl7pPr>
    <a:lvl8pPr indent="1600200" defTabSz="1300480" latinLnBrk="0">
      <a:defRPr sz="2200">
        <a:latin typeface="+mn-lt"/>
        <a:ea typeface="+mn-ea"/>
        <a:cs typeface="+mn-cs"/>
        <a:sym typeface="Helvetica Neue"/>
      </a:defRPr>
    </a:lvl8pPr>
    <a:lvl9pPr indent="1828800" defTabSz="1300480" latinLnBrk="0">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4659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Alleluia!</a:t>
            </a:r>
            <a:endParaRPr lang="en-US" dirty="0"/>
          </a:p>
        </p:txBody>
      </p:sp>
    </p:spTree>
    <p:extLst>
      <p:ext uri="{BB962C8B-B14F-4D97-AF65-F5344CB8AC3E}">
        <p14:creationId xmlns:p14="http://schemas.microsoft.com/office/powerpoint/2010/main" val="13812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Alleluia!</a:t>
            </a:r>
            <a:endParaRPr lang="en-US" dirty="0"/>
          </a:p>
        </p:txBody>
      </p:sp>
    </p:spTree>
    <p:extLst>
      <p:ext uri="{BB962C8B-B14F-4D97-AF65-F5344CB8AC3E}">
        <p14:creationId xmlns:p14="http://schemas.microsoft.com/office/powerpoint/2010/main" val="13812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Alleluia!</a:t>
            </a:r>
            <a:endParaRPr lang="en-US" dirty="0"/>
          </a:p>
        </p:txBody>
      </p:sp>
    </p:spTree>
    <p:extLst>
      <p:ext uri="{BB962C8B-B14F-4D97-AF65-F5344CB8AC3E}">
        <p14:creationId xmlns:p14="http://schemas.microsoft.com/office/powerpoint/2010/main" val="13812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Alleluia!</a:t>
            </a:r>
            <a:endParaRPr lang="en-US" dirty="0"/>
          </a:p>
        </p:txBody>
      </p:sp>
    </p:spTree>
    <p:extLst>
      <p:ext uri="{BB962C8B-B14F-4D97-AF65-F5344CB8AC3E}">
        <p14:creationId xmlns:p14="http://schemas.microsoft.com/office/powerpoint/2010/main" val="138127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098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190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1696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12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12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Alleluia!</a:t>
            </a:r>
            <a:endParaRPr lang="en-US" dirty="0"/>
          </a:p>
        </p:txBody>
      </p:sp>
    </p:spTree>
    <p:extLst>
      <p:ext uri="{BB962C8B-B14F-4D97-AF65-F5344CB8AC3E}">
        <p14:creationId xmlns:p14="http://schemas.microsoft.com/office/powerpoint/2010/main" val="13812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Alleluia!</a:t>
            </a:r>
            <a:endParaRPr lang="en-US" dirty="0"/>
          </a:p>
        </p:txBody>
      </p:sp>
    </p:spTree>
    <p:extLst>
      <p:ext uri="{BB962C8B-B14F-4D97-AF65-F5344CB8AC3E}">
        <p14:creationId xmlns:p14="http://schemas.microsoft.com/office/powerpoint/2010/main" val="13812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Alleluia!</a:t>
            </a:r>
            <a:endParaRPr lang="en-US" dirty="0"/>
          </a:p>
        </p:txBody>
      </p:sp>
    </p:spTree>
    <p:extLst>
      <p:ext uri="{BB962C8B-B14F-4D97-AF65-F5344CB8AC3E}">
        <p14:creationId xmlns:p14="http://schemas.microsoft.com/office/powerpoint/2010/main" val="138127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mn-lt"/>
                <a:ea typeface="+mn-ea"/>
                <a:cs typeface="+mn-cs"/>
                <a:sym typeface="Helvetica Neue"/>
              </a:rPr>
              <a:t>Alleluia!</a:t>
            </a:r>
            <a:endParaRPr lang="en-US" dirty="0"/>
          </a:p>
        </p:txBody>
      </p:sp>
    </p:spTree>
    <p:extLst>
      <p:ext uri="{BB962C8B-B14F-4D97-AF65-F5344CB8AC3E}">
        <p14:creationId xmlns:p14="http://schemas.microsoft.com/office/powerpoint/2010/main" val="13812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copy">
    <p:spTree>
      <p:nvGrpSpPr>
        <p:cNvPr id="1" name=""/>
        <p:cNvGrpSpPr/>
        <p:nvPr/>
      </p:nvGrpSpPr>
      <p:grpSpPr>
        <a:xfrm>
          <a:off x="0" y="0"/>
          <a:ext cx="0" cy="0"/>
          <a:chOff x="0" y="0"/>
          <a:chExt cx="0" cy="0"/>
        </a:xfrm>
      </p:grpSpPr>
      <p:pic>
        <p:nvPicPr>
          <p:cNvPr id="19" name="Mark00_Handout Banner-no Border.pdf"/>
          <p:cNvPicPr>
            <a:picLocks noChangeAspect="1"/>
          </p:cNvPicPr>
          <p:nvPr/>
        </p:nvPicPr>
        <p:blipFill>
          <a:blip r:embed="rId2">
            <a:extLst/>
          </a:blip>
          <a:srcRect t="6712"/>
          <a:stretch>
            <a:fillRect/>
          </a:stretch>
        </p:blipFill>
        <p:spPr>
          <a:xfrm>
            <a:off x="0" y="0"/>
            <a:ext cx="13004801" cy="1498017"/>
          </a:xfrm>
          <a:prstGeom prst="rect">
            <a:avLst/>
          </a:prstGeom>
          <a:ln w="12700">
            <a:miter lim="400000"/>
          </a:ln>
          <a:effectLst>
            <a:outerShdw blurRad="355600" rotWithShape="0">
              <a:srgbClr val="000000">
                <a:alpha val="75000"/>
              </a:srgbClr>
            </a:outerShdw>
          </a:effectLst>
        </p:spPr>
      </p:pic>
      <p:sp>
        <p:nvSpPr>
          <p:cNvPr id="20" name="Shape 20"/>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copy 2">
    <p:spTree>
      <p:nvGrpSpPr>
        <p:cNvPr id="1" name=""/>
        <p:cNvGrpSpPr/>
        <p:nvPr/>
      </p:nvGrpSpPr>
      <p:grpSpPr>
        <a:xfrm>
          <a:off x="0" y="0"/>
          <a:ext cx="0" cy="0"/>
          <a:chOff x="0" y="0"/>
          <a:chExt cx="0" cy="0"/>
        </a:xfrm>
      </p:grpSpPr>
      <p:pic>
        <p:nvPicPr>
          <p:cNvPr id="34" name="image.tif"/>
          <p:cNvPicPr>
            <a:picLocks noChangeAspect="1"/>
          </p:cNvPicPr>
          <p:nvPr/>
        </p:nvPicPr>
        <p:blipFill>
          <a:blip r:embed="rId2">
            <a:extLst/>
          </a:blip>
          <a:srcRect t="49606"/>
          <a:stretch>
            <a:fillRect/>
          </a:stretch>
        </p:blipFill>
        <p:spPr>
          <a:xfrm>
            <a:off x="0" y="0"/>
            <a:ext cx="13114657" cy="4954221"/>
          </a:xfrm>
          <a:prstGeom prst="rect">
            <a:avLst/>
          </a:prstGeom>
          <a:ln w="12700">
            <a:miter lim="400000"/>
          </a:ln>
        </p:spPr>
      </p:pic>
      <p:sp>
        <p:nvSpPr>
          <p:cNvPr id="35" name="Shape 35"/>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5">
            <a:extLst/>
          </a:blip>
          <a:stretch>
            <a:fillRect/>
          </a:stretch>
        </p:blipFill>
        <p:spPr>
          <a:xfrm>
            <a:off x="-54929" y="0"/>
            <a:ext cx="13114658" cy="9831021"/>
          </a:xfrm>
          <a:prstGeom prst="rect">
            <a:avLst/>
          </a:prstGeom>
          <a:ln w="12700">
            <a:miter lim="400000"/>
          </a:ln>
        </p:spPr>
      </p:pic>
      <p:sp>
        <p:nvSpPr>
          <p:cNvPr id="3" name="Shape 3"/>
          <p:cNvSpPr>
            <a:spLocks noGrp="1"/>
          </p:cNvSpPr>
          <p:nvPr>
            <p:ph type="title"/>
          </p:nvPr>
        </p:nvSpPr>
        <p:spPr>
          <a:xfrm>
            <a:off x="2357119" y="3491653"/>
            <a:ext cx="8290562" cy="1568027"/>
          </a:xfrm>
          <a:prstGeom prst="rect">
            <a:avLst/>
          </a:prstGeom>
          <a:ln w="3175">
            <a:miter lim="400000"/>
          </a:ln>
          <a:extLst>
            <a:ext uri="{C572A759-6A51-4108-AA02-DFA0A04FC94B}">
              <ma14:wrappingTextBoxFlag xmlns:ma14="http://schemas.microsoft.com/office/mac/drawingml/2011/main" xmlns="" val="1"/>
            </a:ext>
          </a:extLst>
        </p:spPr>
        <p:txBody>
          <a:bodyPr lIns="48767" tIns="48767" rIns="48767" bIns="48767" anchor="ctr">
            <a:normAutofit/>
          </a:bodyPr>
          <a:lstStyle/>
          <a:p>
            <a:r>
              <a:t>Title Text</a:t>
            </a:r>
          </a:p>
        </p:txBody>
      </p:sp>
      <p:sp>
        <p:nvSpPr>
          <p:cNvPr id="4" name="Shape 4"/>
          <p:cNvSpPr>
            <a:spLocks noGrp="1"/>
          </p:cNvSpPr>
          <p:nvPr>
            <p:ph type="body" idx="1"/>
          </p:nvPr>
        </p:nvSpPr>
        <p:spPr>
          <a:xfrm>
            <a:off x="3088639" y="5364479"/>
            <a:ext cx="6827522" cy="1869442"/>
          </a:xfrm>
          <a:prstGeom prst="rect">
            <a:avLst/>
          </a:prstGeom>
          <a:ln w="3175">
            <a:miter lim="400000"/>
          </a:ln>
          <a:extLst>
            <a:ext uri="{C572A759-6A51-4108-AA02-DFA0A04FC94B}">
              <ma14:wrappingTextBoxFlag xmlns:ma14="http://schemas.microsoft.com/office/mac/drawingml/2011/main" xmlns="" val="1"/>
            </a:ext>
          </a:extLst>
        </p:spPr>
        <p:txBody>
          <a:bodyPr lIns="48767" tIns="48767" rIns="48767" bIns="48767">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555264" y="7880773"/>
            <a:ext cx="336257" cy="319489"/>
          </a:xfrm>
          <a:prstGeom prst="rect">
            <a:avLst/>
          </a:prstGeom>
          <a:ln w="3175">
            <a:miter lim="400000"/>
          </a:ln>
        </p:spPr>
        <p:txBody>
          <a:bodyPr wrap="none" lIns="48767" tIns="48767" rIns="48767" bIns="48767">
            <a:spAutoFit/>
          </a:bodyPr>
          <a:lstStyle>
            <a:lvl1pPr algn="r">
              <a:defRPr sz="16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p:titleStyle>
    <p:bodyStyle>
      <a:lvl1pPr marL="0" marR="0" indent="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1pPr>
      <a:lvl2pPr marL="0" marR="0" indent="457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2pPr>
      <a:lvl3pPr marL="0" marR="0" indent="914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3pPr>
      <a:lvl4pPr marL="0" marR="0" indent="1371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4pPr>
      <a:lvl5pPr marL="0" marR="0" indent="18288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5pPr>
      <a:lvl6pPr marL="0" marR="0" indent="22860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6pPr>
      <a:lvl7pPr marL="0" marR="0" indent="2743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7pPr>
      <a:lvl8pPr marL="0" marR="0" indent="3200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8pPr>
      <a:lvl9pPr marL="0" marR="0" indent="3657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1pPr>
      <a:lvl2pPr marL="0" marR="0" indent="4572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2pPr>
      <a:lvl3pPr marL="0" marR="0" indent="9144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13716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4pPr>
      <a:lvl5pPr marL="0" marR="0" indent="18288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195801" y="7016550"/>
            <a:ext cx="12808999" cy="2868476"/>
          </a:xfrm>
          <a:prstGeom prst="rect">
            <a:avLst/>
          </a:prstGeom>
          <a:ln w="3175">
            <a:miter lim="400000"/>
          </a:ln>
          <a:extLst>
            <a:ext uri="{C572A759-6A51-4108-AA02-DFA0A04FC94B}">
              <ma14:wrappingTextBoxFlag xmlns:ma14="http://schemas.microsoft.com/office/mac/drawingml/2011/main" xmlns="" val="1"/>
            </a:ext>
          </a:extLst>
        </p:spPr>
        <p:txBody>
          <a:bodyPr wrap="square" lIns="48767" tIns="48767" rIns="48767" bIns="48767">
            <a:spAutoFit/>
          </a:bodyPr>
          <a:lstStyle/>
          <a:p>
            <a:pPr>
              <a:lnSpc>
                <a:spcPct val="120000"/>
              </a:lnSpc>
              <a:defRPr sz="5400">
                <a:solidFill>
                  <a:srgbClr val="FFFFFF"/>
                </a:solidFill>
                <a:latin typeface="Constantia"/>
                <a:ea typeface="Constantia"/>
                <a:cs typeface="Constantia"/>
                <a:sym typeface="Constantia"/>
              </a:defRPr>
            </a:pPr>
            <a:r>
              <a:rPr lang="en-US" sz="6000" b="1" dirty="0" smtClean="0">
                <a:solidFill>
                  <a:srgbClr val="FFFF00"/>
                </a:solidFill>
              </a:rPr>
              <a:t>Understanding the End of the Ages</a:t>
            </a:r>
            <a:r>
              <a:rPr sz="3600" dirty="0"/>
              <a:t/>
            </a:r>
            <a:br>
              <a:rPr sz="3600" dirty="0"/>
            </a:br>
            <a:r>
              <a:rPr lang="en-US" sz="3600" dirty="0" smtClean="0">
                <a:solidFill>
                  <a:srgbClr val="FFC000"/>
                </a:solidFill>
              </a:rPr>
              <a:t>Raymond Breckenridge Orr</a:t>
            </a:r>
          </a:p>
          <a:p>
            <a:pPr>
              <a:lnSpc>
                <a:spcPct val="120000"/>
              </a:lnSpc>
              <a:defRPr sz="5400">
                <a:solidFill>
                  <a:srgbClr val="FFFFFF"/>
                </a:solidFill>
                <a:latin typeface="Constantia"/>
                <a:ea typeface="Constantia"/>
                <a:cs typeface="Constantia"/>
                <a:sym typeface="Constantia"/>
              </a:defRPr>
            </a:pPr>
            <a:r>
              <a:rPr lang="en-US" sz="5400" b="1" dirty="0" smtClean="0"/>
              <a:t>						Mark 13:1-37</a:t>
            </a:r>
            <a:endParaRPr sz="5400"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0106" y="885489"/>
            <a:ext cx="9154694"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3600" b="1" dirty="0" smtClean="0">
                <a:solidFill>
                  <a:schemeClr val="accent6">
                    <a:lumMod val="75000"/>
                  </a:schemeClr>
                </a:solidFill>
              </a:rPr>
              <a:t>           The Great   Tribulation</a:t>
            </a:r>
            <a:r>
              <a:rPr lang="en-US" sz="3600" dirty="0" smtClean="0">
                <a:solidFill>
                  <a:srgbClr val="C00000"/>
                </a:solidFill>
                <a:latin typeface="Times New Roman" panose="02020603050405020304" pitchFamily="18" charset="0"/>
                <a:cs typeface="Times New Roman" panose="02020603050405020304" pitchFamily="18" charset="0"/>
              </a:rPr>
              <a:t> </a:t>
            </a:r>
            <a:endParaRPr kumimoji="0" lang="en-US" sz="3600" b="1" i="0" u="none" strike="noStrike" cap="none" spc="0" normalizeH="0" baseline="0" dirty="0">
              <a:ln>
                <a:noFill/>
              </a:ln>
              <a:solidFill>
                <a:srgbClr val="C00000"/>
              </a:solidFill>
              <a:effectLst/>
              <a:uFillTx/>
              <a:latin typeface="Times New Roman" panose="02020603050405020304" pitchFamily="18" charset="0"/>
              <a:cs typeface="Times New Roman" panose="02020603050405020304" pitchFamily="18" charset="0"/>
              <a:sym typeface="Arial"/>
            </a:endParaRPr>
          </a:p>
        </p:txBody>
      </p:sp>
      <p:sp>
        <p:nvSpPr>
          <p:cNvPr id="4" name="TextBox 3"/>
          <p:cNvSpPr txBox="1"/>
          <p:nvPr/>
        </p:nvSpPr>
        <p:spPr>
          <a:xfrm>
            <a:off x="96251" y="1393595"/>
            <a:ext cx="12764167" cy="8593120"/>
          </a:xfrm>
          <a:prstGeom prst="rect">
            <a:avLst/>
          </a:prstGeom>
          <a:no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lvl="0">
              <a:spcBef>
                <a:spcPts val="600"/>
              </a:spcBef>
              <a:spcAft>
                <a:spcPts val="600"/>
              </a:spcAft>
              <a:buClr>
                <a:srgbClr val="0000FF"/>
              </a:buClr>
            </a:pPr>
            <a:r>
              <a:rPr lang="en-US" sz="3200" b="1" dirty="0" smtClean="0">
                <a:solidFill>
                  <a:srgbClr val="FF0000"/>
                </a:solidFill>
              </a:rPr>
              <a:t>1. </a:t>
            </a:r>
            <a:r>
              <a:rPr lang="en-US" sz="3200" b="1" dirty="0" smtClean="0"/>
              <a:t>Jesus refers to </a:t>
            </a:r>
            <a:r>
              <a:rPr lang="en-US" sz="3200" b="1" i="1" dirty="0" smtClean="0"/>
              <a:t>“the abomination of </a:t>
            </a:r>
            <a:r>
              <a:rPr lang="en-US" sz="3200" b="1" i="1" dirty="0"/>
              <a:t>desolation”</a:t>
            </a:r>
            <a:r>
              <a:rPr lang="en-US" sz="3200" dirty="0"/>
              <a:t>, </a:t>
            </a:r>
            <a:r>
              <a:rPr lang="en-US" sz="3200" dirty="0" smtClean="0"/>
              <a:t>stating </a:t>
            </a:r>
            <a:r>
              <a:rPr lang="en-US" sz="3200" dirty="0"/>
              <a:t>that </a:t>
            </a:r>
            <a:r>
              <a:rPr lang="en-US" sz="3200" dirty="0" smtClean="0"/>
              <a:t> 	‘</a:t>
            </a:r>
            <a:r>
              <a:rPr lang="en-US" sz="3200" dirty="0"/>
              <a:t>it’ or ‘he’ will be seen “</a:t>
            </a:r>
            <a:r>
              <a:rPr lang="en-US" sz="3200" i="1" dirty="0"/>
              <a:t>standing where he </a:t>
            </a:r>
            <a:r>
              <a:rPr lang="en-US" sz="3200" i="1" dirty="0" smtClean="0"/>
              <a:t>(it) ought </a:t>
            </a:r>
            <a:r>
              <a:rPr lang="en-US" sz="3200" i="1" dirty="0"/>
              <a:t>not </a:t>
            </a:r>
            <a:r>
              <a:rPr lang="en-US" sz="3200" i="1" dirty="0" smtClean="0"/>
              <a:t>be”.</a:t>
            </a:r>
            <a:r>
              <a:rPr lang="en-US" sz="3200" i="1" dirty="0" smtClean="0">
                <a:solidFill>
                  <a:srgbClr val="C00000"/>
                </a:solidFill>
              </a:rPr>
              <a:t>     </a:t>
            </a:r>
          </a:p>
          <a:p>
            <a:pPr lvl="0">
              <a:spcBef>
                <a:spcPts val="600"/>
              </a:spcBef>
              <a:spcAft>
                <a:spcPts val="600"/>
              </a:spcAft>
              <a:buClr>
                <a:srgbClr val="0000FF"/>
              </a:buClr>
            </a:pPr>
            <a:r>
              <a:rPr lang="en-US" sz="3200" b="1" i="1" dirty="0">
                <a:solidFill>
                  <a:srgbClr val="C00000"/>
                </a:solidFill>
              </a:rPr>
              <a:t> </a:t>
            </a:r>
            <a:r>
              <a:rPr lang="en-US" sz="3200" b="1" i="1" dirty="0" smtClean="0">
                <a:solidFill>
                  <a:srgbClr val="C00000"/>
                </a:solidFill>
              </a:rPr>
              <a:t>   </a:t>
            </a:r>
            <a:r>
              <a:rPr lang="en-US" sz="3200" b="1" u="sng" dirty="0" smtClean="0">
                <a:solidFill>
                  <a:srgbClr val="FF0000"/>
                </a:solidFill>
              </a:rPr>
              <a:t>Luke</a:t>
            </a:r>
            <a:r>
              <a:rPr lang="en-US" sz="3200" dirty="0" smtClean="0">
                <a:solidFill>
                  <a:srgbClr val="C00000"/>
                </a:solidFill>
              </a:rPr>
              <a:t> </a:t>
            </a:r>
            <a:r>
              <a:rPr lang="en-US" sz="3200" dirty="0" smtClean="0"/>
              <a:t>stipulates it will </a:t>
            </a:r>
            <a:r>
              <a:rPr lang="en-US" sz="3200" dirty="0"/>
              <a:t>occur “</a:t>
            </a:r>
            <a:r>
              <a:rPr lang="en-US" sz="3200" i="1" dirty="0"/>
              <a:t>when you see Jerusalem surrounded </a:t>
            </a:r>
            <a:r>
              <a:rPr lang="en-US" sz="3200" i="1" dirty="0" smtClean="0"/>
              <a:t>	by </a:t>
            </a:r>
            <a:r>
              <a:rPr lang="en-US" sz="3200" i="1" dirty="0"/>
              <a:t>armies</a:t>
            </a:r>
            <a:r>
              <a:rPr lang="en-US" sz="3200" dirty="0" smtClean="0"/>
              <a:t>”.  </a:t>
            </a:r>
            <a:r>
              <a:rPr lang="en-US" sz="3200" dirty="0"/>
              <a:t>	</a:t>
            </a:r>
            <a:r>
              <a:rPr lang="en-US" sz="3200" dirty="0" smtClean="0"/>
              <a:t>					      </a:t>
            </a:r>
          </a:p>
          <a:p>
            <a:pPr lvl="0">
              <a:spcBef>
                <a:spcPts val="600"/>
              </a:spcBef>
              <a:spcAft>
                <a:spcPts val="600"/>
              </a:spcAft>
              <a:buClr>
                <a:srgbClr val="0000FF"/>
              </a:buClr>
            </a:pPr>
            <a:r>
              <a:rPr lang="en-US" sz="3200" b="1" dirty="0" smtClean="0">
                <a:solidFill>
                  <a:srgbClr val="C00000"/>
                </a:solidFill>
              </a:rPr>
              <a:t>    </a:t>
            </a:r>
            <a:r>
              <a:rPr lang="en-US" sz="3200" b="1" u="sng" dirty="0" smtClean="0">
                <a:solidFill>
                  <a:srgbClr val="FF0000"/>
                </a:solidFill>
              </a:rPr>
              <a:t>Matthew</a:t>
            </a:r>
            <a:r>
              <a:rPr lang="en-US" sz="3200" dirty="0" smtClean="0">
                <a:solidFill>
                  <a:srgbClr val="C00000"/>
                </a:solidFill>
              </a:rPr>
              <a:t> </a:t>
            </a:r>
            <a:r>
              <a:rPr lang="en-US" sz="3200" dirty="0"/>
              <a:t>explains </a:t>
            </a:r>
            <a:r>
              <a:rPr lang="en-US" sz="3200" dirty="0" smtClean="0"/>
              <a:t>the </a:t>
            </a:r>
            <a:r>
              <a:rPr lang="en-US" sz="3200" dirty="0"/>
              <a:t>abomination “</a:t>
            </a:r>
            <a:r>
              <a:rPr lang="en-US" sz="3200" i="1" dirty="0"/>
              <a:t>standing in the holy place</a:t>
            </a:r>
            <a:r>
              <a:rPr lang="en-US" sz="3200" dirty="0"/>
              <a:t>” </a:t>
            </a:r>
            <a:r>
              <a:rPr lang="en-US" sz="3200" dirty="0" smtClean="0"/>
              <a:t>	pertains </a:t>
            </a:r>
            <a:r>
              <a:rPr lang="en-US" sz="3200" dirty="0"/>
              <a:t>directly to that “</a:t>
            </a:r>
            <a:r>
              <a:rPr lang="en-US" sz="3200" i="1" dirty="0"/>
              <a:t>spoken of through the prophet Daniel</a:t>
            </a:r>
            <a:r>
              <a:rPr lang="en-US" sz="3200" dirty="0" smtClean="0"/>
              <a:t>”.</a:t>
            </a:r>
          </a:p>
          <a:p>
            <a:pPr lvl="0">
              <a:spcBef>
                <a:spcPts val="600"/>
              </a:spcBef>
              <a:spcAft>
                <a:spcPts val="600"/>
              </a:spcAft>
              <a:buClr>
                <a:srgbClr val="0000FF"/>
              </a:buClr>
            </a:pPr>
            <a:r>
              <a:rPr lang="en-US" sz="3200" b="1" dirty="0" smtClean="0">
                <a:solidFill>
                  <a:srgbClr val="0000FF"/>
                </a:solidFill>
              </a:rPr>
              <a:t>2. </a:t>
            </a:r>
            <a:r>
              <a:rPr lang="en-US" sz="3200" b="1" dirty="0" smtClean="0"/>
              <a:t>Four </a:t>
            </a:r>
            <a:r>
              <a:rPr lang="en-US" sz="3200" b="1" dirty="0"/>
              <a:t>passages </a:t>
            </a:r>
            <a:r>
              <a:rPr lang="en-US" sz="3200" b="1" dirty="0" smtClean="0"/>
              <a:t>are alluded </a:t>
            </a:r>
            <a:r>
              <a:rPr lang="en-US" sz="3200" b="1" dirty="0"/>
              <a:t>to in </a:t>
            </a:r>
            <a:r>
              <a:rPr lang="en-US" sz="3200" b="1" dirty="0" smtClean="0"/>
              <a:t>Daniel referring to 		</a:t>
            </a:r>
            <a:r>
              <a:rPr lang="en-US" sz="2800" b="1" dirty="0" smtClean="0"/>
              <a:t>		</a:t>
            </a:r>
            <a:r>
              <a:rPr lang="en-US" sz="2800" dirty="0" smtClean="0">
                <a:solidFill>
                  <a:srgbClr val="FF0000"/>
                </a:solidFill>
              </a:rPr>
              <a:t>(</a:t>
            </a:r>
            <a:r>
              <a:rPr lang="en-US" sz="2800" dirty="0">
                <a:solidFill>
                  <a:srgbClr val="FF0000"/>
                </a:solidFill>
              </a:rPr>
              <a:t>Dan.8:13 ; </a:t>
            </a:r>
            <a:r>
              <a:rPr lang="en-US" sz="2800" dirty="0" smtClean="0">
                <a:solidFill>
                  <a:srgbClr val="FF0000"/>
                </a:solidFill>
              </a:rPr>
              <a:t>9:27 </a:t>
            </a:r>
            <a:r>
              <a:rPr lang="en-US" sz="2800" dirty="0">
                <a:solidFill>
                  <a:srgbClr val="FF0000"/>
                </a:solidFill>
              </a:rPr>
              <a:t>; 11:31 ; 12:11).</a:t>
            </a:r>
            <a:r>
              <a:rPr lang="en-US" sz="2800" dirty="0" smtClean="0"/>
              <a:t>	</a:t>
            </a:r>
          </a:p>
          <a:p>
            <a:pPr lvl="0">
              <a:buClr>
                <a:srgbClr val="0000FF"/>
              </a:buClr>
            </a:pPr>
            <a:r>
              <a:rPr lang="en-US" sz="3200" b="1" dirty="0"/>
              <a:t>	</a:t>
            </a:r>
            <a:r>
              <a:rPr lang="en-US" sz="3200" b="1" dirty="0" smtClean="0">
                <a:solidFill>
                  <a:srgbClr val="0000FF"/>
                </a:solidFill>
              </a:rPr>
              <a:t>a.</a:t>
            </a:r>
            <a:r>
              <a:rPr lang="en-US" sz="3200" dirty="0" smtClean="0">
                <a:solidFill>
                  <a:srgbClr val="0000FF"/>
                </a:solidFill>
              </a:rPr>
              <a:t> </a:t>
            </a:r>
            <a:r>
              <a:rPr lang="en-US" sz="3200" dirty="0"/>
              <a:t>the rebellion of God’s people, </a:t>
            </a:r>
            <a:endParaRPr lang="en-US" sz="3200" b="1" dirty="0" smtClean="0"/>
          </a:p>
          <a:p>
            <a:pPr lvl="0">
              <a:buClr>
                <a:srgbClr val="0000FF"/>
              </a:buClr>
            </a:pPr>
            <a:r>
              <a:rPr lang="en-US" sz="3200" b="1" dirty="0"/>
              <a:t>	</a:t>
            </a:r>
            <a:r>
              <a:rPr lang="en-US" sz="3200" b="1" dirty="0" smtClean="0">
                <a:solidFill>
                  <a:srgbClr val="0000FF"/>
                </a:solidFill>
              </a:rPr>
              <a:t>b.</a:t>
            </a:r>
            <a:r>
              <a:rPr lang="en-US" sz="3200" dirty="0" smtClean="0">
                <a:solidFill>
                  <a:srgbClr val="0000FF"/>
                </a:solidFill>
              </a:rPr>
              <a:t> </a:t>
            </a:r>
            <a:r>
              <a:rPr lang="en-US" sz="3200" dirty="0"/>
              <a:t>an abomination to be set up in the temple, </a:t>
            </a:r>
            <a:endParaRPr lang="en-US" sz="3200" dirty="0" smtClean="0"/>
          </a:p>
          <a:p>
            <a:pPr lvl="0">
              <a:buClr>
                <a:srgbClr val="0000FF"/>
              </a:buClr>
            </a:pPr>
            <a:r>
              <a:rPr lang="en-US" sz="3200" b="1" dirty="0"/>
              <a:t>	</a:t>
            </a:r>
            <a:r>
              <a:rPr lang="en-US" sz="3200" b="1" dirty="0" smtClean="0">
                <a:solidFill>
                  <a:srgbClr val="0000FF"/>
                </a:solidFill>
              </a:rPr>
              <a:t>c.</a:t>
            </a:r>
            <a:r>
              <a:rPr lang="en-US" sz="3200" dirty="0" smtClean="0">
                <a:solidFill>
                  <a:srgbClr val="0000FF"/>
                </a:solidFill>
              </a:rPr>
              <a:t> </a:t>
            </a:r>
            <a:r>
              <a:rPr lang="en-US" sz="3200" dirty="0"/>
              <a:t>the destruction of both city and sanctuary at an </a:t>
            </a:r>
            <a:r>
              <a:rPr lang="en-US" sz="3200" dirty="0" smtClean="0"/>
              <a:t>appointed 		time </a:t>
            </a:r>
            <a:r>
              <a:rPr lang="en-US" sz="3200" dirty="0"/>
              <a:t>of the end, </a:t>
            </a:r>
            <a:r>
              <a:rPr lang="en-US" sz="3200" dirty="0">
                <a:solidFill>
                  <a:srgbClr val="0000FF"/>
                </a:solidFill>
              </a:rPr>
              <a:t>and</a:t>
            </a:r>
            <a:r>
              <a:rPr lang="en-US" sz="3200" dirty="0">
                <a:solidFill>
                  <a:srgbClr val="FF0000"/>
                </a:solidFill>
              </a:rPr>
              <a:t> </a:t>
            </a:r>
            <a:endParaRPr lang="en-US" sz="3200" dirty="0" smtClean="0">
              <a:solidFill>
                <a:srgbClr val="FF0000"/>
              </a:solidFill>
            </a:endParaRPr>
          </a:p>
          <a:p>
            <a:pPr lvl="0"/>
            <a:r>
              <a:rPr lang="en-US" sz="3200" b="1" dirty="0" smtClean="0"/>
              <a:t>	</a:t>
            </a:r>
            <a:r>
              <a:rPr lang="en-US" sz="3200" b="1" dirty="0" smtClean="0">
                <a:solidFill>
                  <a:srgbClr val="0000FF"/>
                </a:solidFill>
              </a:rPr>
              <a:t>d.</a:t>
            </a:r>
            <a:r>
              <a:rPr lang="en-US" sz="3200" dirty="0" smtClean="0"/>
              <a:t> a sealed knowledge that only those who are wise will be 		able to understand. </a:t>
            </a:r>
          </a:p>
          <a:p>
            <a:pPr lvl="0"/>
            <a:r>
              <a:rPr lang="en-US" sz="3200" b="1" dirty="0" smtClean="0">
                <a:solidFill>
                  <a:srgbClr val="BD33C0"/>
                </a:solidFill>
              </a:rPr>
              <a:t>3. </a:t>
            </a:r>
            <a:r>
              <a:rPr lang="en-US" sz="3200" u="sng" dirty="0" smtClean="0"/>
              <a:t>This </a:t>
            </a:r>
            <a:r>
              <a:rPr lang="en-US" sz="3200" u="sng" dirty="0"/>
              <a:t>event both precedes and points to the coming of God’s holy  </a:t>
            </a:r>
            <a:endParaRPr lang="en-US" sz="3200" u="sng" dirty="0" smtClean="0"/>
          </a:p>
          <a:p>
            <a:pPr lvl="0"/>
            <a:r>
              <a:rPr lang="en-US" sz="3200" dirty="0"/>
              <a:t> </a:t>
            </a:r>
            <a:r>
              <a:rPr lang="en-US" sz="3200" dirty="0" smtClean="0"/>
              <a:t>        </a:t>
            </a:r>
            <a:r>
              <a:rPr lang="en-US" sz="3200" u="sng" dirty="0" smtClean="0"/>
              <a:t>judgment </a:t>
            </a:r>
            <a:r>
              <a:rPr lang="en-US" sz="3200" u="sng" dirty="0"/>
              <a:t>meted out upon humanity</a:t>
            </a:r>
            <a:r>
              <a:rPr lang="en-US" sz="3200" dirty="0"/>
              <a:t>. </a:t>
            </a:r>
            <a:r>
              <a:rPr lang="en-US" sz="3200" dirty="0" smtClean="0"/>
              <a:t>{</a:t>
            </a:r>
            <a:r>
              <a:rPr lang="en-US" sz="3200" dirty="0" smtClean="0">
                <a:solidFill>
                  <a:srgbClr val="BD33C0"/>
                </a:solidFill>
              </a:rPr>
              <a:t>1</a:t>
            </a:r>
            <a:r>
              <a:rPr lang="en-US" sz="3200" baseline="30000" dirty="0" smtClean="0">
                <a:solidFill>
                  <a:srgbClr val="BD33C0"/>
                </a:solidFill>
              </a:rPr>
              <a:t>st</a:t>
            </a:r>
            <a:r>
              <a:rPr lang="en-US" sz="3200" dirty="0" smtClean="0">
                <a:solidFill>
                  <a:srgbClr val="BD33C0"/>
                </a:solidFill>
              </a:rPr>
              <a:t> cent. &amp; 2</a:t>
            </a:r>
            <a:r>
              <a:rPr lang="en-US" sz="3200" baseline="30000" dirty="0" smtClean="0">
                <a:solidFill>
                  <a:srgbClr val="BD33C0"/>
                </a:solidFill>
              </a:rPr>
              <a:t>nd</a:t>
            </a:r>
            <a:r>
              <a:rPr lang="en-US" sz="3200" dirty="0" smtClean="0">
                <a:solidFill>
                  <a:srgbClr val="BD33C0"/>
                </a:solidFill>
              </a:rPr>
              <a:t> final coming</a:t>
            </a:r>
            <a:r>
              <a:rPr lang="en-US" sz="3200" dirty="0" smtClean="0"/>
              <a:t>}  </a:t>
            </a:r>
            <a:endParaRPr lang="en-US" sz="3200" dirty="0"/>
          </a:p>
        </p:txBody>
      </p:sp>
    </p:spTree>
    <p:extLst>
      <p:ext uri="{BB962C8B-B14F-4D97-AF65-F5344CB8AC3E}">
        <p14:creationId xmlns:p14="http://schemas.microsoft.com/office/powerpoint/2010/main" val="705950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4">
                                            <p:txEl>
                                              <p:pRg st="3" end="3"/>
                                            </p:txEl>
                                          </p:spTgt>
                                        </p:tgtEl>
                                      </p:cBhvr>
                                    </p:animEffect>
                                  </p:childTnLst>
                                </p:cTn>
                              </p:par>
                            </p:childTnLst>
                          </p:cTn>
                        </p:par>
                        <p:par>
                          <p:cTn id="27" fill="hold">
                            <p:stCondLst>
                              <p:cond delay="1000"/>
                            </p:stCondLst>
                            <p:childTnLst>
                              <p:par>
                                <p:cTn id="28" presetID="55" presetClass="entr" presetSubtype="0" fill="hold"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p:cTn id="30"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4">
                                            <p:txEl>
                                              <p:pRg st="4" end="4"/>
                                            </p:txEl>
                                          </p:spTgt>
                                        </p:tgtEl>
                                      </p:cBhvr>
                                    </p:animEffect>
                                  </p:childTnLst>
                                </p:cTn>
                              </p:par>
                            </p:childTnLst>
                          </p:cTn>
                        </p:par>
                        <p:par>
                          <p:cTn id="33" fill="hold">
                            <p:stCondLst>
                              <p:cond delay="2000"/>
                            </p:stCondLst>
                            <p:childTnLst>
                              <p:par>
                                <p:cTn id="34" presetID="55" presetClass="entr" presetSubtype="0"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p:cTn id="36"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4">
                                            <p:txEl>
                                              <p:pRg st="5" end="5"/>
                                            </p:txEl>
                                          </p:spTgt>
                                        </p:tgtEl>
                                      </p:cBhvr>
                                    </p:animEffect>
                                  </p:childTnLst>
                                </p:cTn>
                              </p:par>
                            </p:childTnLst>
                          </p:cTn>
                        </p:par>
                        <p:par>
                          <p:cTn id="39" fill="hold">
                            <p:stCondLst>
                              <p:cond delay="3000"/>
                            </p:stCondLst>
                            <p:childTnLst>
                              <p:par>
                                <p:cTn id="40" presetID="55" presetClass="entr" presetSubtype="0" fill="hold" nodeType="after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6" end="6"/>
                                            </p:txEl>
                                          </p:spTgt>
                                        </p:tgtEl>
                                      </p:cBhvr>
                                    </p:animEffect>
                                  </p:childTnLst>
                                </p:cTn>
                              </p:par>
                            </p:childTnLst>
                          </p:cTn>
                        </p:par>
                        <p:par>
                          <p:cTn id="45" fill="hold">
                            <p:stCondLst>
                              <p:cond delay="4000"/>
                            </p:stCondLst>
                            <p:childTnLst>
                              <p:par>
                                <p:cTn id="46" presetID="55" presetClass="entr" presetSubtype="0" fill="hold" nodeType="after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 calcmode="lin" valueType="num">
                                      <p:cBhvr>
                                        <p:cTn id="48"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49"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4">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p:cTn id="55"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56"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4">
                                            <p:txEl>
                                              <p:pRg st="8" end="8"/>
                                            </p:txEl>
                                          </p:spTgt>
                                        </p:tgtEl>
                                      </p:cBhvr>
                                    </p:animEffect>
                                  </p:childTnLst>
                                </p:cTn>
                              </p:par>
                              <p:par>
                                <p:cTn id="58" presetID="55" presetClass="entr" presetSubtype="0" fill="hold" nodeType="with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 calcmode="lin" valueType="num">
                                      <p:cBhvr>
                                        <p:cTn id="60" dur="1000" fill="hold"/>
                                        <p:tgtEl>
                                          <p:spTgt spid="4">
                                            <p:txEl>
                                              <p:pRg st="9" end="9"/>
                                            </p:txEl>
                                          </p:spTgt>
                                        </p:tgtEl>
                                        <p:attrNameLst>
                                          <p:attrName>ppt_w</p:attrName>
                                        </p:attrNameLst>
                                      </p:cBhvr>
                                      <p:tavLst>
                                        <p:tav tm="0">
                                          <p:val>
                                            <p:strVal val="#ppt_w*0.70"/>
                                          </p:val>
                                        </p:tav>
                                        <p:tav tm="100000">
                                          <p:val>
                                            <p:strVal val="#ppt_w"/>
                                          </p:val>
                                        </p:tav>
                                      </p:tavLst>
                                    </p:anim>
                                    <p:anim calcmode="lin" valueType="num">
                                      <p:cBhvr>
                                        <p:cTn id="61" dur="1000" fill="hold"/>
                                        <p:tgtEl>
                                          <p:spTgt spid="4">
                                            <p:txEl>
                                              <p:pRg st="9" end="9"/>
                                            </p:txEl>
                                          </p:spTgt>
                                        </p:tgtEl>
                                        <p:attrNameLst>
                                          <p:attrName>ppt_h</p:attrName>
                                        </p:attrNameLst>
                                      </p:cBhvr>
                                      <p:tavLst>
                                        <p:tav tm="0">
                                          <p:val>
                                            <p:strVal val="#ppt_h"/>
                                          </p:val>
                                        </p:tav>
                                        <p:tav tm="100000">
                                          <p:val>
                                            <p:strVal val="#ppt_h"/>
                                          </p:val>
                                        </p:tav>
                                      </p:tavLst>
                                    </p:anim>
                                    <p:animEffect transition="in" filter="fade">
                                      <p:cBhvr>
                                        <p:cTn id="62"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914632"/>
            <a:ext cx="13004800"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3600" b="1" dirty="0" smtClean="0">
                <a:solidFill>
                  <a:schemeClr val="accent6">
                    <a:lumMod val="75000"/>
                  </a:schemeClr>
                </a:solidFill>
              </a:rPr>
              <a:t>                     The </a:t>
            </a:r>
            <a:r>
              <a:rPr lang="en-US" sz="3600" b="1" dirty="0">
                <a:solidFill>
                  <a:schemeClr val="accent6">
                    <a:lumMod val="75000"/>
                  </a:schemeClr>
                </a:solidFill>
              </a:rPr>
              <a:t>Great </a:t>
            </a:r>
            <a:r>
              <a:rPr lang="en-US" sz="3600" b="1" dirty="0" smtClean="0">
                <a:solidFill>
                  <a:schemeClr val="accent6">
                    <a:lumMod val="75000"/>
                  </a:schemeClr>
                </a:solidFill>
              </a:rPr>
              <a:t>  Tribulation</a:t>
            </a:r>
            <a:r>
              <a:rPr lang="en-US" sz="3600" dirty="0" smtClean="0">
                <a:solidFill>
                  <a:srgbClr val="C00000"/>
                </a:solidFill>
                <a:latin typeface="Times New Roman" panose="02020603050405020304" pitchFamily="18" charset="0"/>
                <a:cs typeface="Times New Roman" panose="02020603050405020304" pitchFamily="18" charset="0"/>
              </a:rPr>
              <a:t> </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09073" y="1817343"/>
            <a:ext cx="12248147" cy="7294305"/>
          </a:xfrm>
          <a:prstGeom prst="rect">
            <a:avLst/>
          </a:prstGeom>
          <a:solidFill>
            <a:schemeClr val="bg1"/>
          </a:solidFill>
        </p:spPr>
        <p:txBody>
          <a:bodyPr wrap="square">
            <a:spAutoFit/>
          </a:bodyPr>
          <a:lstStyle/>
          <a:p>
            <a:pPr marL="514350" lvl="0" indent="-514350">
              <a:spcAft>
                <a:spcPts val="1200"/>
              </a:spcAft>
              <a:buFont typeface="+mj-lt"/>
              <a:buAutoNum type="arabicPeriod"/>
            </a:pPr>
            <a:r>
              <a:rPr lang="en-US" sz="3200" b="1" dirty="0">
                <a:solidFill>
                  <a:srgbClr val="C00000"/>
                </a:solidFill>
              </a:rPr>
              <a:t>Jesus’ </a:t>
            </a:r>
            <a:r>
              <a:rPr lang="en-US" sz="3200" b="1" dirty="0">
                <a:solidFill>
                  <a:schemeClr val="accent6">
                    <a:lumMod val="50000"/>
                  </a:schemeClr>
                </a:solidFill>
              </a:rPr>
              <a:t>teaching focused upon the </a:t>
            </a:r>
            <a:r>
              <a:rPr lang="en-US" sz="3200" b="1" i="1" dirty="0">
                <a:solidFill>
                  <a:schemeClr val="accent6">
                    <a:lumMod val="50000"/>
                  </a:schemeClr>
                </a:solidFill>
              </a:rPr>
              <a:t>“elect”</a:t>
            </a:r>
            <a:r>
              <a:rPr lang="en-US" sz="3200" dirty="0">
                <a:solidFill>
                  <a:schemeClr val="accent6">
                    <a:lumMod val="50000"/>
                  </a:schemeClr>
                </a:solidFill>
              </a:rPr>
              <a:t> </a:t>
            </a:r>
            <a:r>
              <a:rPr lang="en-US" sz="3200" dirty="0">
                <a:solidFill>
                  <a:srgbClr val="FF0000"/>
                </a:solidFill>
              </a:rPr>
              <a:t>(vs.20,22,27</a:t>
            </a:r>
            <a:r>
              <a:rPr lang="en-US" sz="3200" dirty="0"/>
              <a:t>) for whom he died, a humanity judged and redeemed for all eternity.  The </a:t>
            </a:r>
            <a:r>
              <a:rPr lang="en-US" sz="3200" b="1" i="1" dirty="0"/>
              <a:t>“birth pains” </a:t>
            </a:r>
            <a:r>
              <a:rPr lang="en-US" sz="3200" dirty="0"/>
              <a:t>would be times of testing for his chosen disciples who were to encounter deception and hardship along the way </a:t>
            </a:r>
            <a:r>
              <a:rPr lang="en-US" sz="3200" dirty="0">
                <a:solidFill>
                  <a:srgbClr val="FF0000"/>
                </a:solidFill>
              </a:rPr>
              <a:t>(vs.5-8).  </a:t>
            </a:r>
            <a:r>
              <a:rPr lang="en-US" sz="3200" dirty="0"/>
              <a:t>These would be times to make a faithful witness by the power of the Holy Spirit, as each</a:t>
            </a:r>
            <a:r>
              <a:rPr lang="en-US" sz="3200" b="1" dirty="0"/>
              <a:t> “</a:t>
            </a:r>
            <a:r>
              <a:rPr lang="en-US" sz="3200" b="1" i="1" dirty="0"/>
              <a:t>endures to the end</a:t>
            </a:r>
            <a:r>
              <a:rPr lang="en-US" sz="3200" b="1" dirty="0"/>
              <a:t>”</a:t>
            </a:r>
            <a:r>
              <a:rPr lang="en-US" sz="3200" dirty="0"/>
              <a:t> </a:t>
            </a:r>
            <a:r>
              <a:rPr lang="en-US" sz="3200" dirty="0">
                <a:solidFill>
                  <a:srgbClr val="FF0000"/>
                </a:solidFill>
              </a:rPr>
              <a:t>(vs.9-13). </a:t>
            </a:r>
          </a:p>
          <a:p>
            <a:pPr marL="514350" lvl="0" indent="-514350">
              <a:spcAft>
                <a:spcPts val="1200"/>
              </a:spcAft>
              <a:buFont typeface="+mj-lt"/>
              <a:buAutoNum type="arabicPeriod"/>
            </a:pPr>
            <a:r>
              <a:rPr lang="en-US" sz="3200" b="1" dirty="0" smtClean="0">
                <a:solidFill>
                  <a:srgbClr val="0000FF"/>
                </a:solidFill>
              </a:rPr>
              <a:t>For </a:t>
            </a:r>
            <a:r>
              <a:rPr lang="en-US" sz="3200" b="1" dirty="0">
                <a:solidFill>
                  <a:srgbClr val="0000FF"/>
                </a:solidFill>
              </a:rPr>
              <a:t>all those who “</a:t>
            </a:r>
            <a:r>
              <a:rPr lang="en-US" sz="3200" b="1" i="1" dirty="0">
                <a:solidFill>
                  <a:srgbClr val="0000FF"/>
                </a:solidFill>
              </a:rPr>
              <a:t>understand</a:t>
            </a:r>
            <a:r>
              <a:rPr lang="en-US" sz="3200" b="1" dirty="0">
                <a:solidFill>
                  <a:srgbClr val="0000FF"/>
                </a:solidFill>
              </a:rPr>
              <a:t>”, </a:t>
            </a:r>
            <a:r>
              <a:rPr lang="en-US" sz="3200" dirty="0"/>
              <a:t>a time was coming to </a:t>
            </a:r>
            <a:r>
              <a:rPr lang="en-US" sz="3200" b="1" dirty="0"/>
              <a:t>“</a:t>
            </a:r>
            <a:r>
              <a:rPr lang="en-US" sz="3200" b="1" i="1" dirty="0"/>
              <a:t>flee to the mountains</a:t>
            </a:r>
            <a:r>
              <a:rPr lang="en-US" sz="3200" b="1" dirty="0"/>
              <a:t>”; </a:t>
            </a:r>
            <a:r>
              <a:rPr lang="en-US" sz="3200" dirty="0"/>
              <a:t>when dreadful judgment would be poured out </a:t>
            </a:r>
            <a:r>
              <a:rPr lang="en-US" sz="3200" dirty="0">
                <a:solidFill>
                  <a:srgbClr val="FF0000"/>
                </a:solidFill>
              </a:rPr>
              <a:t>(vs.14-23).  </a:t>
            </a:r>
            <a:r>
              <a:rPr lang="en-US" sz="3200" dirty="0"/>
              <a:t>But also, </a:t>
            </a:r>
            <a:r>
              <a:rPr lang="en-US" sz="3200" b="1" dirty="0"/>
              <a:t>“</a:t>
            </a:r>
            <a:r>
              <a:rPr lang="en-US" sz="3200" b="1" i="1" dirty="0"/>
              <a:t>in those days, after the tribulation</a:t>
            </a:r>
            <a:r>
              <a:rPr lang="en-US" sz="3200" b="1" dirty="0"/>
              <a:t>”, </a:t>
            </a:r>
            <a:r>
              <a:rPr lang="en-US" sz="3200" dirty="0"/>
              <a:t>there would be a glorious coming of the Son of Man in great power to consummate his kingdom </a:t>
            </a:r>
            <a:r>
              <a:rPr lang="en-US" sz="3200" dirty="0">
                <a:solidFill>
                  <a:srgbClr val="FF0000"/>
                </a:solidFill>
              </a:rPr>
              <a:t>(vs.24-27</a:t>
            </a:r>
            <a:r>
              <a:rPr lang="en-US" sz="3200" dirty="0" smtClean="0">
                <a:solidFill>
                  <a:srgbClr val="FF0000"/>
                </a:solidFill>
              </a:rPr>
              <a:t>).</a:t>
            </a:r>
          </a:p>
          <a:p>
            <a:pPr marL="514350" lvl="0" indent="-514350">
              <a:spcAft>
                <a:spcPts val="1200"/>
              </a:spcAft>
              <a:buFont typeface="+mj-lt"/>
              <a:buAutoNum type="arabicPeriod"/>
            </a:pPr>
            <a:r>
              <a:rPr lang="en-US" sz="3200" b="1" u="sng" dirty="0" smtClean="0"/>
              <a:t>Jesus </a:t>
            </a:r>
            <a:r>
              <a:rPr lang="en-US" sz="3200" b="1" u="sng" dirty="0"/>
              <a:t>words were meant to strengthen and encourage his </a:t>
            </a:r>
            <a:r>
              <a:rPr lang="en-US" sz="3200" b="1" dirty="0" smtClean="0"/>
              <a:t>	</a:t>
            </a:r>
            <a:r>
              <a:rPr lang="en-US" sz="3200" b="1" u="sng" dirty="0" smtClean="0"/>
              <a:t>followers </a:t>
            </a:r>
            <a:r>
              <a:rPr lang="en-US" sz="3200" b="1" u="sng" dirty="0"/>
              <a:t>as they encountered these times of testing</a:t>
            </a:r>
            <a:r>
              <a:rPr lang="en-US" dirty="0"/>
              <a:t>. </a:t>
            </a:r>
          </a:p>
        </p:txBody>
      </p:sp>
    </p:spTree>
    <p:extLst>
      <p:ext uri="{BB962C8B-B14F-4D97-AF65-F5344CB8AC3E}">
        <p14:creationId xmlns:p14="http://schemas.microsoft.com/office/powerpoint/2010/main" val="220819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2811" y="937053"/>
            <a:ext cx="7772400"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3600" b="1" dirty="0" smtClean="0">
                <a:solidFill>
                  <a:srgbClr val="00B0F0"/>
                </a:solidFill>
              </a:rPr>
              <a:t>   </a:t>
            </a:r>
            <a:r>
              <a:rPr lang="en-US" sz="3600" b="1" dirty="0" smtClean="0">
                <a:solidFill>
                  <a:srgbClr val="0000FF"/>
                </a:solidFill>
              </a:rPr>
              <a:t>Coming </a:t>
            </a:r>
            <a:r>
              <a:rPr lang="en-US" sz="3600" b="1" dirty="0">
                <a:solidFill>
                  <a:srgbClr val="00B0F0"/>
                </a:solidFill>
              </a:rPr>
              <a:t>of </a:t>
            </a:r>
            <a:r>
              <a:rPr lang="en-US" sz="3600" b="1" dirty="0" smtClean="0">
                <a:solidFill>
                  <a:srgbClr val="00B0F0"/>
                </a:solidFill>
              </a:rPr>
              <a:t>  the </a:t>
            </a:r>
            <a:r>
              <a:rPr lang="en-US" sz="3600" b="1" dirty="0">
                <a:solidFill>
                  <a:srgbClr val="00B0F0"/>
                </a:solidFill>
              </a:rPr>
              <a:t>Son </a:t>
            </a:r>
            <a:r>
              <a:rPr lang="en-US" sz="3600" b="1" dirty="0" smtClean="0">
                <a:solidFill>
                  <a:srgbClr val="00B0F0"/>
                </a:solidFill>
              </a:rPr>
              <a:t>of   Man</a:t>
            </a:r>
            <a:r>
              <a:rPr lang="en-US" sz="3600" dirty="0" smtClean="0">
                <a:solidFill>
                  <a:srgbClr val="00B0F0"/>
                </a:solidFill>
                <a:latin typeface="Times New Roman" panose="02020603050405020304" pitchFamily="18" charset="0"/>
                <a:cs typeface="Times New Roman" panose="02020603050405020304" pitchFamily="18" charset="0"/>
              </a:rPr>
              <a:t> </a:t>
            </a:r>
            <a:endParaRPr kumimoji="0" lang="en-US" sz="3600" b="1" i="0" u="none" strike="noStrike" cap="none" spc="0" normalizeH="0" baseline="0" dirty="0">
              <a:ln>
                <a:noFill/>
              </a:ln>
              <a:solidFill>
                <a:srgbClr val="00B0F0"/>
              </a:solidFill>
              <a:effectLst/>
              <a:uFillTx/>
              <a:latin typeface="Times New Roman" panose="02020603050405020304" pitchFamily="18" charset="0"/>
              <a:cs typeface="Times New Roman" panose="02020603050405020304" pitchFamily="18" charset="0"/>
              <a:sym typeface="Arial"/>
            </a:endParaRPr>
          </a:p>
        </p:txBody>
      </p:sp>
      <p:sp>
        <p:nvSpPr>
          <p:cNvPr id="4" name="TextBox 3"/>
          <p:cNvSpPr txBox="1"/>
          <p:nvPr/>
        </p:nvSpPr>
        <p:spPr>
          <a:xfrm>
            <a:off x="1130970" y="2392078"/>
            <a:ext cx="10778957" cy="6254018"/>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4000" b="1" baseline="30000" dirty="0">
                <a:solidFill>
                  <a:srgbClr val="FF0000"/>
                </a:solidFill>
              </a:rPr>
              <a:t>24</a:t>
            </a:r>
            <a:r>
              <a:rPr lang="en-US" sz="4000" b="1" baseline="30000" dirty="0"/>
              <a:t> </a:t>
            </a:r>
            <a:r>
              <a:rPr lang="en-US" sz="4000" dirty="0"/>
              <a:t>“But in those days, after the tribulation, the sun will be darkened, and the moon will not give its light,</a:t>
            </a:r>
            <a:r>
              <a:rPr lang="en-US" sz="4000" dirty="0">
                <a:solidFill>
                  <a:srgbClr val="FF0000"/>
                </a:solidFill>
              </a:rPr>
              <a:t> </a:t>
            </a:r>
            <a:r>
              <a:rPr lang="en-US" sz="4000" b="1" baseline="30000" dirty="0">
                <a:solidFill>
                  <a:srgbClr val="FF0000"/>
                </a:solidFill>
              </a:rPr>
              <a:t>25 </a:t>
            </a:r>
            <a:r>
              <a:rPr lang="en-US" sz="4000" dirty="0"/>
              <a:t>and the stars will be falling from heaven, and the powers of the heavens will be shaken.  </a:t>
            </a:r>
            <a:r>
              <a:rPr lang="en-US" sz="4000" dirty="0" smtClean="0"/>
              <a:t>  </a:t>
            </a:r>
            <a:r>
              <a:rPr lang="en-US" sz="4000" b="1" baseline="30000" dirty="0" smtClean="0">
                <a:solidFill>
                  <a:srgbClr val="FF0000"/>
                </a:solidFill>
              </a:rPr>
              <a:t>26 </a:t>
            </a:r>
            <a:r>
              <a:rPr lang="en-US" sz="4000" dirty="0" smtClean="0"/>
              <a:t>And </a:t>
            </a:r>
            <a:r>
              <a:rPr lang="en-US" sz="4000" dirty="0"/>
              <a:t>then they will see the Son of Man coming in clouds with great glory and power.  </a:t>
            </a:r>
            <a:r>
              <a:rPr lang="en-US" sz="4000" b="1" baseline="30000" dirty="0" smtClean="0">
                <a:solidFill>
                  <a:srgbClr val="FF0000"/>
                </a:solidFill>
              </a:rPr>
              <a:t>27</a:t>
            </a:r>
            <a:r>
              <a:rPr lang="en-US" sz="4000" b="1" baseline="30000" dirty="0" smtClean="0"/>
              <a:t> </a:t>
            </a:r>
            <a:r>
              <a:rPr lang="en-US" sz="4000" dirty="0" smtClean="0"/>
              <a:t>And </a:t>
            </a:r>
            <a:r>
              <a:rPr lang="en-US" sz="4000" dirty="0"/>
              <a:t>then he will send out the angels and gather his elect from the four winds, from the ends of the earth to the ends of heaven.    	</a:t>
            </a:r>
            <a:r>
              <a:rPr lang="en-US" sz="4000" dirty="0" smtClean="0">
                <a:solidFill>
                  <a:srgbClr val="FF0000"/>
                </a:solidFill>
              </a:rPr>
              <a:t>					(Mark </a:t>
            </a:r>
            <a:r>
              <a:rPr lang="en-US" sz="4000" dirty="0">
                <a:solidFill>
                  <a:srgbClr val="FF0000"/>
                </a:solidFill>
              </a:rPr>
              <a:t>13:24-27)</a:t>
            </a:r>
          </a:p>
        </p:txBody>
      </p:sp>
    </p:spTree>
    <p:extLst>
      <p:ext uri="{BB962C8B-B14F-4D97-AF65-F5344CB8AC3E}">
        <p14:creationId xmlns:p14="http://schemas.microsoft.com/office/powerpoint/2010/main" val="2994689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0595"/>
            <a:ext cx="13004800"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3600" b="1" dirty="0">
                <a:solidFill>
                  <a:srgbClr val="00B0F0"/>
                </a:solidFill>
              </a:rPr>
              <a:t>Coming of the Son of </a:t>
            </a:r>
            <a:r>
              <a:rPr lang="en-US" sz="3600" b="1" dirty="0" smtClean="0">
                <a:solidFill>
                  <a:srgbClr val="00B0F0"/>
                </a:solidFill>
              </a:rPr>
              <a:t>Man</a:t>
            </a:r>
            <a:r>
              <a:rPr lang="en-US" sz="3600" dirty="0" smtClean="0">
                <a:solidFill>
                  <a:srgbClr val="00B0F0"/>
                </a:solidFill>
                <a:latin typeface="Times New Roman" panose="02020603050405020304" pitchFamily="18" charset="0"/>
                <a:cs typeface="Times New Roman" panose="02020603050405020304" pitchFamily="18" charset="0"/>
              </a:rPr>
              <a:t> </a:t>
            </a:r>
            <a:endParaRPr kumimoji="0" lang="en-US" sz="3600" b="1" i="0" u="none" strike="noStrike" cap="none" spc="0" normalizeH="0" baseline="0" dirty="0">
              <a:ln>
                <a:noFill/>
              </a:ln>
              <a:solidFill>
                <a:srgbClr val="00B0F0"/>
              </a:solidFill>
              <a:effectLst/>
              <a:uFillTx/>
              <a:latin typeface="Times New Roman" panose="02020603050405020304" pitchFamily="18" charset="0"/>
              <a:cs typeface="Times New Roman" panose="02020603050405020304" pitchFamily="18" charset="0"/>
              <a:sym typeface="Arial"/>
            </a:endParaRPr>
          </a:p>
        </p:txBody>
      </p:sp>
      <p:sp>
        <p:nvSpPr>
          <p:cNvPr id="4" name="TextBox 3"/>
          <p:cNvSpPr txBox="1"/>
          <p:nvPr/>
        </p:nvSpPr>
        <p:spPr>
          <a:xfrm>
            <a:off x="96252" y="2127382"/>
            <a:ext cx="12764167" cy="7608235"/>
          </a:xfrm>
          <a:prstGeom prst="rect">
            <a:avLst/>
          </a:prstGeom>
          <a:no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514350" lvl="0" indent="-514350">
              <a:spcBef>
                <a:spcPts val="1200"/>
              </a:spcBef>
              <a:spcAft>
                <a:spcPts val="1200"/>
              </a:spcAft>
              <a:buFont typeface="+mj-lt"/>
              <a:buAutoNum type="arabicPeriod"/>
            </a:pPr>
            <a:r>
              <a:rPr lang="en-US" sz="3200" b="1" dirty="0">
                <a:solidFill>
                  <a:srgbClr val="FF0000"/>
                </a:solidFill>
              </a:rPr>
              <a:t>Four </a:t>
            </a:r>
            <a:r>
              <a:rPr lang="en-US" sz="3200" b="1" dirty="0" smtClean="0">
                <a:solidFill>
                  <a:srgbClr val="FF0000"/>
                </a:solidFill>
              </a:rPr>
              <a:t>disciples ask </a:t>
            </a:r>
            <a:r>
              <a:rPr lang="en-US" sz="3200" b="1" dirty="0">
                <a:solidFill>
                  <a:srgbClr val="FF0000"/>
                </a:solidFill>
              </a:rPr>
              <a:t>a double-edged question </a:t>
            </a:r>
            <a:r>
              <a:rPr lang="en-US" sz="3200" dirty="0"/>
              <a:t>of</a:t>
            </a:r>
            <a:r>
              <a:rPr lang="en-US" sz="3200" i="1" dirty="0"/>
              <a:t> “when will these things be, and what will be the sign when all these things are about to be accomplished?” </a:t>
            </a:r>
            <a:r>
              <a:rPr lang="en-US" sz="3200" dirty="0">
                <a:solidFill>
                  <a:srgbClr val="FF0000"/>
                </a:solidFill>
              </a:rPr>
              <a:t>(v.4).  </a:t>
            </a:r>
            <a:r>
              <a:rPr lang="en-US" sz="3200" dirty="0"/>
              <a:t>In </a:t>
            </a:r>
            <a:r>
              <a:rPr lang="en-US" sz="3200" b="1" dirty="0">
                <a:solidFill>
                  <a:srgbClr val="BD33C0"/>
                </a:solidFill>
              </a:rPr>
              <a:t>Matthew’s</a:t>
            </a:r>
            <a:r>
              <a:rPr lang="en-US" sz="3200" b="1" dirty="0"/>
              <a:t> </a:t>
            </a:r>
            <a:r>
              <a:rPr lang="en-US" sz="3200" b="1" dirty="0">
                <a:solidFill>
                  <a:srgbClr val="BD33C0"/>
                </a:solidFill>
              </a:rPr>
              <a:t>account</a:t>
            </a:r>
            <a:r>
              <a:rPr lang="en-US" sz="3200" dirty="0"/>
              <a:t> the question expands to include “</a:t>
            </a:r>
            <a:r>
              <a:rPr lang="en-US" sz="3200" i="1" dirty="0"/>
              <a:t>what will be the sign of your coming and of the end of the age</a:t>
            </a:r>
            <a:r>
              <a:rPr lang="en-US" sz="3200" dirty="0"/>
              <a:t>” </a:t>
            </a:r>
            <a:r>
              <a:rPr lang="en-US" sz="3200" dirty="0">
                <a:solidFill>
                  <a:srgbClr val="FF0000"/>
                </a:solidFill>
              </a:rPr>
              <a:t>(Mat.24:3).  </a:t>
            </a:r>
            <a:r>
              <a:rPr lang="en-US" sz="3200" b="1" u="sng" dirty="0"/>
              <a:t>Jesus’ disciples would have easily connected this declaration of the temple’s destruction with the return of Christ and the coming of the kingdom</a:t>
            </a:r>
            <a:r>
              <a:rPr lang="en-US" sz="3200" dirty="0"/>
              <a:t>.  </a:t>
            </a:r>
            <a:endParaRPr lang="en-US" sz="3200" dirty="0" smtClean="0"/>
          </a:p>
          <a:p>
            <a:pPr marL="514350" lvl="0" indent="-514350">
              <a:spcBef>
                <a:spcPts val="1200"/>
              </a:spcBef>
              <a:spcAft>
                <a:spcPts val="1200"/>
              </a:spcAft>
              <a:buFont typeface="+mj-lt"/>
              <a:buAutoNum type="arabicPeriod"/>
            </a:pPr>
            <a:r>
              <a:rPr lang="en-US" sz="3200" b="1" dirty="0" smtClean="0">
                <a:solidFill>
                  <a:srgbClr val="009900"/>
                </a:solidFill>
              </a:rPr>
              <a:t>Luke’s account</a:t>
            </a:r>
            <a:r>
              <a:rPr lang="en-US" sz="3200" dirty="0" smtClean="0">
                <a:solidFill>
                  <a:srgbClr val="009900"/>
                </a:solidFill>
              </a:rPr>
              <a:t> </a:t>
            </a:r>
            <a:r>
              <a:rPr lang="en-US" sz="3200" dirty="0" smtClean="0"/>
              <a:t>runs parallel to Mark’s in that there will be “</a:t>
            </a:r>
            <a:r>
              <a:rPr lang="en-US" sz="3200" i="1" dirty="0" smtClean="0"/>
              <a:t>great signs in heaven</a:t>
            </a:r>
            <a:r>
              <a:rPr lang="en-US" sz="3200" dirty="0" smtClean="0"/>
              <a:t>” </a:t>
            </a:r>
            <a:r>
              <a:rPr lang="en-US" sz="3200" dirty="0" smtClean="0">
                <a:solidFill>
                  <a:srgbClr val="FF0000"/>
                </a:solidFill>
              </a:rPr>
              <a:t>(Lk.21:11), </a:t>
            </a:r>
            <a:r>
              <a:rPr lang="en-US" sz="3200" dirty="0" smtClean="0"/>
              <a:t>“</a:t>
            </a:r>
            <a:r>
              <a:rPr lang="en-US" sz="3200" i="1" dirty="0" smtClean="0"/>
              <a:t>there will be signs in the sun, moon and stars </a:t>
            </a:r>
            <a:r>
              <a:rPr lang="en-US" sz="3200" dirty="0" smtClean="0">
                <a:solidFill>
                  <a:srgbClr val="FF0000"/>
                </a:solidFill>
              </a:rPr>
              <a:t>(Lk.21:25).  </a:t>
            </a:r>
            <a:r>
              <a:rPr lang="en-US" sz="3200" dirty="0" smtClean="0"/>
              <a:t>But in </a:t>
            </a:r>
            <a:r>
              <a:rPr lang="en-US" sz="3200" b="1" dirty="0" smtClean="0">
                <a:solidFill>
                  <a:srgbClr val="BD33C0"/>
                </a:solidFill>
              </a:rPr>
              <a:t>Matthew’s account</a:t>
            </a:r>
            <a:r>
              <a:rPr lang="en-US" sz="3200" dirty="0" smtClean="0">
                <a:solidFill>
                  <a:srgbClr val="BD33C0"/>
                </a:solidFill>
              </a:rPr>
              <a:t>, </a:t>
            </a:r>
            <a:r>
              <a:rPr lang="en-US" sz="3200" dirty="0" smtClean="0"/>
              <a:t>Jesus reveals that his return will be marked out when a “</a:t>
            </a:r>
            <a:r>
              <a:rPr lang="en-US" sz="3200" i="1" dirty="0" smtClean="0"/>
              <a:t>sign of the Son of man will appear in the sky, and all the nations of the earth will mourn</a:t>
            </a:r>
            <a:r>
              <a:rPr lang="en-US" sz="3200" dirty="0" smtClean="0"/>
              <a:t>” and that this return will be accompanied by a “</a:t>
            </a:r>
            <a:r>
              <a:rPr lang="en-US" sz="3200" i="1" dirty="0" smtClean="0"/>
              <a:t>loud trumpet call</a:t>
            </a:r>
            <a:r>
              <a:rPr lang="en-US" sz="3200" dirty="0" smtClean="0"/>
              <a:t>” </a:t>
            </a:r>
            <a:r>
              <a:rPr lang="en-US" sz="3200" dirty="0" smtClean="0">
                <a:solidFill>
                  <a:srgbClr val="FF0000"/>
                </a:solidFill>
              </a:rPr>
              <a:t>(Mat.24:30,31).  </a:t>
            </a:r>
            <a:endParaRPr lang="en-US" sz="3200" dirty="0">
              <a:solidFill>
                <a:srgbClr val="FF0000"/>
              </a:solidFill>
            </a:endParaRPr>
          </a:p>
        </p:txBody>
      </p:sp>
    </p:spTree>
    <p:extLst>
      <p:ext uri="{BB962C8B-B14F-4D97-AF65-F5344CB8AC3E}">
        <p14:creationId xmlns:p14="http://schemas.microsoft.com/office/powerpoint/2010/main" val="3483581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4842" y="601065"/>
            <a:ext cx="7820525"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3600" b="1" dirty="0" smtClean="0">
                <a:solidFill>
                  <a:srgbClr val="00B0F0"/>
                </a:solidFill>
              </a:rPr>
              <a:t>   </a:t>
            </a:r>
            <a:r>
              <a:rPr lang="en-US" sz="3600" b="1" dirty="0" smtClean="0">
                <a:solidFill>
                  <a:srgbClr val="0000FF"/>
                </a:solidFill>
              </a:rPr>
              <a:t>Coming</a:t>
            </a:r>
            <a:r>
              <a:rPr lang="en-US" sz="3600" b="1" dirty="0" smtClean="0">
                <a:solidFill>
                  <a:srgbClr val="00B0F0"/>
                </a:solidFill>
              </a:rPr>
              <a:t> of   </a:t>
            </a:r>
            <a:r>
              <a:rPr lang="en-US" sz="3600" b="1" dirty="0">
                <a:solidFill>
                  <a:srgbClr val="00B0F0"/>
                </a:solidFill>
              </a:rPr>
              <a:t>the Son of </a:t>
            </a:r>
            <a:r>
              <a:rPr lang="en-US" sz="3600" b="1" dirty="0" smtClean="0">
                <a:solidFill>
                  <a:srgbClr val="00B0F0"/>
                </a:solidFill>
              </a:rPr>
              <a:t>  Man</a:t>
            </a:r>
            <a:r>
              <a:rPr lang="en-US" sz="3600" dirty="0" smtClean="0">
                <a:solidFill>
                  <a:srgbClr val="00B0F0"/>
                </a:solidFill>
                <a:latin typeface="Times New Roman" panose="02020603050405020304" pitchFamily="18" charset="0"/>
                <a:cs typeface="Times New Roman" panose="02020603050405020304" pitchFamily="18" charset="0"/>
              </a:rPr>
              <a:t> </a:t>
            </a:r>
            <a:endParaRPr kumimoji="0" lang="en-US" sz="3600" b="1" i="0" u="none" strike="noStrike" cap="none" spc="0" normalizeH="0" baseline="0" dirty="0">
              <a:ln>
                <a:noFill/>
              </a:ln>
              <a:solidFill>
                <a:srgbClr val="00B0F0"/>
              </a:solidFill>
              <a:effectLst/>
              <a:uFillTx/>
              <a:latin typeface="Times New Roman" panose="02020603050405020304" pitchFamily="18" charset="0"/>
              <a:cs typeface="Times New Roman" panose="02020603050405020304" pitchFamily="18" charset="0"/>
              <a:sym typeface="Arial"/>
            </a:endParaRPr>
          </a:p>
        </p:txBody>
      </p:sp>
      <p:sp>
        <p:nvSpPr>
          <p:cNvPr id="4" name="TextBox 3"/>
          <p:cNvSpPr txBox="1"/>
          <p:nvPr/>
        </p:nvSpPr>
        <p:spPr>
          <a:xfrm>
            <a:off x="120315" y="1597994"/>
            <a:ext cx="12764167" cy="8208399"/>
          </a:xfrm>
          <a:prstGeom prst="rect">
            <a:avLst/>
          </a:prstGeom>
          <a:no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lvl="0">
              <a:spcAft>
                <a:spcPts val="600"/>
              </a:spcAft>
            </a:pPr>
            <a:r>
              <a:rPr lang="en-US" sz="3200" b="1" dirty="0" smtClean="0"/>
              <a:t>Eschatological Parousia: </a:t>
            </a:r>
            <a:r>
              <a:rPr lang="en-US" sz="3200" dirty="0" smtClean="0"/>
              <a:t>God coming at </a:t>
            </a:r>
            <a:r>
              <a:rPr lang="en-US" sz="3200" dirty="0"/>
              <a:t>the end of an </a:t>
            </a:r>
            <a:r>
              <a:rPr lang="en-US" sz="3200" dirty="0" smtClean="0"/>
              <a:t>age </a:t>
            </a:r>
            <a:r>
              <a:rPr lang="en-US" sz="3200" dirty="0" smtClean="0">
                <a:solidFill>
                  <a:srgbClr val="FF0000"/>
                </a:solidFill>
              </a:rPr>
              <a:t>vs.24-25</a:t>
            </a:r>
            <a:r>
              <a:rPr lang="en-US" sz="3200" dirty="0" smtClean="0"/>
              <a:t> </a:t>
            </a:r>
            <a:r>
              <a:rPr lang="en-US" sz="3200" dirty="0" smtClean="0">
                <a:solidFill>
                  <a:srgbClr val="BD33C0"/>
                </a:solidFill>
              </a:rPr>
              <a:t> </a:t>
            </a:r>
          </a:p>
          <a:p>
            <a:pPr marL="742950" lvl="0" indent="-742950">
              <a:spcAft>
                <a:spcPts val="600"/>
              </a:spcAft>
              <a:buFont typeface="+mj-lt"/>
              <a:buAutoNum type="arabicPeriod"/>
            </a:pPr>
            <a:r>
              <a:rPr lang="en-US" sz="3200" b="1" dirty="0" smtClean="0">
                <a:solidFill>
                  <a:srgbClr val="BD33C0"/>
                </a:solidFill>
              </a:rPr>
              <a:t>In </a:t>
            </a:r>
            <a:r>
              <a:rPr lang="en-US" sz="3200" b="1" dirty="0">
                <a:solidFill>
                  <a:srgbClr val="BD33C0"/>
                </a:solidFill>
              </a:rPr>
              <a:t>Isaiah</a:t>
            </a:r>
            <a:r>
              <a:rPr lang="en-US" sz="3200" dirty="0">
                <a:solidFill>
                  <a:srgbClr val="BD33C0"/>
                </a:solidFill>
              </a:rPr>
              <a:t> </a:t>
            </a:r>
            <a:r>
              <a:rPr lang="en-US" sz="3200" dirty="0"/>
              <a:t>it is linked to the Old Testament “</a:t>
            </a:r>
            <a:r>
              <a:rPr lang="en-US" sz="3200" i="1" dirty="0"/>
              <a:t>day of the Lord</a:t>
            </a:r>
            <a:r>
              <a:rPr lang="en-US" sz="3200" dirty="0"/>
              <a:t>”, a “</a:t>
            </a:r>
            <a:r>
              <a:rPr lang="en-US" sz="3200" i="1" dirty="0"/>
              <a:t>day of his burning anger</a:t>
            </a:r>
            <a:r>
              <a:rPr lang="en-US" sz="3200" dirty="0"/>
              <a:t>” </a:t>
            </a:r>
            <a:r>
              <a:rPr lang="en-US" sz="3200" dirty="0" smtClean="0"/>
              <a:t>where </a:t>
            </a:r>
            <a:r>
              <a:rPr lang="en-US" sz="3200" dirty="0"/>
              <a:t>God’s severe judgment will be meted out against all the world’s </a:t>
            </a:r>
            <a:r>
              <a:rPr lang="en-US" sz="3200" dirty="0">
                <a:solidFill>
                  <a:schemeClr val="tx1"/>
                </a:solidFill>
              </a:rPr>
              <a:t>wicked </a:t>
            </a:r>
            <a:r>
              <a:rPr lang="en-US" sz="3200" dirty="0" smtClean="0">
                <a:solidFill>
                  <a:schemeClr val="tx1"/>
                </a:solidFill>
              </a:rPr>
              <a:t>behavior </a:t>
            </a:r>
            <a:r>
              <a:rPr lang="en-US" sz="3200" dirty="0" smtClean="0">
                <a:solidFill>
                  <a:srgbClr val="FF0000"/>
                </a:solidFill>
              </a:rPr>
              <a:t>(Isa.13:6,9-13).  </a:t>
            </a:r>
          </a:p>
          <a:p>
            <a:pPr marL="742950" lvl="0" indent="-742950">
              <a:spcAft>
                <a:spcPts val="600"/>
              </a:spcAft>
              <a:buFont typeface="+mj-lt"/>
              <a:buAutoNum type="arabicPeriod"/>
            </a:pPr>
            <a:r>
              <a:rPr lang="en-US" sz="3200" b="1" dirty="0" smtClean="0">
                <a:solidFill>
                  <a:schemeClr val="accent6">
                    <a:lumMod val="50000"/>
                  </a:schemeClr>
                </a:solidFill>
              </a:rPr>
              <a:t>In </a:t>
            </a:r>
            <a:r>
              <a:rPr lang="en-US" sz="3200" b="1" dirty="0">
                <a:solidFill>
                  <a:schemeClr val="accent6">
                    <a:lumMod val="50000"/>
                  </a:schemeClr>
                </a:solidFill>
              </a:rPr>
              <a:t>Joel</a:t>
            </a:r>
            <a:r>
              <a:rPr lang="en-US" sz="3200" dirty="0"/>
              <a:t>, </a:t>
            </a:r>
            <a:r>
              <a:rPr lang="en-US" sz="3200" dirty="0" smtClean="0"/>
              <a:t>it connects </a:t>
            </a:r>
            <a:r>
              <a:rPr lang="en-US" sz="3200" dirty="0"/>
              <a:t>to “</a:t>
            </a:r>
            <a:r>
              <a:rPr lang="en-US" sz="3200" i="1" dirty="0"/>
              <a:t>those days</a:t>
            </a:r>
            <a:r>
              <a:rPr lang="en-US" sz="3200" dirty="0"/>
              <a:t>” when Israel’s </a:t>
            </a:r>
            <a:r>
              <a:rPr lang="en-US" sz="3200" dirty="0" smtClean="0"/>
              <a:t>deliverance </a:t>
            </a:r>
            <a:r>
              <a:rPr lang="en-US" sz="3200" dirty="0"/>
              <a:t>will be accompanied by both “</a:t>
            </a:r>
            <a:r>
              <a:rPr lang="en-US" sz="3200" i="1" dirty="0"/>
              <a:t>wonders in heaven and on the earth</a:t>
            </a:r>
            <a:r>
              <a:rPr lang="en-US" sz="3200" dirty="0"/>
              <a:t>” </a:t>
            </a:r>
            <a:r>
              <a:rPr lang="en-US" sz="3200" dirty="0">
                <a:solidFill>
                  <a:srgbClr val="FF0000"/>
                </a:solidFill>
              </a:rPr>
              <a:t>(Joel 2:28-3:2).  </a:t>
            </a:r>
            <a:r>
              <a:rPr lang="en-US" sz="3200" dirty="0"/>
              <a:t>These </a:t>
            </a:r>
            <a:r>
              <a:rPr lang="en-US" sz="3200" dirty="0" smtClean="0"/>
              <a:t>occur </a:t>
            </a:r>
            <a:r>
              <a:rPr lang="en-US" sz="3200" dirty="0"/>
              <a:t>“</a:t>
            </a:r>
            <a:r>
              <a:rPr lang="en-US" sz="3200" i="1" dirty="0"/>
              <a:t>before the coming of the great and dreadful day of the Lord</a:t>
            </a:r>
            <a:r>
              <a:rPr lang="en-US" sz="3200" dirty="0"/>
              <a:t>”, allowing for a time to repent and be saved. </a:t>
            </a:r>
            <a:r>
              <a:rPr lang="en-US" sz="3200" dirty="0" smtClean="0"/>
              <a:t>“</a:t>
            </a:r>
            <a:r>
              <a:rPr lang="en-US" sz="3200" i="1" dirty="0"/>
              <a:t>I</a:t>
            </a:r>
            <a:r>
              <a:rPr lang="en-US" sz="3200" i="1" dirty="0" smtClean="0"/>
              <a:t>n </a:t>
            </a:r>
            <a:r>
              <a:rPr lang="en-US" sz="3200" i="1" dirty="0"/>
              <a:t>those days and at that time</a:t>
            </a:r>
            <a:r>
              <a:rPr lang="en-US" sz="3200" dirty="0" smtClean="0"/>
              <a:t>” </a:t>
            </a:r>
            <a:r>
              <a:rPr lang="en-US" sz="3200" b="1" u="sng" dirty="0"/>
              <a:t>judgment of </a:t>
            </a:r>
            <a:r>
              <a:rPr lang="en-US" sz="3200" b="1" u="sng" dirty="0" smtClean="0"/>
              <a:t>all </a:t>
            </a:r>
            <a:r>
              <a:rPr lang="en-US" sz="3200" b="1" u="sng" dirty="0"/>
              <a:t>nations will be concurrent with the restoration of God’s people</a:t>
            </a:r>
            <a:r>
              <a:rPr lang="en-US" sz="3200" dirty="0" smtClean="0"/>
              <a:t>.</a:t>
            </a:r>
          </a:p>
          <a:p>
            <a:pPr marL="742950" lvl="0" indent="-742950">
              <a:buFont typeface="+mj-lt"/>
              <a:buAutoNum type="arabicPeriod"/>
            </a:pPr>
            <a:r>
              <a:rPr lang="en-US" sz="3200" b="1" dirty="0" smtClean="0">
                <a:solidFill>
                  <a:srgbClr val="009900"/>
                </a:solidFill>
              </a:rPr>
              <a:t>Luke’s record</a:t>
            </a:r>
            <a:r>
              <a:rPr lang="en-US" sz="3200" dirty="0" smtClean="0"/>
              <a:t> </a:t>
            </a:r>
            <a:r>
              <a:rPr lang="en-US" sz="3200" dirty="0">
                <a:solidFill>
                  <a:srgbClr val="FF0000"/>
                </a:solidFill>
              </a:rPr>
              <a:t>(Acts 2:2-3 ; 16-24,33), </a:t>
            </a:r>
            <a:r>
              <a:rPr lang="en-US" sz="3200" dirty="0" smtClean="0"/>
              <a:t>reveals </a:t>
            </a:r>
            <a:r>
              <a:rPr lang="en-US" sz="3200" dirty="0"/>
              <a:t>fulfillment of Joel’s prophecy </a:t>
            </a:r>
            <a:r>
              <a:rPr lang="en-US" sz="3200" dirty="0" smtClean="0"/>
              <a:t>occurred </a:t>
            </a:r>
            <a:r>
              <a:rPr lang="en-US" sz="3200" dirty="0"/>
              <a:t>with Jesus’ incarnation, death, resurrection, and </a:t>
            </a:r>
            <a:r>
              <a:rPr lang="en-US" sz="3200" dirty="0" smtClean="0"/>
              <a:t>out-pouring of </a:t>
            </a:r>
            <a:r>
              <a:rPr lang="en-US" sz="3200" dirty="0"/>
              <a:t>God’s </a:t>
            </a:r>
            <a:r>
              <a:rPr lang="en-US" sz="3200" dirty="0" smtClean="0"/>
              <a:t>H.S.  </a:t>
            </a:r>
            <a:r>
              <a:rPr lang="en-US" sz="3200" dirty="0"/>
              <a:t>P</a:t>
            </a:r>
            <a:r>
              <a:rPr lang="en-US" sz="3200" dirty="0" smtClean="0"/>
              <a:t>rophesied </a:t>
            </a:r>
            <a:r>
              <a:rPr lang="en-US" sz="3200" dirty="0"/>
              <a:t>to happen “</a:t>
            </a:r>
            <a:r>
              <a:rPr lang="en-US" sz="3200" i="1" dirty="0"/>
              <a:t>in the last days</a:t>
            </a:r>
            <a:r>
              <a:rPr lang="en-US" sz="3200" dirty="0" smtClean="0"/>
              <a:t>” and fulfilling God’s </a:t>
            </a:r>
            <a:r>
              <a:rPr lang="en-US" sz="3200" dirty="0"/>
              <a:t>ancient </a:t>
            </a:r>
            <a:r>
              <a:rPr lang="en-US" sz="3200" dirty="0" smtClean="0"/>
              <a:t>promise, </a:t>
            </a:r>
            <a:r>
              <a:rPr lang="en-US" sz="3200" b="1" u="sng" dirty="0" smtClean="0"/>
              <a:t>these parallel </a:t>
            </a:r>
            <a:r>
              <a:rPr lang="en-US" sz="3200" b="1" u="sng" dirty="0"/>
              <a:t>the biblical concept of God’s Kingdom, fully begun here and </a:t>
            </a:r>
            <a:r>
              <a:rPr lang="en-US" sz="3200" b="1" u="sng" dirty="0" smtClean="0"/>
              <a:t>now</a:t>
            </a:r>
            <a:r>
              <a:rPr lang="en-US" sz="3200" b="1" dirty="0" smtClean="0"/>
              <a:t>,</a:t>
            </a:r>
            <a:r>
              <a:rPr lang="en-US" sz="3200" b="1" u="sng" dirty="0" smtClean="0"/>
              <a:t> </a:t>
            </a:r>
            <a:r>
              <a:rPr lang="en-US" sz="3200" b="1" u="sng" dirty="0"/>
              <a:t>while yet to come in </a:t>
            </a:r>
            <a:r>
              <a:rPr lang="en-US" sz="3200" b="1" u="sng" dirty="0" smtClean="0"/>
              <a:t>full and final fulfillment</a:t>
            </a:r>
            <a:r>
              <a:rPr lang="en-US" sz="3200" dirty="0" smtClean="0"/>
              <a:t>.  </a:t>
            </a:r>
            <a:endParaRPr lang="en-US" sz="3200" dirty="0"/>
          </a:p>
        </p:txBody>
      </p:sp>
    </p:spTree>
    <p:extLst>
      <p:ext uri="{BB962C8B-B14F-4D97-AF65-F5344CB8AC3E}">
        <p14:creationId xmlns:p14="http://schemas.microsoft.com/office/powerpoint/2010/main" val="3628481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603"/>
            <a:ext cx="13004800"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algn="ctr"/>
            <a:r>
              <a:rPr lang="en-US" sz="3600" b="1" dirty="0" smtClean="0">
                <a:solidFill>
                  <a:srgbClr val="009900"/>
                </a:solidFill>
              </a:rPr>
              <a:t>Lesson </a:t>
            </a:r>
            <a:r>
              <a:rPr lang="en-US" sz="3600" b="1" dirty="0">
                <a:solidFill>
                  <a:srgbClr val="009900"/>
                </a:solidFill>
              </a:rPr>
              <a:t>of the Fig Tree </a:t>
            </a:r>
            <a:endParaRPr lang="en-US" sz="3600" dirty="0">
              <a:solidFill>
                <a:srgbClr val="009900"/>
              </a:solidFill>
            </a:endParaRPr>
          </a:p>
        </p:txBody>
      </p:sp>
      <p:sp>
        <p:nvSpPr>
          <p:cNvPr id="4" name="TextBox 3"/>
          <p:cNvSpPr txBox="1"/>
          <p:nvPr/>
        </p:nvSpPr>
        <p:spPr>
          <a:xfrm>
            <a:off x="1395663" y="2753022"/>
            <a:ext cx="10395284" cy="6254018"/>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4000" b="1" baseline="30000" dirty="0">
                <a:solidFill>
                  <a:srgbClr val="FF0000"/>
                </a:solidFill>
              </a:rPr>
              <a:t>28</a:t>
            </a:r>
            <a:r>
              <a:rPr lang="en-US" sz="4000" b="1" baseline="30000" dirty="0"/>
              <a:t> </a:t>
            </a:r>
            <a:r>
              <a:rPr lang="en-US" sz="4000" dirty="0"/>
              <a:t>“From the fig tree learn its lesson: as soon as its branch becomes tender and puts out its leaves, you know that summer is near.  </a:t>
            </a:r>
            <a:r>
              <a:rPr lang="en-US" sz="4000" dirty="0">
                <a:solidFill>
                  <a:srgbClr val="FF0000"/>
                </a:solidFill>
              </a:rPr>
              <a:t> </a:t>
            </a:r>
            <a:r>
              <a:rPr lang="en-US" sz="4000" b="1" baseline="30000" dirty="0">
                <a:solidFill>
                  <a:srgbClr val="FF0000"/>
                </a:solidFill>
              </a:rPr>
              <a:t>29 </a:t>
            </a:r>
            <a:r>
              <a:rPr lang="en-US" sz="4000" dirty="0"/>
              <a:t>So also, when you see these things take place, you know that he is near, at the very gates.  </a:t>
            </a:r>
            <a:r>
              <a:rPr lang="en-US" sz="4000" b="1" baseline="30000" dirty="0">
                <a:solidFill>
                  <a:srgbClr val="FF0000"/>
                </a:solidFill>
              </a:rPr>
              <a:t>30 </a:t>
            </a:r>
            <a:r>
              <a:rPr lang="en-US" sz="4000" dirty="0"/>
              <a:t>Truly, I say to you, this generation will not pass away until all these things take place. </a:t>
            </a:r>
            <a:r>
              <a:rPr lang="en-US" sz="4000" dirty="0" smtClean="0"/>
              <a:t>  </a:t>
            </a:r>
            <a:r>
              <a:rPr lang="en-US" sz="4000" b="1" baseline="30000" dirty="0">
                <a:solidFill>
                  <a:srgbClr val="FF0000"/>
                </a:solidFill>
              </a:rPr>
              <a:t>31</a:t>
            </a:r>
            <a:r>
              <a:rPr lang="en-US" sz="4000" b="1" baseline="30000" dirty="0"/>
              <a:t> </a:t>
            </a:r>
            <a:r>
              <a:rPr lang="en-US" sz="4000" dirty="0"/>
              <a:t>Heaven and earth will pass away, but my words will not pass away.”					</a:t>
            </a:r>
            <a:r>
              <a:rPr lang="en-US" sz="4000" dirty="0" smtClean="0"/>
              <a:t>			</a:t>
            </a:r>
            <a:r>
              <a:rPr lang="en-US" sz="4000" dirty="0" smtClean="0">
                <a:solidFill>
                  <a:srgbClr val="FF0000"/>
                </a:solidFill>
              </a:rPr>
              <a:t>(</a:t>
            </a:r>
            <a:r>
              <a:rPr lang="en-US" sz="4000" dirty="0">
                <a:solidFill>
                  <a:srgbClr val="FF0000"/>
                </a:solidFill>
              </a:rPr>
              <a:t>Mark 13:28-31)</a:t>
            </a:r>
          </a:p>
        </p:txBody>
      </p:sp>
    </p:spTree>
    <p:extLst>
      <p:ext uri="{BB962C8B-B14F-4D97-AF65-F5344CB8AC3E}">
        <p14:creationId xmlns:p14="http://schemas.microsoft.com/office/powerpoint/2010/main" val="1389669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3262" y="961886"/>
            <a:ext cx="7267074"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algn="ctr"/>
            <a:r>
              <a:rPr lang="en-US" sz="3600" b="1" dirty="0">
                <a:solidFill>
                  <a:srgbClr val="C00000"/>
                </a:solidFill>
              </a:rPr>
              <a:t>	</a:t>
            </a:r>
            <a:r>
              <a:rPr lang="en-US" sz="3600" b="1" dirty="0" smtClean="0">
                <a:solidFill>
                  <a:srgbClr val="009900"/>
                </a:solidFill>
              </a:rPr>
              <a:t>Lesson of   the </a:t>
            </a:r>
            <a:r>
              <a:rPr lang="en-US" sz="3600" b="1" dirty="0">
                <a:solidFill>
                  <a:srgbClr val="009900"/>
                </a:solidFill>
              </a:rPr>
              <a:t>Fig Tree </a:t>
            </a:r>
            <a:endParaRPr lang="en-US" sz="3600" dirty="0">
              <a:solidFill>
                <a:srgbClr val="009900"/>
              </a:solidFill>
            </a:endParaRPr>
          </a:p>
        </p:txBody>
      </p:sp>
      <p:sp>
        <p:nvSpPr>
          <p:cNvPr id="4" name="TextBox 3"/>
          <p:cNvSpPr txBox="1"/>
          <p:nvPr/>
        </p:nvSpPr>
        <p:spPr>
          <a:xfrm>
            <a:off x="264696" y="1653223"/>
            <a:ext cx="12512841" cy="8039122"/>
          </a:xfrm>
          <a:prstGeom prst="rect">
            <a:avLst/>
          </a:prstGeom>
          <a:no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742950" lvl="0" indent="-742950">
              <a:spcAft>
                <a:spcPts val="1200"/>
              </a:spcAft>
              <a:buFont typeface="+mj-lt"/>
              <a:buAutoNum type="arabicPeriod"/>
            </a:pPr>
            <a:r>
              <a:rPr lang="en-US" sz="3200" b="1" dirty="0" smtClean="0">
                <a:solidFill>
                  <a:srgbClr val="7030A0"/>
                </a:solidFill>
              </a:rPr>
              <a:t>The </a:t>
            </a:r>
            <a:r>
              <a:rPr lang="en-US" sz="3200" b="1" dirty="0">
                <a:solidFill>
                  <a:srgbClr val="7030A0"/>
                </a:solidFill>
              </a:rPr>
              <a:t>“</a:t>
            </a:r>
            <a:r>
              <a:rPr lang="en-US" sz="3200" b="1" i="1" dirty="0">
                <a:solidFill>
                  <a:srgbClr val="7030A0"/>
                </a:solidFill>
              </a:rPr>
              <a:t>lesson”</a:t>
            </a:r>
            <a:r>
              <a:rPr lang="en-US" sz="3200" i="1" dirty="0">
                <a:solidFill>
                  <a:srgbClr val="7030A0"/>
                </a:solidFill>
              </a:rPr>
              <a:t> </a:t>
            </a:r>
            <a:r>
              <a:rPr lang="en-US" sz="3200" b="1" dirty="0">
                <a:solidFill>
                  <a:srgbClr val="7030A0"/>
                </a:solidFill>
              </a:rPr>
              <a:t>of the fig tree</a:t>
            </a:r>
            <a:r>
              <a:rPr lang="en-US" sz="3200" dirty="0">
                <a:solidFill>
                  <a:srgbClr val="7030A0"/>
                </a:solidFill>
              </a:rPr>
              <a:t> </a:t>
            </a:r>
            <a:r>
              <a:rPr lang="en-US" sz="3200" dirty="0">
                <a:solidFill>
                  <a:srgbClr val="FF0000"/>
                </a:solidFill>
              </a:rPr>
              <a:t>(v.28) </a:t>
            </a:r>
            <a:r>
              <a:rPr lang="en-US" sz="3200" dirty="0" smtClean="0"/>
              <a:t>answers the </a:t>
            </a:r>
            <a:r>
              <a:rPr lang="en-US" sz="3200" dirty="0"/>
              <a:t>prophecy </a:t>
            </a:r>
            <a:r>
              <a:rPr lang="en-US" sz="3200" dirty="0" smtClean="0"/>
              <a:t>Jesus </a:t>
            </a:r>
            <a:r>
              <a:rPr lang="en-US" sz="3200" dirty="0"/>
              <a:t>spoke </a:t>
            </a:r>
            <a:r>
              <a:rPr lang="en-US" sz="3200" dirty="0" smtClean="0">
                <a:solidFill>
                  <a:srgbClr val="FF0000"/>
                </a:solidFill>
              </a:rPr>
              <a:t>(v.2), </a:t>
            </a:r>
            <a:r>
              <a:rPr lang="en-US" sz="3200" dirty="0" smtClean="0"/>
              <a:t>&amp; the </a:t>
            </a:r>
            <a:r>
              <a:rPr lang="en-US" sz="3200" dirty="0"/>
              <a:t>disciples’ question </a:t>
            </a:r>
            <a:r>
              <a:rPr lang="en-US" sz="3200" dirty="0">
                <a:solidFill>
                  <a:srgbClr val="FF0000"/>
                </a:solidFill>
              </a:rPr>
              <a:t>(</a:t>
            </a:r>
            <a:r>
              <a:rPr lang="en-US" sz="3200" dirty="0" smtClean="0">
                <a:solidFill>
                  <a:srgbClr val="FF0000"/>
                </a:solidFill>
              </a:rPr>
              <a:t>v.4). </a:t>
            </a:r>
            <a:r>
              <a:rPr lang="en-US" sz="3200" dirty="0" smtClean="0"/>
              <a:t>At </a:t>
            </a:r>
            <a:r>
              <a:rPr lang="en-US" sz="3200" dirty="0"/>
              <a:t>Passover time, the fig branches would have been tender and the leaves sprouting.  This gave </a:t>
            </a:r>
            <a:r>
              <a:rPr lang="en-US" sz="3200" dirty="0" smtClean="0"/>
              <a:t>imminent meaning </a:t>
            </a:r>
            <a:r>
              <a:rPr lang="en-US" sz="3200" dirty="0"/>
              <a:t>to Jesus’ </a:t>
            </a:r>
            <a:r>
              <a:rPr lang="en-US" sz="3200" dirty="0" smtClean="0"/>
              <a:t>words: </a:t>
            </a:r>
            <a:r>
              <a:rPr lang="en-US" sz="3200" i="1" dirty="0" smtClean="0"/>
              <a:t>“</a:t>
            </a:r>
            <a:r>
              <a:rPr lang="en-US" sz="3200" b="1" i="1" dirty="0"/>
              <a:t>this generation </a:t>
            </a:r>
            <a:r>
              <a:rPr lang="en-US" sz="3200" i="1" dirty="0"/>
              <a:t>will not pass away until all these things take place”</a:t>
            </a:r>
            <a:r>
              <a:rPr lang="en-US" sz="3200" dirty="0"/>
              <a:t> </a:t>
            </a:r>
            <a:r>
              <a:rPr lang="en-US" sz="3200" dirty="0">
                <a:solidFill>
                  <a:srgbClr val="FF0000"/>
                </a:solidFill>
              </a:rPr>
              <a:t>(v.30).  </a:t>
            </a:r>
            <a:endParaRPr lang="en-US" sz="3200" dirty="0" smtClean="0">
              <a:solidFill>
                <a:srgbClr val="FF0000"/>
              </a:solidFill>
            </a:endParaRPr>
          </a:p>
          <a:p>
            <a:pPr marL="571500" lvl="0" indent="-571500">
              <a:spcAft>
                <a:spcPts val="1200"/>
              </a:spcAft>
              <a:buFont typeface="Wingdings" panose="05000000000000000000" pitchFamily="2" charset="2"/>
              <a:buChar char="v"/>
            </a:pPr>
            <a:r>
              <a:rPr lang="en-US" sz="3200" dirty="0" smtClean="0"/>
              <a:t>Jesus death was near and Jerusalem’s destruction </a:t>
            </a:r>
            <a:r>
              <a:rPr lang="en-US" sz="3200" dirty="0"/>
              <a:t>was in full view.  Thus </a:t>
            </a:r>
            <a:r>
              <a:rPr lang="en-US" sz="3200" dirty="0" smtClean="0"/>
              <a:t>as “</a:t>
            </a:r>
            <a:r>
              <a:rPr lang="en-US" sz="3200" i="1" dirty="0" smtClean="0"/>
              <a:t>the </a:t>
            </a:r>
            <a:r>
              <a:rPr lang="en-US" sz="3200" i="1" dirty="0"/>
              <a:t>fig </a:t>
            </a:r>
            <a:r>
              <a:rPr lang="en-US" sz="3200" i="1" dirty="0" smtClean="0"/>
              <a:t>tree</a:t>
            </a:r>
            <a:r>
              <a:rPr lang="en-US" sz="3200" dirty="0" smtClean="0"/>
              <a:t>” points </a:t>
            </a:r>
            <a:r>
              <a:rPr lang="en-US" sz="3200" dirty="0"/>
              <a:t>to the approach of summer, so also “</a:t>
            </a:r>
            <a:r>
              <a:rPr lang="en-US" sz="3200" i="1" dirty="0"/>
              <a:t>these things taking place</a:t>
            </a:r>
            <a:r>
              <a:rPr lang="en-US" sz="3200" dirty="0"/>
              <a:t>” symbolize the period when the </a:t>
            </a:r>
            <a:r>
              <a:rPr lang="en-US" sz="3200" b="1" dirty="0"/>
              <a:t>“</a:t>
            </a:r>
            <a:r>
              <a:rPr lang="en-US" sz="3200" b="1" i="1" dirty="0"/>
              <a:t>kingdom of God is near</a:t>
            </a:r>
            <a:r>
              <a:rPr lang="en-US" sz="3200" b="1" dirty="0"/>
              <a:t>” </a:t>
            </a:r>
            <a:r>
              <a:rPr lang="en-US" sz="3200" dirty="0">
                <a:solidFill>
                  <a:srgbClr val="FF0000"/>
                </a:solidFill>
              </a:rPr>
              <a:t>(Lk.21:29,31</a:t>
            </a:r>
            <a:r>
              <a:rPr lang="en-US" sz="3200" dirty="0" smtClean="0">
                <a:solidFill>
                  <a:srgbClr val="FF0000"/>
                </a:solidFill>
              </a:rPr>
              <a:t>).</a:t>
            </a:r>
          </a:p>
          <a:p>
            <a:pPr lvl="0"/>
            <a:r>
              <a:rPr lang="en-US" sz="3200" b="1" dirty="0" smtClean="0">
                <a:solidFill>
                  <a:srgbClr val="C00000"/>
                </a:solidFill>
              </a:rPr>
              <a:t>2</a:t>
            </a:r>
            <a:r>
              <a:rPr lang="en-US" sz="3200" b="1" dirty="0">
                <a:solidFill>
                  <a:srgbClr val="C00000"/>
                </a:solidFill>
              </a:rPr>
              <a:t>. Jesus’ prophetic word has ‘end of the age’ relevance</a:t>
            </a:r>
            <a:r>
              <a:rPr lang="en-US" sz="3200" b="1" dirty="0" smtClean="0">
                <a:solidFill>
                  <a:srgbClr val="C00000"/>
                </a:solidFill>
              </a:rPr>
              <a:t>:</a:t>
            </a:r>
            <a:r>
              <a:rPr lang="en-US" sz="2800" b="1" i="1" dirty="0" smtClean="0">
                <a:solidFill>
                  <a:srgbClr val="C00000"/>
                </a:solidFill>
              </a:rPr>
              <a:t> </a:t>
            </a:r>
            <a:r>
              <a:rPr lang="en-US" sz="2800" i="1" dirty="0" smtClean="0"/>
              <a:t>“</a:t>
            </a:r>
            <a:r>
              <a:rPr lang="en-US" sz="2800" i="1" dirty="0"/>
              <a:t>And the gospel must first be proclaimed to all nations”</a:t>
            </a:r>
            <a:r>
              <a:rPr lang="en-US" sz="2800" dirty="0"/>
              <a:t> </a:t>
            </a:r>
            <a:r>
              <a:rPr lang="en-US" sz="2800" dirty="0">
                <a:solidFill>
                  <a:srgbClr val="FF0000"/>
                </a:solidFill>
              </a:rPr>
              <a:t>(v.10</a:t>
            </a:r>
            <a:r>
              <a:rPr lang="en-US" sz="2800" dirty="0" smtClean="0">
                <a:solidFill>
                  <a:srgbClr val="FF0000"/>
                </a:solidFill>
              </a:rPr>
              <a:t>). </a:t>
            </a:r>
            <a:r>
              <a:rPr lang="en-US" sz="2800" i="1" dirty="0" smtClean="0"/>
              <a:t>“</a:t>
            </a:r>
            <a:r>
              <a:rPr lang="en-US" sz="2800" i="1" dirty="0"/>
              <a:t>For in those days there will be such tribulation as has not been from the beginning of the creation that God created until now, and never will be” </a:t>
            </a:r>
            <a:r>
              <a:rPr lang="en-US" sz="2800" dirty="0">
                <a:solidFill>
                  <a:srgbClr val="FF0000"/>
                </a:solidFill>
              </a:rPr>
              <a:t>(v.19</a:t>
            </a:r>
            <a:r>
              <a:rPr lang="en-US" sz="2800" dirty="0" smtClean="0">
                <a:solidFill>
                  <a:srgbClr val="FF0000"/>
                </a:solidFill>
              </a:rPr>
              <a:t>). </a:t>
            </a:r>
            <a:r>
              <a:rPr lang="en-US" sz="2800" i="1" dirty="0" smtClean="0"/>
              <a:t>“</a:t>
            </a:r>
            <a:r>
              <a:rPr lang="en-US" sz="2800" i="1" dirty="0"/>
              <a:t>They will see the Son of Man coming in clouds with great glory and power”</a:t>
            </a:r>
            <a:r>
              <a:rPr lang="en-US" sz="2800" dirty="0"/>
              <a:t> </a:t>
            </a:r>
            <a:r>
              <a:rPr lang="en-US" sz="2800" dirty="0">
                <a:solidFill>
                  <a:srgbClr val="FF0000"/>
                </a:solidFill>
              </a:rPr>
              <a:t>(v.26), </a:t>
            </a:r>
            <a:r>
              <a:rPr lang="en-US" sz="2800" dirty="0"/>
              <a:t>to “</a:t>
            </a:r>
            <a:r>
              <a:rPr lang="en-US" sz="2800" i="1" dirty="0"/>
              <a:t>gather his elect from the four winds</a:t>
            </a:r>
            <a:r>
              <a:rPr lang="en-US" sz="2800" dirty="0"/>
              <a:t>” </a:t>
            </a:r>
            <a:r>
              <a:rPr lang="en-US" sz="2800" dirty="0">
                <a:solidFill>
                  <a:srgbClr val="FF0000"/>
                </a:solidFill>
              </a:rPr>
              <a:t>(v.27</a:t>
            </a:r>
            <a:r>
              <a:rPr lang="en-US" sz="2800" dirty="0" smtClean="0">
                <a:solidFill>
                  <a:srgbClr val="FF0000"/>
                </a:solidFill>
              </a:rPr>
              <a:t>). </a:t>
            </a:r>
            <a:r>
              <a:rPr lang="en-US" sz="2800" dirty="0" smtClean="0">
                <a:solidFill>
                  <a:srgbClr val="0000FF"/>
                </a:solidFill>
              </a:rPr>
              <a:t> </a:t>
            </a:r>
            <a:r>
              <a:rPr lang="en-US" sz="2800" b="1" dirty="0" smtClean="0">
                <a:solidFill>
                  <a:srgbClr val="0000FF"/>
                </a:solidFill>
              </a:rPr>
              <a:t>*** </a:t>
            </a:r>
            <a:r>
              <a:rPr lang="en-US" sz="3200" b="1" dirty="0" smtClean="0"/>
              <a:t>Like </a:t>
            </a:r>
            <a:r>
              <a:rPr lang="en-US" sz="3200" b="1" dirty="0"/>
              <a:t>the </a:t>
            </a:r>
            <a:r>
              <a:rPr lang="en-US" sz="3200" b="1" dirty="0" smtClean="0"/>
              <a:t>visible sign of the fig </a:t>
            </a:r>
            <a:r>
              <a:rPr lang="en-US" sz="3200" b="1" dirty="0"/>
              <a:t>tree,  </a:t>
            </a:r>
            <a:r>
              <a:rPr lang="en-US" sz="3200" b="1" dirty="0" smtClean="0"/>
              <a:t>          </a:t>
            </a:r>
          </a:p>
          <a:p>
            <a:pPr lvl="0"/>
            <a:r>
              <a:rPr lang="en-US" sz="3200" b="1" dirty="0"/>
              <a:t> </a:t>
            </a:r>
            <a:r>
              <a:rPr lang="en-US" sz="3200" b="1" dirty="0" smtClean="0"/>
              <a:t>   these things must precede </a:t>
            </a:r>
            <a:r>
              <a:rPr lang="en-US" sz="3200" b="1" dirty="0"/>
              <a:t>and facilitate </a:t>
            </a:r>
            <a:r>
              <a:rPr lang="en-US" sz="3200" b="1" dirty="0" smtClean="0"/>
              <a:t>the </a:t>
            </a:r>
            <a:r>
              <a:rPr lang="en-US" sz="3200" b="1" dirty="0"/>
              <a:t>coming of </a:t>
            </a:r>
            <a:r>
              <a:rPr lang="en-US" sz="3200" b="1" dirty="0" smtClean="0"/>
              <a:t>Christ. </a:t>
            </a:r>
            <a:endParaRPr lang="en-US" sz="3200" b="1" dirty="0">
              <a:solidFill>
                <a:srgbClr val="FF0000"/>
              </a:solidFill>
            </a:endParaRPr>
          </a:p>
        </p:txBody>
      </p:sp>
    </p:spTree>
    <p:extLst>
      <p:ext uri="{BB962C8B-B14F-4D97-AF65-F5344CB8AC3E}">
        <p14:creationId xmlns:p14="http://schemas.microsoft.com/office/powerpoint/2010/main" val="3906236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0595"/>
            <a:ext cx="13004800"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algn="ctr"/>
            <a:r>
              <a:rPr lang="en-US" sz="3600" b="1" dirty="0" smtClean="0">
                <a:solidFill>
                  <a:srgbClr val="009900"/>
                </a:solidFill>
              </a:rPr>
              <a:t>Lesson of the Fig </a:t>
            </a:r>
            <a:r>
              <a:rPr lang="en-US" sz="3600" b="1" dirty="0">
                <a:solidFill>
                  <a:srgbClr val="009900"/>
                </a:solidFill>
              </a:rPr>
              <a:t>Tree </a:t>
            </a:r>
            <a:endParaRPr lang="en-US" sz="3600" dirty="0">
              <a:solidFill>
                <a:srgbClr val="009900"/>
              </a:solidFill>
            </a:endParaRPr>
          </a:p>
        </p:txBody>
      </p:sp>
      <p:sp>
        <p:nvSpPr>
          <p:cNvPr id="4" name="TextBox 3"/>
          <p:cNvSpPr txBox="1"/>
          <p:nvPr/>
        </p:nvSpPr>
        <p:spPr>
          <a:xfrm>
            <a:off x="120315" y="2125434"/>
            <a:ext cx="12764167" cy="7608235"/>
          </a:xfrm>
          <a:prstGeom prst="rect">
            <a:avLst/>
          </a:prstGeom>
          <a:no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lvl="0">
              <a:spcAft>
                <a:spcPts val="1200"/>
              </a:spcAft>
            </a:pPr>
            <a:r>
              <a:rPr lang="en-US" sz="3200" b="1" dirty="0" smtClean="0"/>
              <a:t>3. Jesus </a:t>
            </a:r>
            <a:r>
              <a:rPr lang="en-US" sz="3200" b="1" dirty="0"/>
              <a:t>has asserted the knowable</a:t>
            </a:r>
            <a:r>
              <a:rPr lang="en-US" sz="3200" b="1" dirty="0" smtClean="0"/>
              <a:t>:</a:t>
            </a:r>
            <a:r>
              <a:rPr lang="en-US" sz="3200" dirty="0" smtClean="0"/>
              <a:t> </a:t>
            </a:r>
            <a:r>
              <a:rPr lang="en-US" sz="3200" i="1" dirty="0" smtClean="0"/>
              <a:t>“</a:t>
            </a:r>
            <a:r>
              <a:rPr lang="en-US" sz="3200" i="1" dirty="0"/>
              <a:t>I have told you </a:t>
            </a:r>
            <a:r>
              <a:rPr lang="en-US" sz="3200" i="1" u="sng" dirty="0"/>
              <a:t>all things </a:t>
            </a:r>
            <a:r>
              <a:rPr lang="en-US" sz="3200" i="1" dirty="0"/>
              <a:t>beforehand” </a:t>
            </a:r>
            <a:r>
              <a:rPr lang="en-US" sz="3200" dirty="0">
                <a:solidFill>
                  <a:srgbClr val="FF0000"/>
                </a:solidFill>
              </a:rPr>
              <a:t>(v.23</a:t>
            </a:r>
            <a:r>
              <a:rPr lang="en-US" sz="3200" dirty="0" smtClean="0">
                <a:solidFill>
                  <a:srgbClr val="FF0000"/>
                </a:solidFill>
              </a:rPr>
              <a:t>), </a:t>
            </a:r>
            <a:r>
              <a:rPr lang="en-US" sz="3200" i="1" dirty="0" smtClean="0"/>
              <a:t>“… </a:t>
            </a:r>
            <a:r>
              <a:rPr lang="en-US" sz="3200" i="1" dirty="0"/>
              <a:t>when you see </a:t>
            </a:r>
            <a:r>
              <a:rPr lang="en-US" sz="3200" i="1" u="sng" dirty="0"/>
              <a:t>these things</a:t>
            </a:r>
            <a:r>
              <a:rPr lang="en-US" sz="3200" i="1" dirty="0"/>
              <a:t> take place, you know that he is near…” </a:t>
            </a:r>
            <a:r>
              <a:rPr lang="en-US" sz="3200" dirty="0">
                <a:solidFill>
                  <a:srgbClr val="FF0000"/>
                </a:solidFill>
              </a:rPr>
              <a:t>(v.29), </a:t>
            </a:r>
            <a:r>
              <a:rPr lang="en-US" sz="3200" dirty="0"/>
              <a:t>and </a:t>
            </a:r>
            <a:r>
              <a:rPr lang="en-US" sz="3200" i="1" dirty="0" smtClean="0"/>
              <a:t>“</a:t>
            </a:r>
            <a:r>
              <a:rPr lang="en-US" sz="3200" i="1" u="sng" dirty="0"/>
              <a:t>this generation</a:t>
            </a:r>
            <a:r>
              <a:rPr lang="en-US" sz="3200" i="1" dirty="0"/>
              <a:t> will not pass away until all </a:t>
            </a:r>
            <a:r>
              <a:rPr lang="en-US" sz="3200" i="1" u="sng" dirty="0"/>
              <a:t>these things</a:t>
            </a:r>
            <a:r>
              <a:rPr lang="en-US" sz="3200" i="1" dirty="0"/>
              <a:t> take place”</a:t>
            </a:r>
            <a:r>
              <a:rPr lang="en-US" sz="3200" dirty="0"/>
              <a:t> </a:t>
            </a:r>
            <a:r>
              <a:rPr lang="en-US" sz="3200" dirty="0">
                <a:solidFill>
                  <a:srgbClr val="FF0000"/>
                </a:solidFill>
              </a:rPr>
              <a:t>(v.30).  </a:t>
            </a:r>
            <a:endParaRPr lang="en-US" sz="3200" dirty="0" smtClean="0">
              <a:solidFill>
                <a:srgbClr val="FF0000"/>
              </a:solidFill>
            </a:endParaRPr>
          </a:p>
          <a:p>
            <a:pPr marL="457200" lvl="0" indent="-457200">
              <a:spcAft>
                <a:spcPts val="1200"/>
              </a:spcAft>
              <a:buFont typeface="Wingdings" panose="05000000000000000000" pitchFamily="2" charset="2"/>
              <a:buChar char="q"/>
            </a:pPr>
            <a:r>
              <a:rPr lang="en-US" sz="3200" dirty="0" smtClean="0"/>
              <a:t>He </a:t>
            </a:r>
            <a:r>
              <a:rPr lang="en-US" sz="3200" dirty="0"/>
              <a:t>speaks of </a:t>
            </a:r>
            <a:r>
              <a:rPr lang="en-US" sz="3200" i="1" dirty="0"/>
              <a:t>“those days” </a:t>
            </a:r>
            <a:r>
              <a:rPr lang="en-US" sz="3200" dirty="0">
                <a:solidFill>
                  <a:srgbClr val="FF0000"/>
                </a:solidFill>
              </a:rPr>
              <a:t>(vs.17,19,20,24), </a:t>
            </a:r>
            <a:r>
              <a:rPr lang="en-US" sz="3200" dirty="0" smtClean="0"/>
              <a:t>&amp; </a:t>
            </a:r>
            <a:r>
              <a:rPr lang="en-US" sz="3200" dirty="0"/>
              <a:t>of </a:t>
            </a:r>
            <a:r>
              <a:rPr lang="en-US" sz="3200" i="1" dirty="0"/>
              <a:t>“then”</a:t>
            </a:r>
            <a:r>
              <a:rPr lang="en-US" sz="3200" dirty="0"/>
              <a:t> </a:t>
            </a:r>
            <a:r>
              <a:rPr lang="en-US" sz="3200" dirty="0">
                <a:solidFill>
                  <a:srgbClr val="FF0000"/>
                </a:solidFill>
              </a:rPr>
              <a:t>(vs.21,26); </a:t>
            </a:r>
            <a:r>
              <a:rPr lang="en-US" sz="3200" dirty="0"/>
              <a:t>interchangeable </a:t>
            </a:r>
            <a:r>
              <a:rPr lang="en-US" sz="3200" dirty="0" smtClean="0"/>
              <a:t>expressions in </a:t>
            </a:r>
            <a:r>
              <a:rPr lang="en-US" sz="3200" dirty="0"/>
              <a:t>regard to the </a:t>
            </a:r>
            <a:r>
              <a:rPr lang="en-US" sz="3200" dirty="0" smtClean="0">
                <a:solidFill>
                  <a:srgbClr val="0000FF"/>
                </a:solidFill>
              </a:rPr>
              <a:t>TIME</a:t>
            </a:r>
            <a:r>
              <a:rPr lang="en-US" sz="3200" dirty="0" smtClean="0"/>
              <a:t> period </a:t>
            </a:r>
            <a:r>
              <a:rPr lang="en-US" sz="3200" dirty="0"/>
              <a:t>that they signify, covering the </a:t>
            </a:r>
            <a:r>
              <a:rPr lang="en-US" sz="3200" dirty="0" smtClean="0">
                <a:solidFill>
                  <a:srgbClr val="0000FF"/>
                </a:solidFill>
              </a:rPr>
              <a:t>WHOLE</a:t>
            </a:r>
            <a:r>
              <a:rPr lang="en-US" sz="3200" dirty="0" smtClean="0"/>
              <a:t> scope encompassed </a:t>
            </a:r>
            <a:r>
              <a:rPr lang="en-US" sz="3200" dirty="0"/>
              <a:t>by “</a:t>
            </a:r>
            <a:r>
              <a:rPr lang="en-US" sz="3200" i="1" dirty="0"/>
              <a:t>all things” </a:t>
            </a:r>
            <a:r>
              <a:rPr lang="en-US" sz="3200" dirty="0">
                <a:solidFill>
                  <a:srgbClr val="FF0000"/>
                </a:solidFill>
              </a:rPr>
              <a:t>(v.23) </a:t>
            </a:r>
            <a:r>
              <a:rPr lang="en-US" sz="3200" dirty="0"/>
              <a:t>and </a:t>
            </a:r>
            <a:r>
              <a:rPr lang="en-US" sz="3200" i="1" dirty="0"/>
              <a:t>“these things”</a:t>
            </a:r>
            <a:r>
              <a:rPr lang="en-US" sz="3200" dirty="0"/>
              <a:t> </a:t>
            </a:r>
            <a:r>
              <a:rPr lang="en-US" sz="3200" dirty="0">
                <a:solidFill>
                  <a:srgbClr val="FF0000"/>
                </a:solidFill>
              </a:rPr>
              <a:t>(vs.3,4,30</a:t>
            </a:r>
            <a:r>
              <a:rPr lang="en-US" sz="3200" dirty="0" smtClean="0">
                <a:solidFill>
                  <a:srgbClr val="FF0000"/>
                </a:solidFill>
              </a:rPr>
              <a:t>).</a:t>
            </a:r>
            <a:endParaRPr lang="en-US" sz="3200" dirty="0">
              <a:solidFill>
                <a:srgbClr val="FF0000"/>
              </a:solidFill>
            </a:endParaRPr>
          </a:p>
          <a:p>
            <a:pPr marL="409575" indent="-409575">
              <a:spcAft>
                <a:spcPts val="1200"/>
              </a:spcAft>
              <a:buFont typeface="Wingdings" panose="05000000000000000000" pitchFamily="2" charset="2"/>
              <a:buChar char="q"/>
            </a:pPr>
            <a:r>
              <a:rPr lang="en-US" sz="3200" dirty="0"/>
              <a:t>T</a:t>
            </a:r>
            <a:r>
              <a:rPr lang="en-US" sz="3200" dirty="0" smtClean="0"/>
              <a:t>he </a:t>
            </a:r>
            <a:r>
              <a:rPr lang="en-US" sz="3200" dirty="0"/>
              <a:t>notion of “</a:t>
            </a:r>
            <a:r>
              <a:rPr lang="en-US" sz="3200" i="1" dirty="0"/>
              <a:t>these things</a:t>
            </a:r>
            <a:r>
              <a:rPr lang="en-US" sz="3200" dirty="0"/>
              <a:t>” and “</a:t>
            </a:r>
            <a:r>
              <a:rPr lang="en-US" sz="3200" i="1" dirty="0"/>
              <a:t>those days</a:t>
            </a:r>
            <a:r>
              <a:rPr lang="en-US" sz="3200" dirty="0"/>
              <a:t>” </a:t>
            </a:r>
            <a:r>
              <a:rPr lang="en-US" sz="3200" dirty="0" smtClean="0"/>
              <a:t>applies </a:t>
            </a:r>
            <a:r>
              <a:rPr lang="en-US" sz="3200" dirty="0"/>
              <a:t>to </a:t>
            </a:r>
            <a:r>
              <a:rPr lang="en-US" sz="3200" b="1" dirty="0"/>
              <a:t>“</a:t>
            </a:r>
            <a:r>
              <a:rPr lang="en-US" sz="3200" b="1" i="1" dirty="0"/>
              <a:t>this generation</a:t>
            </a:r>
            <a:r>
              <a:rPr lang="en-US" sz="3200" b="1" dirty="0"/>
              <a:t>”</a:t>
            </a:r>
            <a:r>
              <a:rPr lang="en-US" sz="3200" dirty="0"/>
              <a:t> </a:t>
            </a:r>
            <a:r>
              <a:rPr lang="en-US" sz="3200" dirty="0">
                <a:solidFill>
                  <a:srgbClr val="FF0000"/>
                </a:solidFill>
              </a:rPr>
              <a:t>(v.30), </a:t>
            </a:r>
            <a:r>
              <a:rPr lang="en-US" sz="3200" dirty="0"/>
              <a:t>but in context, they also extend further </a:t>
            </a:r>
            <a:r>
              <a:rPr lang="en-US" sz="3200" dirty="0" smtClean="0"/>
              <a:t>to </a:t>
            </a:r>
            <a:r>
              <a:rPr lang="en-US" sz="3200" dirty="0"/>
              <a:t>include the time when </a:t>
            </a:r>
            <a:r>
              <a:rPr lang="en-US" sz="3200" b="1" dirty="0"/>
              <a:t>“</a:t>
            </a:r>
            <a:r>
              <a:rPr lang="en-US" sz="3200" b="1" i="1" dirty="0"/>
              <a:t>heaven and earth will pass away</a:t>
            </a:r>
            <a:r>
              <a:rPr lang="en-US" sz="3200" b="1" dirty="0"/>
              <a:t>”.</a:t>
            </a:r>
            <a:r>
              <a:rPr lang="en-US" sz="3200" dirty="0"/>
              <a:t> </a:t>
            </a:r>
            <a:r>
              <a:rPr lang="en-US" sz="3200" dirty="0" smtClean="0"/>
              <a:t>	                 </a:t>
            </a:r>
          </a:p>
          <a:p>
            <a:pPr>
              <a:spcAft>
                <a:spcPts val="1200"/>
              </a:spcAft>
            </a:pPr>
            <a:r>
              <a:rPr lang="en-US" sz="3200" b="1" dirty="0"/>
              <a:t> </a:t>
            </a:r>
            <a:r>
              <a:rPr lang="en-US" sz="3200" b="1" dirty="0" smtClean="0"/>
              <a:t>     ***</a:t>
            </a:r>
            <a:r>
              <a:rPr lang="en-US" sz="3200" dirty="0" smtClean="0"/>
              <a:t> </a:t>
            </a:r>
            <a:r>
              <a:rPr lang="en-US" sz="3200" dirty="0"/>
              <a:t>Mark, Luke, and Matthew all record these </a:t>
            </a:r>
            <a:r>
              <a:rPr lang="en-US" sz="3200" dirty="0" smtClean="0"/>
              <a:t>in parallel 	relationship. </a:t>
            </a:r>
            <a:r>
              <a:rPr lang="en-US" sz="3200" b="1" u="sng" dirty="0" smtClean="0"/>
              <a:t>The </a:t>
            </a:r>
            <a:r>
              <a:rPr lang="en-US" sz="3200" b="1" u="sng" dirty="0"/>
              <a:t>application of Jesus’ words cannot be </a:t>
            </a:r>
            <a:r>
              <a:rPr lang="en-US" sz="3200" b="1" dirty="0" smtClean="0"/>
              <a:t>	</a:t>
            </a:r>
            <a:r>
              <a:rPr lang="en-US" sz="3200" b="1" u="sng" dirty="0" smtClean="0"/>
              <a:t>limited </a:t>
            </a:r>
            <a:r>
              <a:rPr lang="en-US" sz="3200" b="1" u="sng" dirty="0"/>
              <a:t>to a single event in human history</a:t>
            </a:r>
            <a:r>
              <a:rPr lang="en-US" sz="3200" dirty="0"/>
              <a:t>.</a:t>
            </a:r>
            <a:r>
              <a:rPr lang="en-US" sz="3200" b="1" dirty="0"/>
              <a:t>  </a:t>
            </a:r>
            <a:r>
              <a:rPr lang="en-US" sz="3200" dirty="0"/>
              <a:t> </a:t>
            </a:r>
          </a:p>
        </p:txBody>
      </p:sp>
    </p:spTree>
    <p:extLst>
      <p:ext uri="{BB962C8B-B14F-4D97-AF65-F5344CB8AC3E}">
        <p14:creationId xmlns:p14="http://schemas.microsoft.com/office/powerpoint/2010/main" val="1470323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4">
                                            <p:txEl>
                                              <p:pRg st="2" end="2"/>
                                            </p:txEl>
                                          </p:spTgt>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9"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64973"/>
            <a:ext cx="13004800"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algn="ctr"/>
            <a:r>
              <a:rPr lang="en-US" sz="3600" b="1" dirty="0">
                <a:solidFill>
                  <a:schemeClr val="accent6">
                    <a:lumMod val="75000"/>
                  </a:schemeClr>
                </a:solidFill>
              </a:rPr>
              <a:t>Exhortation to </a:t>
            </a:r>
            <a:r>
              <a:rPr lang="en-US" sz="3600" b="1" dirty="0" smtClean="0">
                <a:solidFill>
                  <a:schemeClr val="accent6">
                    <a:lumMod val="75000"/>
                  </a:schemeClr>
                </a:solidFill>
              </a:rPr>
              <a:t>Be on Guard! </a:t>
            </a:r>
            <a:endParaRPr lang="en-US" sz="3600" dirty="0">
              <a:solidFill>
                <a:schemeClr val="accent6">
                  <a:lumMod val="75000"/>
                </a:schemeClr>
              </a:solidFill>
            </a:endParaRPr>
          </a:p>
        </p:txBody>
      </p:sp>
      <p:sp>
        <p:nvSpPr>
          <p:cNvPr id="4" name="TextBox 3"/>
          <p:cNvSpPr txBox="1"/>
          <p:nvPr/>
        </p:nvSpPr>
        <p:spPr>
          <a:xfrm>
            <a:off x="806116" y="2349877"/>
            <a:ext cx="11610473" cy="6746460"/>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3600" b="1" baseline="30000" dirty="0">
                <a:solidFill>
                  <a:srgbClr val="FF0000"/>
                </a:solidFill>
              </a:rPr>
              <a:t>32 </a:t>
            </a:r>
            <a:r>
              <a:rPr lang="en-US" sz="3600" dirty="0"/>
              <a:t>“But concerning that day and that hour, no one knows, not even the angels in heaven, nor the Son, but only the Father.  </a:t>
            </a:r>
            <a:r>
              <a:rPr lang="en-US" sz="3600" b="1" baseline="30000" dirty="0">
                <a:solidFill>
                  <a:srgbClr val="FF0000"/>
                </a:solidFill>
              </a:rPr>
              <a:t>33 </a:t>
            </a:r>
            <a:r>
              <a:rPr lang="en-US" sz="3600" u="sng" dirty="0"/>
              <a:t>Be on guard, keep awake</a:t>
            </a:r>
            <a:r>
              <a:rPr lang="en-US" sz="3600" dirty="0"/>
              <a:t>.  For you do not know when the time will come.  </a:t>
            </a:r>
            <a:r>
              <a:rPr lang="en-US" sz="3600" b="1" baseline="30000" dirty="0">
                <a:solidFill>
                  <a:srgbClr val="FF0000"/>
                </a:solidFill>
              </a:rPr>
              <a:t>34</a:t>
            </a:r>
            <a:r>
              <a:rPr lang="en-US" sz="3600" b="1" baseline="30000" dirty="0"/>
              <a:t> </a:t>
            </a:r>
            <a:r>
              <a:rPr lang="en-US" sz="3600" dirty="0"/>
              <a:t>It is like a man going on a journey, when he leaves home and puts his servants in charge, each with his work, and commands the doorkeeper to stay awake.  </a:t>
            </a:r>
            <a:r>
              <a:rPr lang="en-US" sz="3600" dirty="0">
                <a:solidFill>
                  <a:srgbClr val="FF0000"/>
                </a:solidFill>
              </a:rPr>
              <a:t> </a:t>
            </a:r>
            <a:r>
              <a:rPr lang="en-US" sz="3600" b="1" baseline="30000" dirty="0">
                <a:solidFill>
                  <a:srgbClr val="FF0000"/>
                </a:solidFill>
              </a:rPr>
              <a:t>35 </a:t>
            </a:r>
            <a:r>
              <a:rPr lang="en-US" sz="3600" dirty="0"/>
              <a:t>Therefore </a:t>
            </a:r>
            <a:r>
              <a:rPr lang="en-US" sz="3600" u="sng" dirty="0"/>
              <a:t>stay awake</a:t>
            </a:r>
            <a:r>
              <a:rPr lang="en-US" sz="3600" dirty="0"/>
              <a:t>---for you do not know when the master of the house will come, in the evening of at midnight, or when the rooster crows, or in the morning--- </a:t>
            </a:r>
            <a:r>
              <a:rPr lang="en-US" sz="3600" b="1" baseline="30000" dirty="0">
                <a:solidFill>
                  <a:srgbClr val="FF0000"/>
                </a:solidFill>
              </a:rPr>
              <a:t>36</a:t>
            </a:r>
            <a:r>
              <a:rPr lang="en-US" sz="3600" dirty="0"/>
              <a:t> lest he come suddenly and find you asleep.  </a:t>
            </a:r>
            <a:r>
              <a:rPr lang="en-US" sz="3600" b="1" baseline="30000" dirty="0">
                <a:solidFill>
                  <a:srgbClr val="FF0000"/>
                </a:solidFill>
              </a:rPr>
              <a:t>37</a:t>
            </a:r>
            <a:r>
              <a:rPr lang="en-US" sz="3600" dirty="0"/>
              <a:t>And what I say to you, I say to all: </a:t>
            </a:r>
            <a:r>
              <a:rPr lang="en-US" sz="3600" dirty="0" smtClean="0"/>
              <a:t>	</a:t>
            </a:r>
            <a:r>
              <a:rPr lang="en-US" sz="3600" u="sng" dirty="0" smtClean="0"/>
              <a:t>stay </a:t>
            </a:r>
            <a:r>
              <a:rPr lang="en-US" sz="3600" u="sng" dirty="0"/>
              <a:t>awake</a:t>
            </a:r>
            <a:r>
              <a:rPr lang="en-US" sz="3600" dirty="0"/>
              <a:t>.”      	  </a:t>
            </a:r>
            <a:r>
              <a:rPr lang="en-US" sz="3600" dirty="0" smtClean="0"/>
              <a:t>	</a:t>
            </a:r>
            <a:r>
              <a:rPr lang="en-US" sz="3600" dirty="0" smtClean="0">
                <a:solidFill>
                  <a:srgbClr val="FF0000"/>
                </a:solidFill>
              </a:rPr>
              <a:t>(</a:t>
            </a:r>
            <a:r>
              <a:rPr lang="en-US" sz="3600" dirty="0">
                <a:solidFill>
                  <a:srgbClr val="FF0000"/>
                </a:solidFill>
              </a:rPr>
              <a:t>Mark 13:32-37)</a:t>
            </a:r>
          </a:p>
        </p:txBody>
      </p:sp>
    </p:spTree>
    <p:extLst>
      <p:ext uri="{BB962C8B-B14F-4D97-AF65-F5344CB8AC3E}">
        <p14:creationId xmlns:p14="http://schemas.microsoft.com/office/powerpoint/2010/main" val="1207514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8905" y="1017117"/>
            <a:ext cx="8023726"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lvl="0" algn="ctr"/>
            <a:r>
              <a:rPr lang="en-US" sz="3600" b="1" dirty="0">
                <a:solidFill>
                  <a:schemeClr val="accent6">
                    <a:lumMod val="75000"/>
                  </a:schemeClr>
                </a:solidFill>
              </a:rPr>
              <a:t>Exhortation to Be on Guard</a:t>
            </a:r>
            <a:endParaRPr lang="en-US" sz="3600" dirty="0">
              <a:solidFill>
                <a:schemeClr val="accent6">
                  <a:lumMod val="75000"/>
                </a:schemeClr>
              </a:solidFill>
            </a:endParaRPr>
          </a:p>
        </p:txBody>
      </p:sp>
      <p:sp>
        <p:nvSpPr>
          <p:cNvPr id="4" name="TextBox 3"/>
          <p:cNvSpPr txBox="1"/>
          <p:nvPr/>
        </p:nvSpPr>
        <p:spPr>
          <a:xfrm>
            <a:off x="96252" y="1573349"/>
            <a:ext cx="12764167" cy="8208399"/>
          </a:xfrm>
          <a:prstGeom prst="rect">
            <a:avLst/>
          </a:prstGeom>
          <a:no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742950" lvl="0" indent="-742950">
              <a:spcAft>
                <a:spcPts val="600"/>
              </a:spcAft>
              <a:buAutoNum type="arabicPeriod"/>
            </a:pPr>
            <a:r>
              <a:rPr lang="en-US" sz="3200" b="1" dirty="0" smtClean="0">
                <a:solidFill>
                  <a:srgbClr val="00B050"/>
                </a:solidFill>
              </a:rPr>
              <a:t>Jesus </a:t>
            </a:r>
            <a:r>
              <a:rPr lang="en-US" sz="3200" b="1" dirty="0">
                <a:solidFill>
                  <a:srgbClr val="00B050"/>
                </a:solidFill>
              </a:rPr>
              <a:t>sets limits</a:t>
            </a:r>
            <a:r>
              <a:rPr lang="en-US" sz="3200" dirty="0">
                <a:solidFill>
                  <a:srgbClr val="7030A0"/>
                </a:solidFill>
              </a:rPr>
              <a:t>: </a:t>
            </a:r>
            <a:r>
              <a:rPr lang="en-US" sz="3200" i="1" dirty="0"/>
              <a:t>“… concerning that day and that hour, no one knows, … only the Father”</a:t>
            </a:r>
            <a:r>
              <a:rPr lang="en-US" sz="3200" dirty="0"/>
              <a:t> </a:t>
            </a:r>
            <a:r>
              <a:rPr lang="en-US" sz="3200" dirty="0">
                <a:solidFill>
                  <a:srgbClr val="FF0000"/>
                </a:solidFill>
              </a:rPr>
              <a:t>(v.32),  </a:t>
            </a:r>
            <a:r>
              <a:rPr lang="en-US" sz="3200" i="1" dirty="0"/>
              <a:t>“For you do not know when the time will come.”</a:t>
            </a:r>
            <a:r>
              <a:rPr lang="en-US" sz="3200" dirty="0"/>
              <a:t> </a:t>
            </a:r>
            <a:r>
              <a:rPr lang="en-US" sz="3200" dirty="0">
                <a:solidFill>
                  <a:srgbClr val="FF0000"/>
                </a:solidFill>
              </a:rPr>
              <a:t>(v.33),</a:t>
            </a:r>
            <a:r>
              <a:rPr lang="en-US" sz="3200" i="1" dirty="0">
                <a:solidFill>
                  <a:srgbClr val="FF0000"/>
                </a:solidFill>
              </a:rPr>
              <a:t> </a:t>
            </a:r>
            <a:r>
              <a:rPr lang="en-US" sz="3200" i="1" dirty="0"/>
              <a:t>“for you do not know when the master of the house will come.”</a:t>
            </a:r>
            <a:r>
              <a:rPr lang="en-US" sz="3200" dirty="0"/>
              <a:t> </a:t>
            </a:r>
            <a:r>
              <a:rPr lang="en-US" sz="3200" dirty="0">
                <a:solidFill>
                  <a:srgbClr val="FF0000"/>
                </a:solidFill>
              </a:rPr>
              <a:t>(v.35</a:t>
            </a:r>
            <a:r>
              <a:rPr lang="en-US" sz="3200" dirty="0" smtClean="0">
                <a:solidFill>
                  <a:srgbClr val="FF0000"/>
                </a:solidFill>
              </a:rPr>
              <a:t>).</a:t>
            </a:r>
          </a:p>
          <a:p>
            <a:pPr marL="742950" lvl="0" indent="-742950">
              <a:spcAft>
                <a:spcPts val="600"/>
              </a:spcAft>
              <a:buAutoNum type="arabicPeriod"/>
            </a:pPr>
            <a:r>
              <a:rPr lang="en-US" sz="3200" b="1" dirty="0" smtClean="0">
                <a:solidFill>
                  <a:srgbClr val="00B0F0"/>
                </a:solidFill>
              </a:rPr>
              <a:t>Jesus</a:t>
            </a:r>
            <a:r>
              <a:rPr lang="en-US" sz="3200" b="1" dirty="0">
                <a:solidFill>
                  <a:srgbClr val="00B0F0"/>
                </a:solidFill>
              </a:rPr>
              <a:t>’ command</a:t>
            </a:r>
            <a:r>
              <a:rPr lang="en-US" sz="3200" dirty="0"/>
              <a:t>, that everyone </a:t>
            </a:r>
            <a:r>
              <a:rPr lang="en-US" sz="3200" b="1" dirty="0"/>
              <a:t>“</a:t>
            </a:r>
            <a:r>
              <a:rPr lang="en-US" sz="3200" b="1" i="1" dirty="0"/>
              <a:t>be on guard</a:t>
            </a:r>
            <a:r>
              <a:rPr lang="en-US" sz="3200" b="1" dirty="0"/>
              <a:t>”, “</a:t>
            </a:r>
            <a:r>
              <a:rPr lang="en-US" sz="3200" b="1" i="1" dirty="0"/>
              <a:t>be alert</a:t>
            </a:r>
            <a:r>
              <a:rPr lang="en-US" sz="3200" b="1" dirty="0"/>
              <a:t>”, </a:t>
            </a:r>
            <a:r>
              <a:rPr lang="en-US" sz="3200" dirty="0"/>
              <a:t>or</a:t>
            </a:r>
            <a:r>
              <a:rPr lang="en-US" sz="3200" b="1" dirty="0"/>
              <a:t> “</a:t>
            </a:r>
            <a:r>
              <a:rPr lang="en-US" sz="3200" b="1" i="1" dirty="0"/>
              <a:t>stay awake</a:t>
            </a:r>
            <a:r>
              <a:rPr lang="en-US" sz="3200" b="1" dirty="0"/>
              <a:t>”</a:t>
            </a:r>
            <a:r>
              <a:rPr lang="en-US" sz="3200" dirty="0"/>
              <a:t> </a:t>
            </a:r>
            <a:r>
              <a:rPr lang="en-US" sz="3200" dirty="0">
                <a:solidFill>
                  <a:srgbClr val="FF0000"/>
                </a:solidFill>
              </a:rPr>
              <a:t>(vs.9,23,33,35-36), </a:t>
            </a:r>
            <a:r>
              <a:rPr lang="en-US" sz="3200" dirty="0"/>
              <a:t>was relevant to the disciples’ immediate situation, as well as to </a:t>
            </a:r>
            <a:r>
              <a:rPr lang="en-US" sz="3200" dirty="0" smtClean="0"/>
              <a:t>all who </a:t>
            </a:r>
            <a:r>
              <a:rPr lang="en-US" sz="3200" dirty="0"/>
              <a:t>would come after them; when God </a:t>
            </a:r>
            <a:r>
              <a:rPr lang="en-US" sz="3200" dirty="0" smtClean="0"/>
              <a:t>would gather </a:t>
            </a:r>
            <a:r>
              <a:rPr lang="en-US" sz="3200" dirty="0"/>
              <a:t>“</a:t>
            </a:r>
            <a:r>
              <a:rPr lang="en-US" sz="3200" i="1" dirty="0"/>
              <a:t>his elect from the four winds, from the ends of the earth to the ends of the heaven</a:t>
            </a:r>
            <a:r>
              <a:rPr lang="en-US" sz="3200" dirty="0"/>
              <a:t>” </a:t>
            </a:r>
            <a:r>
              <a:rPr lang="en-US" sz="3200" dirty="0">
                <a:solidFill>
                  <a:srgbClr val="FF0000"/>
                </a:solidFill>
              </a:rPr>
              <a:t>(v.27). </a:t>
            </a:r>
            <a:endParaRPr lang="en-US" sz="3200" dirty="0" smtClean="0"/>
          </a:p>
          <a:p>
            <a:pPr marL="409575" indent="-409575">
              <a:spcAft>
                <a:spcPts val="600"/>
              </a:spcAft>
            </a:pPr>
            <a:r>
              <a:rPr lang="en-US" sz="3200" b="1" dirty="0" smtClean="0"/>
              <a:t> *** </a:t>
            </a:r>
            <a:r>
              <a:rPr lang="en-US" sz="3200" b="1" dirty="0" smtClean="0">
                <a:solidFill>
                  <a:srgbClr val="BD33C0"/>
                </a:solidFill>
              </a:rPr>
              <a:t>In </a:t>
            </a:r>
            <a:r>
              <a:rPr lang="en-US" sz="3200" b="1" dirty="0">
                <a:solidFill>
                  <a:srgbClr val="BD33C0"/>
                </a:solidFill>
              </a:rPr>
              <a:t>Summary: </a:t>
            </a:r>
            <a:r>
              <a:rPr lang="en-US" sz="3200" dirty="0"/>
              <a:t>In Mark’s account, there were to be multiple signs that accompany the coming of God’s kingdom.  Those </a:t>
            </a:r>
            <a:r>
              <a:rPr lang="en-US" sz="3200" dirty="0" smtClean="0"/>
              <a:t>witnessing </a:t>
            </a:r>
            <a:r>
              <a:rPr lang="en-US" sz="3200" dirty="0"/>
              <a:t>Christ’s resurrection and the judgment of Jerusalem in 70 AD experienced the first fruits of God’s kingdom come and the end of the age begun, but the full import of Jesus’ words are yet to have their complete application.  Thus, </a:t>
            </a:r>
            <a:r>
              <a:rPr lang="en-US" sz="3200" b="1" u="sng" dirty="0"/>
              <a:t>all God’s people throughout the ages are to heed and obey Jesus’ manifold </a:t>
            </a:r>
            <a:r>
              <a:rPr lang="en-US" sz="3200" b="1" u="sng" dirty="0" smtClean="0"/>
              <a:t>command</a:t>
            </a:r>
            <a:r>
              <a:rPr lang="en-US" sz="3200" b="1" dirty="0" smtClean="0"/>
              <a:t>.</a:t>
            </a:r>
            <a:endParaRPr lang="en-US" sz="3200" dirty="0"/>
          </a:p>
        </p:txBody>
      </p:sp>
    </p:spTree>
    <p:extLst>
      <p:ext uri="{BB962C8B-B14F-4D97-AF65-F5344CB8AC3E}">
        <p14:creationId xmlns:p14="http://schemas.microsoft.com/office/powerpoint/2010/main" val="178433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362746" y="2336184"/>
            <a:ext cx="2296160" cy="3139440"/>
          </a:xfrm>
          <a:prstGeom prst="rect">
            <a:avLst/>
          </a:prstGeom>
        </p:spPr>
      </p:pic>
      <p:pic>
        <p:nvPicPr>
          <p:cNvPr id="3074" name="Picture 2" descr="C:\Users\Ridge\Pictures\Christ Related\colorear-domingo-de-resurreccion-jesus-pasc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284" y="5814695"/>
            <a:ext cx="2608036" cy="2994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40" y="3116530"/>
            <a:ext cx="11521440" cy="6678751"/>
          </a:xfrm>
          <a:prstGeom prst="rect">
            <a:avLst/>
          </a:prstGeom>
        </p:spPr>
        <p:txBody>
          <a:bodyPr wrap="square">
            <a:spAutoFit/>
          </a:bodyPr>
          <a:lstStyle/>
          <a:p>
            <a:pPr marL="742950" indent="-742950">
              <a:spcBef>
                <a:spcPts val="1200"/>
              </a:spcBef>
              <a:spcAft>
                <a:spcPts val="1200"/>
              </a:spcAft>
              <a:buAutoNum type="alphaUcPeriod"/>
            </a:pPr>
            <a:r>
              <a:rPr lang="en-US" sz="3600" b="1" dirty="0" smtClean="0"/>
              <a:t>Destruction of the Temple </a:t>
            </a:r>
            <a:r>
              <a:rPr lang="en-US" sz="3600" dirty="0" smtClean="0">
                <a:solidFill>
                  <a:srgbClr val="FF0000"/>
                </a:solidFill>
              </a:rPr>
              <a:t>(Mark 13:1-2)</a:t>
            </a:r>
          </a:p>
          <a:p>
            <a:pPr marL="742950" indent="-742950">
              <a:spcBef>
                <a:spcPts val="1200"/>
              </a:spcBef>
              <a:spcAft>
                <a:spcPts val="1200"/>
              </a:spcAft>
              <a:buFontTx/>
              <a:buAutoNum type="alphaUcPeriod"/>
            </a:pPr>
            <a:r>
              <a:rPr lang="en-US" sz="3600" b="1" dirty="0" smtClean="0"/>
              <a:t>Sign of the End of the Ages</a:t>
            </a:r>
            <a:r>
              <a:rPr lang="en-US" sz="3600" dirty="0" smtClean="0"/>
              <a:t>  </a:t>
            </a:r>
            <a:r>
              <a:rPr lang="en-US" sz="3600" dirty="0" smtClean="0">
                <a:solidFill>
                  <a:srgbClr val="FF0000"/>
                </a:solidFill>
              </a:rPr>
              <a:t>(Mark 13:3-13) </a:t>
            </a:r>
          </a:p>
          <a:p>
            <a:pPr marL="742950" indent="-742950">
              <a:spcBef>
                <a:spcPts val="1200"/>
              </a:spcBef>
              <a:spcAft>
                <a:spcPts val="1200"/>
              </a:spcAft>
              <a:buFontTx/>
              <a:buAutoNum type="alphaUcPeriod"/>
            </a:pPr>
            <a:r>
              <a:rPr lang="en-US" sz="3600" b="1" dirty="0" smtClean="0"/>
              <a:t>The Great Tribulation</a:t>
            </a:r>
            <a:r>
              <a:rPr lang="en-US" sz="3600" b="1" dirty="0" smtClean="0">
                <a:solidFill>
                  <a:srgbClr val="FF0000"/>
                </a:solidFill>
              </a:rPr>
              <a:t> </a:t>
            </a:r>
            <a:r>
              <a:rPr lang="en-US" sz="3600" dirty="0" smtClean="0">
                <a:solidFill>
                  <a:srgbClr val="FF0000"/>
                </a:solidFill>
              </a:rPr>
              <a:t>(Mark 13:14-23)</a:t>
            </a:r>
            <a:r>
              <a:rPr lang="en-US" sz="3600" dirty="0" smtClean="0"/>
              <a:t>   </a:t>
            </a:r>
          </a:p>
          <a:p>
            <a:pPr marL="742950" indent="-742950">
              <a:spcBef>
                <a:spcPts val="1200"/>
              </a:spcBef>
              <a:spcAft>
                <a:spcPts val="1200"/>
              </a:spcAft>
              <a:buFontTx/>
              <a:buAutoNum type="alphaUcPeriod"/>
            </a:pPr>
            <a:r>
              <a:rPr lang="en-US" sz="3600" b="1" dirty="0" smtClean="0"/>
              <a:t>Coming of the Son of Man </a:t>
            </a:r>
            <a:r>
              <a:rPr lang="en-US" sz="3600" dirty="0" smtClean="0">
                <a:solidFill>
                  <a:srgbClr val="FF0000"/>
                </a:solidFill>
              </a:rPr>
              <a:t>(Mark 13:24-27) </a:t>
            </a:r>
            <a:endParaRPr lang="en-US" sz="3600" dirty="0" smtClean="0"/>
          </a:p>
          <a:p>
            <a:pPr marL="742950" indent="-742950">
              <a:spcBef>
                <a:spcPts val="1200"/>
              </a:spcBef>
              <a:spcAft>
                <a:spcPts val="1200"/>
              </a:spcAft>
              <a:buFontTx/>
              <a:buAutoNum type="alphaUcPeriod"/>
            </a:pPr>
            <a:r>
              <a:rPr lang="en-US" sz="3600" b="1" dirty="0" smtClean="0"/>
              <a:t>Lesson of the Fig Tree </a:t>
            </a:r>
            <a:r>
              <a:rPr lang="en-US" sz="3600" dirty="0" smtClean="0">
                <a:solidFill>
                  <a:srgbClr val="FF0000"/>
                </a:solidFill>
              </a:rPr>
              <a:t>(Mark 13:28-31) </a:t>
            </a:r>
            <a:endParaRPr lang="en-US" sz="3600" dirty="0" smtClean="0"/>
          </a:p>
          <a:p>
            <a:pPr marL="742950" indent="-742950">
              <a:spcBef>
                <a:spcPts val="1200"/>
              </a:spcBef>
              <a:spcAft>
                <a:spcPts val="1200"/>
              </a:spcAft>
              <a:buFontTx/>
              <a:buAutoNum type="alphaUcPeriod"/>
            </a:pPr>
            <a:r>
              <a:rPr lang="en-US" sz="3600" b="1" dirty="0" smtClean="0"/>
              <a:t>Exhortation to Be on Guard </a:t>
            </a:r>
            <a:r>
              <a:rPr lang="en-US" sz="3600" dirty="0" smtClean="0">
                <a:solidFill>
                  <a:srgbClr val="FF0000"/>
                </a:solidFill>
              </a:rPr>
              <a:t>(Mark 13:32-37) </a:t>
            </a:r>
            <a:endParaRPr lang="en-US" sz="3600" dirty="0" smtClean="0"/>
          </a:p>
          <a:p>
            <a:pPr algn="ctr">
              <a:spcBef>
                <a:spcPts val="1200"/>
              </a:spcBef>
              <a:spcAft>
                <a:spcPts val="1200"/>
              </a:spcAft>
            </a:pPr>
            <a:r>
              <a:rPr lang="en-US" sz="3600" b="1" dirty="0" smtClean="0">
                <a:solidFill>
                  <a:srgbClr val="0000FF"/>
                </a:solidFill>
              </a:rPr>
              <a:t>Questions for Discussion:</a:t>
            </a:r>
            <a:endParaRPr lang="en-US" sz="3600" dirty="0" smtClean="0">
              <a:solidFill>
                <a:srgbClr val="0000FF"/>
              </a:solidFill>
            </a:endParaRPr>
          </a:p>
          <a:p>
            <a:pPr marL="742950" lvl="0" indent="-742950">
              <a:spcBef>
                <a:spcPts val="1200"/>
              </a:spcBef>
              <a:spcAft>
                <a:spcPts val="1200"/>
              </a:spcAft>
              <a:buFontTx/>
              <a:buAutoNum type="alphaUcPeriod"/>
            </a:pPr>
            <a:endParaRPr lang="en-US" sz="3600" dirty="0"/>
          </a:p>
        </p:txBody>
      </p:sp>
      <p:sp>
        <p:nvSpPr>
          <p:cNvPr id="3" name="Rectangle 2"/>
          <p:cNvSpPr/>
          <p:nvPr/>
        </p:nvSpPr>
        <p:spPr>
          <a:xfrm>
            <a:off x="90986" y="1920685"/>
            <a:ext cx="10973254" cy="830997"/>
          </a:xfrm>
          <a:prstGeom prst="rect">
            <a:avLst/>
          </a:prstGeom>
        </p:spPr>
        <p:txBody>
          <a:bodyPr wrap="square">
            <a:spAutoFit/>
          </a:bodyPr>
          <a:lstStyle/>
          <a:p>
            <a:pPr algn="ctr"/>
            <a:r>
              <a:rPr lang="en-US" sz="4800" b="1" dirty="0" smtClean="0">
                <a:solidFill>
                  <a:srgbClr val="FF66CC"/>
                </a:solidFill>
              </a:rPr>
              <a:t>Understanding the End of the Ages</a:t>
            </a:r>
            <a:endParaRPr lang="en-US" sz="4800" dirty="0">
              <a:solidFill>
                <a:srgbClr val="FF66CC"/>
              </a:solidFill>
            </a:endParaRPr>
          </a:p>
        </p:txBody>
      </p:sp>
    </p:spTree>
    <p:extLst>
      <p:ext uri="{BB962C8B-B14F-4D97-AF65-F5344CB8AC3E}">
        <p14:creationId xmlns:p14="http://schemas.microsoft.com/office/powerpoint/2010/main" val="22641483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2">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2">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2">
                                            <p:txEl>
                                              <p:pRg st="5" end="5"/>
                                            </p:txEl>
                                          </p:spTgt>
                                        </p:tgtEl>
                                      </p:cBhvr>
                                    </p:animEffect>
                                  </p:childTnLst>
                                </p:cTn>
                              </p:par>
                            </p:childTnLst>
                          </p:cTn>
                        </p:par>
                        <p:par>
                          <p:cTn id="35" fill="hold">
                            <p:stCondLst>
                              <p:cond delay="1000"/>
                            </p:stCondLst>
                            <p:childTnLst>
                              <p:par>
                                <p:cTn id="36" presetID="55" presetClass="entr" presetSubtype="0"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p:cTn id="38"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body" sz="half" idx="4294967295"/>
          </p:nvPr>
        </p:nvSpPr>
        <p:spPr>
          <a:xfrm>
            <a:off x="307037" y="5072122"/>
            <a:ext cx="12350184" cy="4499812"/>
          </a:xfrm>
          <a:prstGeom prst="rect">
            <a:avLst/>
          </a:prstGeom>
          <a:solidFill>
            <a:srgbClr val="CCFF99"/>
          </a:solidFill>
        </p:spPr>
        <p:txBody>
          <a:bodyPr>
            <a:normAutofit lnSpcReduction="10000"/>
          </a:bodyPr>
          <a:lstStyle/>
          <a:p>
            <a:pPr marL="742950" lvl="0" indent="-742950" algn="l">
              <a:spcBef>
                <a:spcPts val="1200"/>
              </a:spcBef>
              <a:spcAft>
                <a:spcPts val="1200"/>
              </a:spcAft>
              <a:buClr>
                <a:srgbClr val="C00000"/>
              </a:buClr>
              <a:buSzPct val="150000"/>
              <a:buFont typeface="Times New Roman" panose="02020603050405020304" pitchFamily="18" charset="0"/>
              <a:buChar char="†"/>
            </a:pPr>
            <a:endParaRPr lang="en-US" dirty="0" smtClean="0"/>
          </a:p>
          <a:p>
            <a:pPr marL="742950" lvl="0" indent="-742950" algn="l">
              <a:spcBef>
                <a:spcPts val="1200"/>
              </a:spcBef>
              <a:spcAft>
                <a:spcPts val="1200"/>
              </a:spcAft>
              <a:buClr>
                <a:srgbClr val="C00000"/>
              </a:buClr>
              <a:buSzPct val="150000"/>
              <a:buFont typeface="Times New Roman" panose="02020603050405020304" pitchFamily="18" charset="0"/>
              <a:buChar char="†"/>
            </a:pPr>
            <a:r>
              <a:rPr lang="en-US" dirty="0" smtClean="0"/>
              <a:t>What </a:t>
            </a:r>
            <a:r>
              <a:rPr lang="en-US" dirty="0"/>
              <a:t>birth pains do you see going </a:t>
            </a:r>
            <a:r>
              <a:rPr lang="en-US" dirty="0" smtClean="0"/>
              <a:t>on                  	in </a:t>
            </a:r>
            <a:r>
              <a:rPr lang="en-US" dirty="0"/>
              <a:t>the world today</a:t>
            </a:r>
            <a:r>
              <a:rPr lang="en-US" dirty="0" smtClean="0"/>
              <a:t>?</a:t>
            </a:r>
          </a:p>
          <a:p>
            <a:pPr marL="742950" lvl="0" indent="-742950" algn="l">
              <a:spcBef>
                <a:spcPts val="1200"/>
              </a:spcBef>
              <a:spcAft>
                <a:spcPts val="1200"/>
              </a:spcAft>
              <a:buClr>
                <a:srgbClr val="C00000"/>
              </a:buClr>
              <a:buSzPct val="150000"/>
              <a:buFont typeface="Times New Roman" panose="02020603050405020304" pitchFamily="18" charset="0"/>
              <a:buChar char="†"/>
            </a:pPr>
            <a:r>
              <a:rPr lang="en-US" dirty="0" smtClean="0"/>
              <a:t>How </a:t>
            </a:r>
            <a:r>
              <a:rPr lang="en-US" dirty="0"/>
              <a:t>should we apply Jesus’ warning </a:t>
            </a:r>
            <a:r>
              <a:rPr lang="en-US" dirty="0" smtClean="0"/>
              <a:t>                	to </a:t>
            </a:r>
            <a:r>
              <a:rPr lang="en-US" dirty="0"/>
              <a:t>stay awake and be on guard in </a:t>
            </a:r>
            <a:r>
              <a:rPr lang="en-US" dirty="0" smtClean="0"/>
              <a:t>                         	our time? </a:t>
            </a:r>
          </a:p>
        </p:txBody>
      </p:sp>
      <p:sp>
        <p:nvSpPr>
          <p:cNvPr id="135" name="Shape 135"/>
          <p:cNvSpPr>
            <a:spLocks noGrp="1"/>
          </p:cNvSpPr>
          <p:nvPr>
            <p:ph type="title" idx="4294967295"/>
          </p:nvPr>
        </p:nvSpPr>
        <p:spPr>
          <a:xfrm>
            <a:off x="1232035" y="4895646"/>
            <a:ext cx="8216765" cy="1078433"/>
          </a:xfrm>
          <a:prstGeom prst="rect">
            <a:avLst/>
          </a:prstGeom>
        </p:spPr>
        <p:txBody>
          <a:bodyPr>
            <a:noAutofit/>
          </a:bodyPr>
          <a:lstStyle>
            <a:lvl1pPr algn="l" defTabSz="1131417">
              <a:lnSpc>
                <a:spcPct val="120000"/>
              </a:lnSpc>
              <a:defRPr sz="4785">
                <a:solidFill>
                  <a:srgbClr val="FFFFFF"/>
                </a:solidFill>
                <a:latin typeface="Constantia"/>
                <a:ea typeface="Constantia"/>
                <a:cs typeface="Constantia"/>
                <a:sym typeface="Constantia"/>
              </a:defRPr>
            </a:lvl1pPr>
          </a:lstStyle>
          <a:p>
            <a:r>
              <a:rPr sz="5400" b="1" dirty="0">
                <a:solidFill>
                  <a:srgbClr val="FF0000"/>
                </a:solidFill>
              </a:rPr>
              <a:t>Discussion </a:t>
            </a:r>
            <a:r>
              <a:rPr sz="5400" b="1" dirty="0" smtClean="0">
                <a:solidFill>
                  <a:srgbClr val="FF0000"/>
                </a:solidFill>
              </a:rPr>
              <a:t>Questions</a:t>
            </a:r>
            <a:r>
              <a:rPr lang="en-US" sz="5400" b="1" dirty="0" smtClean="0">
                <a:solidFill>
                  <a:srgbClr val="FF0000"/>
                </a:solidFill>
              </a:rPr>
              <a:t>:</a:t>
            </a:r>
            <a:endParaRPr sz="5400" b="1" dirty="0">
              <a:solidFill>
                <a:srgbClr val="FF0000"/>
              </a:solidFill>
            </a:endParaRPr>
          </a:p>
        </p:txBody>
      </p:sp>
      <p:pic>
        <p:nvPicPr>
          <p:cNvPr id="4" name="Picture 2" descr="C:\Users\Ridge\Pictures\153___10\Christ on the Cro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3994" y="5516880"/>
            <a:ext cx="2533227"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98236"/>
            <a:ext cx="13004800" cy="8039122"/>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r>
              <a:rPr lang="en-US" sz="4000" b="1" baseline="30000" dirty="0" smtClean="0">
                <a:solidFill>
                  <a:srgbClr val="FF0000"/>
                </a:solidFill>
              </a:rPr>
              <a:t>1</a:t>
            </a:r>
            <a:r>
              <a:rPr lang="en-US" sz="4000" b="1" dirty="0" smtClean="0">
                <a:solidFill>
                  <a:srgbClr val="FF0000"/>
                </a:solidFill>
              </a:rPr>
              <a:t> </a:t>
            </a:r>
            <a:r>
              <a:rPr lang="en-US" sz="4000" dirty="0" smtClean="0"/>
              <a:t>“And </a:t>
            </a:r>
            <a:r>
              <a:rPr lang="en-US" sz="4000" dirty="0"/>
              <a:t>as he came out of the temple, one of his disciples </a:t>
            </a:r>
            <a:r>
              <a:rPr lang="en-US" sz="4000" dirty="0" smtClean="0"/>
              <a:t>	said </a:t>
            </a:r>
            <a:r>
              <a:rPr lang="en-US" sz="4000" dirty="0"/>
              <a:t>to him, ‘Look, Teacher, what wonderful stones </a:t>
            </a:r>
            <a:r>
              <a:rPr lang="en-US" sz="4000" dirty="0" smtClean="0"/>
              <a:t>	and </a:t>
            </a:r>
            <a:r>
              <a:rPr lang="en-US" sz="4000" dirty="0"/>
              <a:t>what wonderful buildings!’ </a:t>
            </a:r>
            <a:r>
              <a:rPr lang="en-US" sz="4000" dirty="0" smtClean="0"/>
              <a:t>    </a:t>
            </a:r>
          </a:p>
          <a:p>
            <a:endParaRPr lang="en-US" sz="4000" dirty="0" smtClean="0"/>
          </a:p>
          <a:p>
            <a:endParaRPr lang="en-US" sz="4000" dirty="0"/>
          </a:p>
          <a:p>
            <a:endParaRPr lang="en-US" sz="4000" dirty="0" smtClean="0"/>
          </a:p>
          <a:p>
            <a:endParaRPr lang="en-US" sz="4000" dirty="0" smtClean="0"/>
          </a:p>
          <a:p>
            <a:endParaRPr lang="en-US" sz="4000" dirty="0" smtClean="0"/>
          </a:p>
          <a:p>
            <a:endParaRPr lang="en-US" sz="4000" dirty="0"/>
          </a:p>
          <a:p>
            <a:r>
              <a:rPr lang="en-US" sz="4000" dirty="0" smtClean="0"/>
              <a:t> </a:t>
            </a:r>
            <a:r>
              <a:rPr lang="en-US" sz="4000" b="1" baseline="30000" dirty="0" smtClean="0">
                <a:solidFill>
                  <a:srgbClr val="FF0000"/>
                </a:solidFill>
              </a:rPr>
              <a:t>2</a:t>
            </a:r>
            <a:r>
              <a:rPr lang="en-US" sz="4000" b="1" dirty="0" smtClean="0">
                <a:solidFill>
                  <a:srgbClr val="FF0000"/>
                </a:solidFill>
              </a:rPr>
              <a:t> </a:t>
            </a:r>
            <a:r>
              <a:rPr lang="en-US" sz="4000" dirty="0" smtClean="0"/>
              <a:t>And </a:t>
            </a:r>
            <a:r>
              <a:rPr lang="en-US" sz="4000" dirty="0"/>
              <a:t>Jesus said to him, ‘Do you see these great </a:t>
            </a:r>
            <a:r>
              <a:rPr lang="en-US" sz="4000" dirty="0" smtClean="0"/>
              <a:t>	buildings</a:t>
            </a:r>
            <a:r>
              <a:rPr lang="en-US" sz="4000" dirty="0"/>
              <a:t>?  There will not be left here one stone </a:t>
            </a:r>
            <a:r>
              <a:rPr lang="en-US" sz="4000" dirty="0" smtClean="0"/>
              <a:t>	upon </a:t>
            </a:r>
            <a:r>
              <a:rPr lang="en-US" sz="4000" dirty="0"/>
              <a:t>another that will not be thrown down’.”  	</a:t>
            </a:r>
            <a:r>
              <a:rPr lang="en-US" sz="3600" dirty="0"/>
              <a:t>	</a:t>
            </a:r>
            <a:r>
              <a:rPr lang="en-US" sz="3600" dirty="0" smtClean="0"/>
              <a:t>						</a:t>
            </a:r>
            <a:r>
              <a:rPr lang="en-US" sz="3600" dirty="0" smtClean="0">
                <a:solidFill>
                  <a:srgbClr val="FF0000"/>
                </a:solidFill>
              </a:rPr>
              <a:t>(</a:t>
            </a:r>
            <a:r>
              <a:rPr lang="en-US" sz="3600" dirty="0">
                <a:solidFill>
                  <a:srgbClr val="FF0000"/>
                </a:solidFill>
              </a:rPr>
              <a:t>Mark </a:t>
            </a:r>
            <a:r>
              <a:rPr lang="en-US" sz="3600" dirty="0" smtClean="0">
                <a:solidFill>
                  <a:srgbClr val="FF0000"/>
                </a:solidFill>
              </a:rPr>
              <a:t>13:1-2)</a:t>
            </a:r>
            <a:endParaRPr lang="en-US" sz="3600" dirty="0">
              <a:solidFill>
                <a:srgbClr val="FF0000"/>
              </a:solidFill>
            </a:endParaRPr>
          </a:p>
        </p:txBody>
      </p:sp>
      <p:pic>
        <p:nvPicPr>
          <p:cNvPr id="2052" name="Picture 4" descr="C:\Users\Ridge\Pictures\Temple Photos\temple image of Herod's 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592" y="3722679"/>
            <a:ext cx="4785247" cy="32710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Ridge\Pictures\Temple Photos\images temple ar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560" y="3722679"/>
            <a:ext cx="4978400" cy="32710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44139" y="868051"/>
            <a:ext cx="6160661" cy="646331"/>
          </a:xfrm>
          <a:prstGeom prst="rect">
            <a:avLst/>
          </a:prstGeom>
        </p:spPr>
        <p:txBody>
          <a:bodyPr wrap="none">
            <a:spAutoFit/>
          </a:bodyPr>
          <a:lstStyle/>
          <a:p>
            <a:r>
              <a:rPr lang="en-US" sz="3600" b="1" dirty="0">
                <a:solidFill>
                  <a:srgbClr val="FF0000"/>
                </a:solidFill>
              </a:rPr>
              <a:t>Destruction of the Temple: </a:t>
            </a:r>
            <a:endParaRPr lang="en-US" sz="3600" dirty="0">
              <a:solidFill>
                <a:srgbClr val="FF0000"/>
              </a:solidFill>
            </a:endParaRPr>
          </a:p>
        </p:txBody>
      </p:sp>
    </p:spTree>
    <p:extLst>
      <p:ext uri="{BB962C8B-B14F-4D97-AF65-F5344CB8AC3E}">
        <p14:creationId xmlns:p14="http://schemas.microsoft.com/office/powerpoint/2010/main" val="486111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371"/>
            <a:ext cx="13004800" cy="8479244"/>
          </a:xfrm>
          <a:prstGeom prst="rect">
            <a:avLst/>
          </a:prstGeom>
        </p:spPr>
        <p:txBody>
          <a:bodyPr wrap="square">
            <a:spAutoFit/>
          </a:bodyPr>
          <a:lstStyle/>
          <a:p>
            <a:r>
              <a:rPr lang="en-US" sz="3200" b="1" dirty="0">
                <a:solidFill>
                  <a:srgbClr val="FF0000"/>
                </a:solidFill>
              </a:rPr>
              <a:t>Destruction of the </a:t>
            </a:r>
            <a:r>
              <a:rPr lang="en-US" sz="3200" b="1" dirty="0" smtClean="0">
                <a:solidFill>
                  <a:srgbClr val="FF0000"/>
                </a:solidFill>
              </a:rPr>
              <a:t>Temple: </a:t>
            </a:r>
            <a:endParaRPr lang="en-US" sz="3200" dirty="0" smtClean="0">
              <a:solidFill>
                <a:srgbClr val="FF0000"/>
              </a:solidFill>
            </a:endParaRPr>
          </a:p>
          <a:p>
            <a:pPr marL="514350" indent="-514350">
              <a:spcBef>
                <a:spcPts val="600"/>
              </a:spcBef>
              <a:spcAft>
                <a:spcPts val="600"/>
              </a:spcAft>
              <a:buClr>
                <a:srgbClr val="0000FF"/>
              </a:buClr>
              <a:buFont typeface="Calibri" panose="020F0502020204030204" pitchFamily="34" charset="0"/>
              <a:buChar char="❶"/>
            </a:pPr>
            <a:r>
              <a:rPr lang="en-US" sz="3200" b="1" dirty="0"/>
              <a:t>O</a:t>
            </a:r>
            <a:r>
              <a:rPr lang="en-US" sz="3200" b="1" dirty="0" smtClean="0"/>
              <a:t>riginal </a:t>
            </a:r>
            <a:r>
              <a:rPr lang="en-US" sz="3200" b="1" dirty="0"/>
              <a:t>temple</a:t>
            </a:r>
            <a:r>
              <a:rPr lang="en-US" sz="3200" dirty="0"/>
              <a:t> was completed in 7 years, </a:t>
            </a:r>
            <a:r>
              <a:rPr lang="en-US" sz="3200" dirty="0" smtClean="0"/>
              <a:t>built </a:t>
            </a:r>
            <a:r>
              <a:rPr lang="en-US" sz="3200" dirty="0"/>
              <a:t>by Solomon </a:t>
            </a:r>
            <a:r>
              <a:rPr lang="en-US" sz="3200" dirty="0" smtClean="0"/>
              <a:t>		</a:t>
            </a:r>
            <a:r>
              <a:rPr lang="en-US" sz="3200" b="1" dirty="0" smtClean="0"/>
              <a:t>969-962 </a:t>
            </a:r>
            <a:r>
              <a:rPr lang="en-US" sz="3200" b="1" dirty="0"/>
              <a:t>BC </a:t>
            </a:r>
            <a:r>
              <a:rPr lang="en-US" sz="3200" dirty="0" smtClean="0"/>
              <a:t>– </a:t>
            </a:r>
            <a:r>
              <a:rPr lang="en-US" sz="3200" dirty="0" smtClean="0">
                <a:solidFill>
                  <a:srgbClr val="FF0000"/>
                </a:solidFill>
              </a:rPr>
              <a:t>(1 </a:t>
            </a:r>
            <a:r>
              <a:rPr lang="en-US" sz="3200" dirty="0">
                <a:solidFill>
                  <a:srgbClr val="FF0000"/>
                </a:solidFill>
              </a:rPr>
              <a:t>Kings 6:38). </a:t>
            </a:r>
          </a:p>
          <a:p>
            <a:pPr marL="514350" indent="-514350">
              <a:spcBef>
                <a:spcPts val="600"/>
              </a:spcBef>
              <a:spcAft>
                <a:spcPts val="600"/>
              </a:spcAft>
              <a:buClr>
                <a:srgbClr val="0000FF"/>
              </a:buClr>
              <a:buFont typeface="Calibri" panose="020F0502020204030204" pitchFamily="34" charset="0"/>
              <a:buChar char="❷"/>
            </a:pPr>
            <a:r>
              <a:rPr lang="en-US" sz="3200" dirty="0"/>
              <a:t>It was utterly plundered and then destroyed about </a:t>
            </a:r>
            <a:r>
              <a:rPr lang="en-US" sz="3200" b="1" dirty="0"/>
              <a:t>586 BC </a:t>
            </a:r>
            <a:r>
              <a:rPr lang="en-US" sz="3200" dirty="0"/>
              <a:t>by the </a:t>
            </a:r>
            <a:r>
              <a:rPr lang="en-US" sz="3200" dirty="0" smtClean="0"/>
              <a:t>	Chaldean </a:t>
            </a:r>
            <a:r>
              <a:rPr lang="en-US" sz="3200" dirty="0"/>
              <a:t>army. </a:t>
            </a:r>
          </a:p>
          <a:p>
            <a:pPr marL="514350" indent="-514350">
              <a:spcBef>
                <a:spcPts val="600"/>
              </a:spcBef>
              <a:spcAft>
                <a:spcPts val="600"/>
              </a:spcAft>
              <a:buClr>
                <a:srgbClr val="0000FF"/>
              </a:buClr>
              <a:buFont typeface="Calibri" panose="020F0502020204030204" pitchFamily="34" charset="0"/>
              <a:buChar char="❸"/>
            </a:pPr>
            <a:r>
              <a:rPr lang="en-US" sz="3200" dirty="0"/>
              <a:t>Nearly </a:t>
            </a:r>
            <a:r>
              <a:rPr lang="en-US" sz="3200" b="1" dirty="0"/>
              <a:t>50 years </a:t>
            </a:r>
            <a:r>
              <a:rPr lang="en-US" sz="3200" dirty="0"/>
              <a:t>later the altar </a:t>
            </a:r>
            <a:r>
              <a:rPr lang="en-US" sz="3200" dirty="0" smtClean="0"/>
              <a:t>sacrifice </a:t>
            </a:r>
            <a:r>
              <a:rPr lang="en-US" sz="3200" dirty="0"/>
              <a:t>was </a:t>
            </a:r>
            <a:r>
              <a:rPr lang="en-US" sz="3200" dirty="0" smtClean="0"/>
              <a:t>rebuilt		    </a:t>
            </a:r>
            <a:r>
              <a:rPr lang="en-US" sz="3200" dirty="0" smtClean="0">
                <a:solidFill>
                  <a:srgbClr val="FF0000"/>
                </a:solidFill>
              </a:rPr>
              <a:t>(</a:t>
            </a:r>
            <a:r>
              <a:rPr lang="en-US" sz="3200" dirty="0">
                <a:solidFill>
                  <a:srgbClr val="FF0000"/>
                </a:solidFill>
              </a:rPr>
              <a:t>Ezra 3:3,8</a:t>
            </a:r>
            <a:r>
              <a:rPr lang="en-US" sz="3200" dirty="0" smtClean="0">
                <a:solidFill>
                  <a:srgbClr val="FF0000"/>
                </a:solidFill>
              </a:rPr>
              <a:t>). </a:t>
            </a:r>
            <a:r>
              <a:rPr lang="en-US" sz="3200" dirty="0"/>
              <a:t>I</a:t>
            </a:r>
            <a:r>
              <a:rPr lang="en-US" sz="3200" dirty="0" smtClean="0"/>
              <a:t>t </a:t>
            </a:r>
            <a:r>
              <a:rPr lang="en-US" sz="3200" dirty="0"/>
              <a:t>supposedly took another </a:t>
            </a:r>
            <a:r>
              <a:rPr lang="en-US" sz="3200" b="1" dirty="0"/>
              <a:t>20 years </a:t>
            </a:r>
            <a:r>
              <a:rPr lang="en-US" sz="3200" dirty="0" smtClean="0"/>
              <a:t>		       to </a:t>
            </a:r>
            <a:r>
              <a:rPr lang="en-US" sz="3200" dirty="0"/>
              <a:t>complete the rebuilding of the </a:t>
            </a:r>
            <a:r>
              <a:rPr lang="en-US" sz="3200" dirty="0" smtClean="0"/>
              <a:t>temple.</a:t>
            </a:r>
          </a:p>
          <a:p>
            <a:pPr marL="514350" indent="-514350">
              <a:spcBef>
                <a:spcPts val="600"/>
              </a:spcBef>
              <a:spcAft>
                <a:spcPts val="600"/>
              </a:spcAft>
              <a:buClr>
                <a:srgbClr val="0000FF"/>
              </a:buClr>
              <a:buFont typeface="Calibri" panose="020F0502020204030204" pitchFamily="34" charset="0"/>
              <a:buChar char="❹"/>
            </a:pPr>
            <a:r>
              <a:rPr lang="en-US" sz="3200" dirty="0"/>
              <a:t>In </a:t>
            </a:r>
            <a:r>
              <a:rPr lang="en-US" sz="3200" b="1" dirty="0"/>
              <a:t>168 BC </a:t>
            </a:r>
            <a:r>
              <a:rPr lang="en-US" sz="3200" dirty="0"/>
              <a:t>this </a:t>
            </a:r>
            <a:r>
              <a:rPr lang="en-US" sz="3200" b="1" dirty="0"/>
              <a:t>2</a:t>
            </a:r>
            <a:r>
              <a:rPr lang="en-US" sz="3200" b="1" baseline="30000" dirty="0"/>
              <a:t>nd</a:t>
            </a:r>
            <a:r>
              <a:rPr lang="en-US" sz="3200" b="1" dirty="0"/>
              <a:t> temple</a:t>
            </a:r>
            <a:r>
              <a:rPr lang="en-US" sz="3200" dirty="0"/>
              <a:t> was plundered and defiled by Epiphanes, </a:t>
            </a:r>
          </a:p>
          <a:p>
            <a:pPr marL="514350" indent="-514350">
              <a:spcBef>
                <a:spcPts val="600"/>
              </a:spcBef>
              <a:spcAft>
                <a:spcPts val="600"/>
              </a:spcAft>
              <a:buClr>
                <a:srgbClr val="0000FF"/>
              </a:buClr>
              <a:buFont typeface="Calibri" panose="020F0502020204030204" pitchFamily="34" charset="0"/>
              <a:buChar char="❺"/>
            </a:pPr>
            <a:r>
              <a:rPr lang="en-US" sz="3200" dirty="0"/>
              <a:t>A</a:t>
            </a:r>
            <a:r>
              <a:rPr lang="en-US" sz="3200" dirty="0" smtClean="0"/>
              <a:t>fter </a:t>
            </a:r>
            <a:r>
              <a:rPr lang="en-US" sz="3200" dirty="0"/>
              <a:t>Jerusalem’s capture by Pompey, Crassus took away its </a:t>
            </a:r>
            <a:r>
              <a:rPr lang="en-US" sz="3200" dirty="0" smtClean="0"/>
              <a:t>	treasures </a:t>
            </a:r>
            <a:r>
              <a:rPr lang="en-US" sz="3200" dirty="0"/>
              <a:t>once </a:t>
            </a:r>
            <a:r>
              <a:rPr lang="en-US" sz="3200" dirty="0" smtClean="0"/>
              <a:t>again </a:t>
            </a:r>
            <a:r>
              <a:rPr lang="en-US" sz="3200" dirty="0"/>
              <a:t>in </a:t>
            </a:r>
            <a:r>
              <a:rPr lang="en-US" sz="3200" b="1" dirty="0"/>
              <a:t>54/53 BC</a:t>
            </a:r>
            <a:r>
              <a:rPr lang="en-US" sz="3200" dirty="0" smtClean="0"/>
              <a:t>.</a:t>
            </a:r>
            <a:endParaRPr lang="en-US" sz="3200" dirty="0"/>
          </a:p>
          <a:p>
            <a:pPr marL="514350" indent="-514350">
              <a:spcBef>
                <a:spcPts val="600"/>
              </a:spcBef>
              <a:spcAft>
                <a:spcPts val="600"/>
              </a:spcAft>
              <a:buClr>
                <a:srgbClr val="0000FF"/>
              </a:buClr>
              <a:buFont typeface="Calibri" panose="020F0502020204030204" pitchFamily="34" charset="0"/>
              <a:buChar char="❻"/>
            </a:pPr>
            <a:r>
              <a:rPr lang="en-US" sz="3200" dirty="0"/>
              <a:t>Begun in </a:t>
            </a:r>
            <a:r>
              <a:rPr lang="en-US" sz="3200" b="1" dirty="0"/>
              <a:t>19 BC</a:t>
            </a:r>
            <a:r>
              <a:rPr lang="en-US" sz="3200" dirty="0"/>
              <a:t>, Herod the Great modified the temple complex, </a:t>
            </a:r>
            <a:r>
              <a:rPr lang="en-US" sz="3200" dirty="0" smtClean="0"/>
              <a:t>	enlarging </a:t>
            </a:r>
            <a:r>
              <a:rPr lang="en-US" sz="3200" dirty="0"/>
              <a:t>and </a:t>
            </a:r>
            <a:r>
              <a:rPr lang="en-US" sz="3200" dirty="0" smtClean="0"/>
              <a:t>	enhancing </a:t>
            </a:r>
            <a:r>
              <a:rPr lang="en-US" sz="3200" dirty="0"/>
              <a:t>its </a:t>
            </a:r>
            <a:r>
              <a:rPr lang="en-US" sz="3200" dirty="0" smtClean="0"/>
              <a:t>beauty.  </a:t>
            </a:r>
          </a:p>
          <a:p>
            <a:pPr marL="514350" indent="-514350">
              <a:spcBef>
                <a:spcPts val="600"/>
              </a:spcBef>
              <a:spcAft>
                <a:spcPts val="600"/>
              </a:spcAft>
              <a:buClr>
                <a:srgbClr val="0000FF"/>
              </a:buClr>
              <a:buFont typeface="Calibri" panose="020F0502020204030204" pitchFamily="34" charset="0"/>
              <a:buChar char="❼"/>
            </a:pPr>
            <a:r>
              <a:rPr lang="en-US" sz="3200" dirty="0" smtClean="0"/>
              <a:t>The </a:t>
            </a:r>
            <a:r>
              <a:rPr lang="en-US" sz="3200" dirty="0"/>
              <a:t>temple’s </a:t>
            </a:r>
            <a:r>
              <a:rPr lang="en-US" sz="3200" dirty="0" smtClean="0"/>
              <a:t>final 	destruction </a:t>
            </a:r>
            <a:r>
              <a:rPr lang="en-US" sz="3200" dirty="0"/>
              <a:t>occurred in </a:t>
            </a:r>
            <a:r>
              <a:rPr lang="en-US" sz="3200" b="1" dirty="0"/>
              <a:t>70 AD</a:t>
            </a:r>
            <a:r>
              <a:rPr lang="en-US" sz="3200" dirty="0"/>
              <a:t>, </a:t>
            </a:r>
            <a:r>
              <a:rPr lang="en-US" sz="3200" dirty="0" smtClean="0"/>
              <a:t>as the true temple </a:t>
            </a:r>
            <a:r>
              <a:rPr lang="en-US" sz="3200" dirty="0"/>
              <a:t>of </a:t>
            </a:r>
            <a:r>
              <a:rPr lang="en-US" sz="3200" dirty="0" smtClean="0"/>
              <a:t>God had </a:t>
            </a:r>
            <a:r>
              <a:rPr lang="en-US" sz="3200" dirty="0"/>
              <a:t>been faithfully manifest in human </a:t>
            </a:r>
            <a:r>
              <a:rPr lang="en-US" sz="3200" dirty="0" smtClean="0"/>
              <a:t>flesh in Jesus </a:t>
            </a:r>
            <a:r>
              <a:rPr lang="en-US" sz="3200" dirty="0"/>
              <a:t>Christ.</a:t>
            </a:r>
            <a:endParaRPr lang="en-US" sz="3200" dirty="0" smtClean="0"/>
          </a:p>
        </p:txBody>
      </p:sp>
      <p:pic>
        <p:nvPicPr>
          <p:cNvPr id="1026" name="Picture 2" descr="C:\Users\Ridge\Pictures\Temple Photos\images of the te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3705" y="3699291"/>
            <a:ext cx="2898274" cy="225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051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1000"/>
                                        <p:tgtEl>
                                          <p:spTgt spid="2">
                                            <p:txEl>
                                              <p:pRg st="7" end="7"/>
                                            </p:txEl>
                                          </p:spTgt>
                                        </p:tgtEl>
                                      </p:cBhvr>
                                    </p:animEffect>
                                    <p:anim calcmode="lin" valueType="num">
                                      <p:cBhvr>
                                        <p:cTn id="4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22299"/>
            <a:ext cx="13004800" cy="8100677"/>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182563"/>
            <a:r>
              <a:rPr lang="en-US" sz="4000" b="1" baseline="30000" dirty="0" smtClean="0">
                <a:solidFill>
                  <a:srgbClr val="FF0000"/>
                </a:solidFill>
              </a:rPr>
              <a:t>3</a:t>
            </a:r>
            <a:r>
              <a:rPr lang="en-US" sz="4000" dirty="0" smtClean="0"/>
              <a:t> </a:t>
            </a:r>
            <a:r>
              <a:rPr lang="en-US" sz="4000" dirty="0"/>
              <a:t>“And as he sat on the Mount of Olives opposite, Peter and James and John and Andrew asked him privately,</a:t>
            </a:r>
            <a:r>
              <a:rPr lang="en-US" sz="4000" b="1" baseline="30000" dirty="0"/>
              <a:t>  </a:t>
            </a:r>
            <a:r>
              <a:rPr lang="en-US" sz="4000" b="1" baseline="30000" dirty="0" smtClean="0"/>
              <a:t>  </a:t>
            </a:r>
            <a:r>
              <a:rPr lang="en-US" sz="4000" b="1" baseline="30000" dirty="0" smtClean="0">
                <a:solidFill>
                  <a:srgbClr val="FF0000"/>
                </a:solidFill>
              </a:rPr>
              <a:t>4</a:t>
            </a:r>
            <a:r>
              <a:rPr lang="en-US" sz="4000" dirty="0" smtClean="0"/>
              <a:t> </a:t>
            </a:r>
            <a:r>
              <a:rPr lang="en-US" sz="4000" dirty="0"/>
              <a:t>‘Tell us, when will these things be, and what will be the sign when all these things are about to be accomplished?’  </a:t>
            </a:r>
            <a:r>
              <a:rPr lang="en-US" sz="4000" b="1" baseline="30000" dirty="0" smtClean="0">
                <a:solidFill>
                  <a:srgbClr val="FF0000"/>
                </a:solidFill>
              </a:rPr>
              <a:t>5 </a:t>
            </a:r>
            <a:r>
              <a:rPr lang="en-US" sz="4000" dirty="0" smtClean="0"/>
              <a:t>And </a:t>
            </a:r>
            <a:r>
              <a:rPr lang="en-US" sz="4000" dirty="0"/>
              <a:t>Jesus began to say to them, ‘See that no one leads you astray.  </a:t>
            </a:r>
            <a:r>
              <a:rPr lang="en-US" sz="4000" b="1" baseline="30000" dirty="0" smtClean="0">
                <a:solidFill>
                  <a:srgbClr val="FF0000"/>
                </a:solidFill>
              </a:rPr>
              <a:t>6 </a:t>
            </a:r>
            <a:r>
              <a:rPr lang="en-US" sz="4000" dirty="0" smtClean="0"/>
              <a:t>Many </a:t>
            </a:r>
            <a:r>
              <a:rPr lang="en-US" sz="4000" dirty="0"/>
              <a:t>will come in my name, saying ‘I am he!’ and they will lead many astray.  </a:t>
            </a:r>
            <a:r>
              <a:rPr lang="en-US" sz="4000" b="1" baseline="30000" dirty="0" smtClean="0">
                <a:solidFill>
                  <a:srgbClr val="FF0000"/>
                </a:solidFill>
              </a:rPr>
              <a:t>7 </a:t>
            </a:r>
            <a:r>
              <a:rPr lang="en-US" sz="4000" dirty="0" smtClean="0"/>
              <a:t>And </a:t>
            </a:r>
            <a:r>
              <a:rPr lang="en-US" sz="4000" dirty="0"/>
              <a:t>when you hear of wars and rumors of wars, do not be alarmed.  This must take place, but the end is not yet. </a:t>
            </a:r>
            <a:r>
              <a:rPr lang="en-US" sz="4000" b="1" baseline="30000" dirty="0">
                <a:solidFill>
                  <a:srgbClr val="FF0000"/>
                </a:solidFill>
              </a:rPr>
              <a:t>8</a:t>
            </a:r>
            <a:r>
              <a:rPr lang="en-US" sz="4000" dirty="0"/>
              <a:t> For nation will rise against nation, and kingdom against kingdom.  There will be earthquakes in various places; there will be famines.  These are but the beginning of the birth pains.  </a:t>
            </a:r>
            <a:r>
              <a:rPr lang="en-US" sz="3600" dirty="0" smtClean="0"/>
              <a:t>	</a:t>
            </a:r>
            <a:r>
              <a:rPr lang="en-US" sz="3600" dirty="0" smtClean="0">
                <a:solidFill>
                  <a:srgbClr val="FF0000"/>
                </a:solidFill>
              </a:rPr>
              <a:t>(</a:t>
            </a:r>
            <a:r>
              <a:rPr lang="en-US" sz="3600" dirty="0">
                <a:solidFill>
                  <a:srgbClr val="FF0000"/>
                </a:solidFill>
              </a:rPr>
              <a:t>Mark </a:t>
            </a:r>
            <a:r>
              <a:rPr lang="en-US" sz="3600" dirty="0" smtClean="0">
                <a:solidFill>
                  <a:srgbClr val="FF0000"/>
                </a:solidFill>
              </a:rPr>
              <a:t>13:3-8)</a:t>
            </a:r>
            <a:endParaRPr lang="en-US" sz="3600" dirty="0">
              <a:solidFill>
                <a:srgbClr val="FF0000"/>
              </a:solidFill>
            </a:endParaRPr>
          </a:p>
        </p:txBody>
      </p:sp>
      <p:sp>
        <p:nvSpPr>
          <p:cNvPr id="2" name="Rectangle 1"/>
          <p:cNvSpPr/>
          <p:nvPr/>
        </p:nvSpPr>
        <p:spPr>
          <a:xfrm>
            <a:off x="6181800" y="975968"/>
            <a:ext cx="6981399" cy="646331"/>
          </a:xfrm>
          <a:prstGeom prst="rect">
            <a:avLst/>
          </a:prstGeom>
        </p:spPr>
        <p:txBody>
          <a:bodyPr wrap="none">
            <a:spAutoFit/>
          </a:bodyPr>
          <a:lstStyle/>
          <a:p>
            <a:pPr algn="ctr"/>
            <a:r>
              <a:rPr lang="en-US" sz="3600" b="1" dirty="0" smtClean="0">
                <a:solidFill>
                  <a:srgbClr val="7030A0"/>
                </a:solidFill>
              </a:rPr>
              <a:t>  Sign </a:t>
            </a:r>
            <a:r>
              <a:rPr lang="en-US" sz="3600" b="1" dirty="0">
                <a:solidFill>
                  <a:srgbClr val="7030A0"/>
                </a:solidFill>
              </a:rPr>
              <a:t>of the </a:t>
            </a:r>
            <a:r>
              <a:rPr lang="en-US" sz="3600" b="1" dirty="0" smtClean="0">
                <a:solidFill>
                  <a:srgbClr val="7030A0"/>
                </a:solidFill>
              </a:rPr>
              <a:t> End </a:t>
            </a:r>
            <a:r>
              <a:rPr lang="en-US" sz="3600" b="1" dirty="0">
                <a:solidFill>
                  <a:srgbClr val="7030A0"/>
                </a:solidFill>
              </a:rPr>
              <a:t>of </a:t>
            </a:r>
            <a:r>
              <a:rPr lang="en-US" sz="3600" b="1" dirty="0" smtClean="0">
                <a:solidFill>
                  <a:srgbClr val="7030A0"/>
                </a:solidFill>
              </a:rPr>
              <a:t>the  </a:t>
            </a:r>
            <a:r>
              <a:rPr lang="en-US" sz="3600" b="1" dirty="0">
                <a:solidFill>
                  <a:srgbClr val="7030A0"/>
                </a:solidFill>
              </a:rPr>
              <a:t>Ages</a:t>
            </a:r>
            <a:r>
              <a:rPr lang="en-US" sz="3600" dirty="0">
                <a:solidFill>
                  <a:srgbClr val="7030A0"/>
                </a:solidFill>
              </a:rPr>
              <a:t> </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044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00278"/>
            <a:ext cx="13004800" cy="8100677"/>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274638" indent="-30163"/>
            <a:r>
              <a:rPr lang="en-US" sz="4000" b="1" baseline="30000" dirty="0" smtClean="0">
                <a:solidFill>
                  <a:srgbClr val="FF0000"/>
                </a:solidFill>
              </a:rPr>
              <a:t>9</a:t>
            </a:r>
            <a:r>
              <a:rPr lang="en-US" sz="4000" dirty="0" smtClean="0"/>
              <a:t> “But be on your guard.  For they will deliver you over to councils, and you will be beaten in synagogues, and you will stand before governors and kings for my sake, to bear witness before them.  </a:t>
            </a:r>
            <a:r>
              <a:rPr lang="en-US" sz="4000" b="1" baseline="30000" dirty="0" smtClean="0">
                <a:solidFill>
                  <a:srgbClr val="FF0000"/>
                </a:solidFill>
              </a:rPr>
              <a:t>10</a:t>
            </a:r>
            <a:r>
              <a:rPr lang="en-US" sz="4000" dirty="0" smtClean="0"/>
              <a:t> And the gospel must first be proclaimed to all nations. </a:t>
            </a:r>
            <a:r>
              <a:rPr lang="en-US" sz="4000" b="1" baseline="30000" dirty="0" smtClean="0">
                <a:solidFill>
                  <a:srgbClr val="FF0000"/>
                </a:solidFill>
              </a:rPr>
              <a:t>11 </a:t>
            </a:r>
            <a:r>
              <a:rPr lang="en-US" sz="4000" dirty="0" smtClean="0"/>
              <a:t>And when they bring you to trial and deliver you over, do not be anxious beforehand what you are to say but say whatever is given you in that hour, for it is not you who speak, but the Holy Spirit. </a:t>
            </a:r>
            <a:r>
              <a:rPr lang="en-US" sz="4000" b="1" baseline="30000" dirty="0" smtClean="0">
                <a:solidFill>
                  <a:srgbClr val="FF0000"/>
                </a:solidFill>
              </a:rPr>
              <a:t>12 </a:t>
            </a:r>
            <a:r>
              <a:rPr lang="en-US" sz="4000" dirty="0" smtClean="0"/>
              <a:t>And brother will deliver brother over to death, and the father his child, and children will rise against parents and have them put to death. </a:t>
            </a:r>
            <a:r>
              <a:rPr lang="en-US" sz="4000" b="1" baseline="30000" dirty="0" smtClean="0">
                <a:solidFill>
                  <a:srgbClr val="FF0000"/>
                </a:solidFill>
              </a:rPr>
              <a:t>13 </a:t>
            </a:r>
            <a:r>
              <a:rPr lang="en-US" sz="4000" dirty="0" smtClean="0"/>
              <a:t>And you will be hated by all for my name’s sake.  But the one who endures to the end will be saved.”</a:t>
            </a:r>
            <a:r>
              <a:rPr lang="en-US" sz="3600" dirty="0" smtClean="0"/>
              <a:t>	</a:t>
            </a:r>
            <a:r>
              <a:rPr lang="en-US" sz="3600" dirty="0" smtClean="0">
                <a:solidFill>
                  <a:srgbClr val="FF0000"/>
                </a:solidFill>
              </a:rPr>
              <a:t>(Mark 13:9-13)</a:t>
            </a:r>
            <a:endParaRPr lang="en-US" sz="3600" dirty="0">
              <a:solidFill>
                <a:srgbClr val="FF0000"/>
              </a:solidFill>
            </a:endParaRPr>
          </a:p>
        </p:txBody>
      </p:sp>
      <p:sp>
        <p:nvSpPr>
          <p:cNvPr id="2" name="Rectangle 1"/>
          <p:cNvSpPr/>
          <p:nvPr/>
        </p:nvSpPr>
        <p:spPr>
          <a:xfrm>
            <a:off x="6252404" y="940242"/>
            <a:ext cx="6853158" cy="646331"/>
          </a:xfrm>
          <a:prstGeom prst="rect">
            <a:avLst/>
          </a:prstGeom>
        </p:spPr>
        <p:txBody>
          <a:bodyPr wrap="none">
            <a:spAutoFit/>
          </a:bodyPr>
          <a:lstStyle/>
          <a:p>
            <a:pPr algn="ctr"/>
            <a:r>
              <a:rPr lang="en-US" sz="3600" b="1" dirty="0" smtClean="0">
                <a:solidFill>
                  <a:srgbClr val="7030A0"/>
                </a:solidFill>
              </a:rPr>
              <a:t>  Sign </a:t>
            </a:r>
            <a:r>
              <a:rPr lang="en-US" sz="3600" b="1" dirty="0">
                <a:solidFill>
                  <a:srgbClr val="7030A0"/>
                </a:solidFill>
              </a:rPr>
              <a:t>of </a:t>
            </a:r>
            <a:r>
              <a:rPr lang="en-US" sz="3600" b="1" dirty="0" smtClean="0">
                <a:solidFill>
                  <a:srgbClr val="7030A0"/>
                </a:solidFill>
              </a:rPr>
              <a:t>the  End </a:t>
            </a:r>
            <a:r>
              <a:rPr lang="en-US" sz="3600" b="1" dirty="0">
                <a:solidFill>
                  <a:srgbClr val="7030A0"/>
                </a:solidFill>
              </a:rPr>
              <a:t>of the </a:t>
            </a:r>
            <a:r>
              <a:rPr lang="en-US" sz="3600" b="1" dirty="0" smtClean="0">
                <a:solidFill>
                  <a:srgbClr val="7030A0"/>
                </a:solidFill>
              </a:rPr>
              <a:t> Ages</a:t>
            </a:r>
            <a:r>
              <a:rPr lang="en-US" sz="3600" dirty="0" smtClean="0">
                <a:solidFill>
                  <a:srgbClr val="7030A0"/>
                </a:solidFill>
              </a:rPr>
              <a:t> </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773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6105" y="907061"/>
            <a:ext cx="7267080" cy="65248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r>
              <a:rPr lang="en-US" sz="3600" b="1" dirty="0" smtClean="0">
                <a:solidFill>
                  <a:srgbClr val="7030A0"/>
                </a:solidFill>
              </a:rPr>
              <a:t>Sign of the  End of the  Ages</a:t>
            </a:r>
            <a:r>
              <a:rPr lang="en-US" sz="3600" dirty="0" smtClean="0">
                <a:solidFill>
                  <a:srgbClr val="7030A0"/>
                </a:solidFill>
              </a:rPr>
              <a:t> </a:t>
            </a:r>
            <a:endParaRPr kumimoji="0" lang="en-US" sz="3600" b="1" i="0" u="none" strike="noStrike" cap="none" spc="0" normalizeH="0" baseline="0" dirty="0">
              <a:ln>
                <a:noFill/>
              </a:ln>
              <a:solidFill>
                <a:srgbClr val="7030A0"/>
              </a:solidFill>
              <a:effectLst/>
              <a:uFillTx/>
              <a:latin typeface="Times New Roman" panose="02020603050405020304" pitchFamily="18" charset="0"/>
              <a:cs typeface="Times New Roman" panose="02020603050405020304" pitchFamily="18" charset="0"/>
              <a:sym typeface="Arial"/>
            </a:endParaRPr>
          </a:p>
        </p:txBody>
      </p:sp>
      <p:sp>
        <p:nvSpPr>
          <p:cNvPr id="4" name="TextBox 3"/>
          <p:cNvSpPr txBox="1"/>
          <p:nvPr/>
        </p:nvSpPr>
        <p:spPr>
          <a:xfrm>
            <a:off x="126999" y="1466963"/>
            <a:ext cx="12764167" cy="84853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742950" indent="-742950">
              <a:spcAft>
                <a:spcPts val="600"/>
              </a:spcAft>
              <a:buFontTx/>
              <a:buAutoNum type="arabicPeriod"/>
            </a:pPr>
            <a:r>
              <a:rPr lang="en-US" sz="4000" b="1" dirty="0" smtClean="0">
                <a:solidFill>
                  <a:srgbClr val="0000FF"/>
                </a:solidFill>
                <a:latin typeface="Times New Roman" panose="02020603050405020304" pitchFamily="18" charset="0"/>
                <a:cs typeface="Times New Roman" panose="02020603050405020304" pitchFamily="18" charset="0"/>
              </a:rPr>
              <a:t>Context: </a:t>
            </a:r>
            <a:r>
              <a:rPr lang="en-US" sz="3600" dirty="0"/>
              <a:t>The </a:t>
            </a:r>
            <a:r>
              <a:rPr lang="en-US" sz="3600" b="1" i="1" dirty="0"/>
              <a:t>“beginning of the birth pains”</a:t>
            </a:r>
            <a:r>
              <a:rPr lang="en-US" sz="3600" b="1" dirty="0"/>
              <a:t> </a:t>
            </a:r>
            <a:r>
              <a:rPr lang="en-US" sz="3600" dirty="0"/>
              <a:t>is marked by wars, disruptions in nature and false, deceiving Christs who seek to lead the people of God astray. </a:t>
            </a:r>
            <a:r>
              <a:rPr lang="en-US" sz="3600" dirty="0" smtClean="0"/>
              <a:t>Temporal judgments point </a:t>
            </a:r>
            <a:r>
              <a:rPr lang="en-US" sz="3600" dirty="0"/>
              <a:t>to an ultimate judgment to </a:t>
            </a:r>
            <a:r>
              <a:rPr lang="en-US" sz="3600" dirty="0" smtClean="0"/>
              <a:t>come.</a:t>
            </a:r>
            <a:endParaRPr lang="en-US" sz="3600" b="1" dirty="0" smtClean="0">
              <a:solidFill>
                <a:srgbClr val="0000FF"/>
              </a:solidFill>
              <a:latin typeface="Times New Roman" panose="02020603050405020304" pitchFamily="18" charset="0"/>
              <a:cs typeface="Times New Roman" panose="02020603050405020304" pitchFamily="18" charset="0"/>
            </a:endParaRPr>
          </a:p>
          <a:p>
            <a:pPr marL="742950" lvl="0" indent="-742950">
              <a:spcAft>
                <a:spcPts val="600"/>
              </a:spcAft>
              <a:buAutoNum type="arabicPeriod"/>
            </a:pPr>
            <a:r>
              <a:rPr lang="en-US" sz="4000" b="1" dirty="0">
                <a:solidFill>
                  <a:srgbClr val="FF0000"/>
                </a:solidFill>
                <a:latin typeface="Times New Roman" panose="02020603050405020304" pitchFamily="18" charset="0"/>
                <a:cs typeface="Times New Roman" panose="02020603050405020304" pitchFamily="18" charset="0"/>
              </a:rPr>
              <a:t>R</a:t>
            </a:r>
            <a:r>
              <a:rPr lang="en-US" sz="4000" b="1" dirty="0" smtClean="0">
                <a:solidFill>
                  <a:srgbClr val="FF0000"/>
                </a:solidFill>
                <a:latin typeface="Times New Roman" panose="02020603050405020304" pitchFamily="18" charset="0"/>
                <a:cs typeface="Times New Roman" panose="02020603050405020304" pitchFamily="18" charset="0"/>
              </a:rPr>
              <a:t>esponsibility:</a:t>
            </a:r>
            <a:r>
              <a:rPr lang="en-US" sz="4000" dirty="0" smtClean="0">
                <a:latin typeface="Times New Roman" panose="02020603050405020304" pitchFamily="18" charset="0"/>
                <a:cs typeface="Times New Roman" panose="02020603050405020304" pitchFamily="18" charset="0"/>
              </a:rPr>
              <a:t> </a:t>
            </a:r>
            <a:r>
              <a:rPr lang="en-US" sz="3600" dirty="0"/>
              <a:t>Jesus warned his followers to keep vigilant surveillance in the coming times of severe testing.  </a:t>
            </a:r>
            <a:r>
              <a:rPr lang="en-US" sz="3600" dirty="0" smtClean="0"/>
              <a:t>Disciples are </a:t>
            </a:r>
            <a:r>
              <a:rPr lang="en-US" sz="3600" dirty="0"/>
              <a:t>to </a:t>
            </a:r>
            <a:r>
              <a:rPr lang="en-US" sz="3600" dirty="0" smtClean="0"/>
              <a:t>“</a:t>
            </a:r>
            <a:r>
              <a:rPr lang="en-US" sz="3600" i="1" dirty="0"/>
              <a:t>hear</a:t>
            </a:r>
            <a:r>
              <a:rPr lang="en-US" sz="3600" dirty="0"/>
              <a:t>” (v.7) </a:t>
            </a:r>
            <a:r>
              <a:rPr lang="en-US" sz="3600" dirty="0" smtClean="0"/>
              <a:t>&amp; </a:t>
            </a:r>
            <a:r>
              <a:rPr lang="en-US" sz="3600" dirty="0"/>
              <a:t>“</a:t>
            </a:r>
            <a:r>
              <a:rPr lang="en-US" sz="3600" i="1" dirty="0"/>
              <a:t>see</a:t>
            </a:r>
            <a:r>
              <a:rPr lang="en-US" sz="3600" dirty="0"/>
              <a:t>” (vs.14,26,29</a:t>
            </a:r>
            <a:r>
              <a:rPr lang="en-US" sz="3600" dirty="0" smtClean="0"/>
              <a:t>).</a:t>
            </a:r>
          </a:p>
          <a:p>
            <a:pPr marL="742950" lvl="0" indent="-742950">
              <a:buAutoNum type="arabicPeriod"/>
            </a:pPr>
            <a:r>
              <a:rPr lang="en-US" sz="4000" b="1" dirty="0" smtClean="0">
                <a:solidFill>
                  <a:srgbClr val="009900"/>
                </a:solidFill>
                <a:latin typeface="Times New Roman" panose="02020603050405020304" pitchFamily="18" charset="0"/>
                <a:cs typeface="Times New Roman" panose="02020603050405020304" pitchFamily="18" charset="0"/>
              </a:rPr>
              <a:t>Warning … </a:t>
            </a:r>
          </a:p>
          <a:p>
            <a:pPr lvl="0">
              <a:spcAft>
                <a:spcPts val="600"/>
              </a:spcAft>
            </a:pPr>
            <a:r>
              <a:rPr lang="en-US" sz="4000" b="1" dirty="0" smtClean="0">
                <a:solidFill>
                  <a:srgbClr val="009900"/>
                </a:solidFill>
                <a:latin typeface="Times New Roman" panose="02020603050405020304" pitchFamily="18" charset="0"/>
                <a:cs typeface="Times New Roman" panose="02020603050405020304" pitchFamily="18" charset="0"/>
              </a:rPr>
              <a:t>	</a:t>
            </a:r>
            <a:r>
              <a:rPr lang="en-US" sz="3600" b="1" dirty="0" smtClean="0">
                <a:solidFill>
                  <a:schemeClr val="tx1"/>
                </a:solidFill>
              </a:rPr>
              <a:t>a</a:t>
            </a:r>
            <a:r>
              <a:rPr lang="en-US" sz="3600" b="1" dirty="0" smtClean="0"/>
              <a:t>.)</a:t>
            </a:r>
            <a:r>
              <a:rPr lang="en-US" sz="3600" dirty="0" smtClean="0"/>
              <a:t> because of the deception of those claiming to be 		Christ or claiming the end has come, </a:t>
            </a:r>
          </a:p>
          <a:p>
            <a:pPr lvl="0">
              <a:spcAft>
                <a:spcPts val="600"/>
              </a:spcAft>
            </a:pPr>
            <a:r>
              <a:rPr lang="en-US" sz="3600" b="1" dirty="0" smtClean="0"/>
              <a:t>	</a:t>
            </a:r>
            <a:r>
              <a:rPr lang="en-US" sz="3600" b="1" dirty="0" smtClean="0"/>
              <a:t>b.) </a:t>
            </a:r>
            <a:r>
              <a:rPr lang="en-US" sz="3600" dirty="0" smtClean="0"/>
              <a:t>in view of persecution from religious leaders, family 		and any who might oppose the elect, </a:t>
            </a:r>
            <a:endParaRPr lang="en-US" sz="3600" dirty="0" smtClean="0"/>
          </a:p>
          <a:p>
            <a:pPr lvl="0">
              <a:spcAft>
                <a:spcPts val="600"/>
              </a:spcAft>
            </a:pPr>
            <a:r>
              <a:rPr lang="en-US" sz="3600" dirty="0" smtClean="0">
                <a:solidFill>
                  <a:srgbClr val="009900"/>
                </a:solidFill>
              </a:rPr>
              <a:t>and…</a:t>
            </a:r>
            <a:r>
              <a:rPr lang="en-US" sz="3600" b="1" dirty="0" smtClean="0"/>
              <a:t>c.)</a:t>
            </a:r>
            <a:r>
              <a:rPr lang="en-US" sz="3600" dirty="0" smtClean="0"/>
              <a:t> calling them to always be ready for the sudden, 			return of the Son of Man, in power and glory. </a:t>
            </a:r>
            <a:endParaRPr lang="en-US" sz="3600" dirty="0"/>
          </a:p>
        </p:txBody>
      </p:sp>
    </p:spTree>
    <p:extLst>
      <p:ext uri="{BB962C8B-B14F-4D97-AF65-F5344CB8AC3E}">
        <p14:creationId xmlns:p14="http://schemas.microsoft.com/office/powerpoint/2010/main" val="1282079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4">
                                            <p:txEl>
                                              <p:pRg st="2" end="2"/>
                                            </p:txEl>
                                          </p:spTgt>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7" presetClass="entr" presetSubtype="0" fill="hold" nodeType="after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1000"/>
                                        <p:tgtEl>
                                          <p:spTgt spid="4">
                                            <p:txEl>
                                              <p:pRg st="5" end="5"/>
                                            </p:txEl>
                                          </p:spTgt>
                                        </p:tgtEl>
                                      </p:cBhvr>
                                    </p:animEffect>
                                    <p:anim calcmode="lin" valueType="num">
                                      <p:cBhvr>
                                        <p:cTn id="4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629" y="1513587"/>
            <a:ext cx="12571663" cy="8408454"/>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517525">
              <a:spcAft>
                <a:spcPts val="1200"/>
              </a:spcAft>
            </a:pPr>
            <a:r>
              <a:rPr lang="en-US" sz="4000" b="1" baseline="30000" dirty="0">
                <a:solidFill>
                  <a:srgbClr val="FF0000"/>
                </a:solidFill>
              </a:rPr>
              <a:t>14</a:t>
            </a:r>
            <a:r>
              <a:rPr lang="en-US" sz="4000" dirty="0"/>
              <a:t> “But when you see the abomination of desolation standing where he ought not to be (let the reader understand), then let those who are in Judea flee to the mountains.  </a:t>
            </a:r>
            <a:r>
              <a:rPr lang="en-US" sz="4000" b="1" baseline="30000" dirty="0">
                <a:solidFill>
                  <a:srgbClr val="FF0000"/>
                </a:solidFill>
              </a:rPr>
              <a:t>15</a:t>
            </a:r>
            <a:r>
              <a:rPr lang="en-US" sz="4000" dirty="0"/>
              <a:t> Let the one who is on the housetop not go down, nor enter his house, to take anything out,</a:t>
            </a:r>
            <a:r>
              <a:rPr lang="en-US" sz="4000" dirty="0">
                <a:solidFill>
                  <a:srgbClr val="FF0000"/>
                </a:solidFill>
              </a:rPr>
              <a:t> </a:t>
            </a:r>
            <a:r>
              <a:rPr lang="en-US" sz="4000" b="1" baseline="30000" dirty="0">
                <a:solidFill>
                  <a:srgbClr val="FF0000"/>
                </a:solidFill>
              </a:rPr>
              <a:t>16</a:t>
            </a:r>
            <a:r>
              <a:rPr lang="en-US" sz="4000" dirty="0">
                <a:solidFill>
                  <a:srgbClr val="FF0000"/>
                </a:solidFill>
              </a:rPr>
              <a:t> </a:t>
            </a:r>
            <a:r>
              <a:rPr lang="en-US" sz="4000" dirty="0"/>
              <a:t>and let the one who is in the field not turn back to take his cloak.  </a:t>
            </a:r>
            <a:r>
              <a:rPr lang="en-US" sz="4000" b="1" baseline="30000" dirty="0">
                <a:solidFill>
                  <a:srgbClr val="FF0000"/>
                </a:solidFill>
              </a:rPr>
              <a:t>17</a:t>
            </a:r>
            <a:r>
              <a:rPr lang="en-US" sz="4000" dirty="0"/>
              <a:t> And alas for women who are pregnant and for those who are nursing infants in those days!   </a:t>
            </a:r>
            <a:r>
              <a:rPr lang="en-US" sz="4000" b="1" baseline="30000" dirty="0">
                <a:solidFill>
                  <a:srgbClr val="FF0000"/>
                </a:solidFill>
              </a:rPr>
              <a:t>18</a:t>
            </a:r>
            <a:r>
              <a:rPr lang="en-US" sz="4000" dirty="0"/>
              <a:t> Pray that it would not happen in winter.  </a:t>
            </a:r>
            <a:r>
              <a:rPr lang="en-US" sz="4000" dirty="0">
                <a:solidFill>
                  <a:srgbClr val="FF0000"/>
                </a:solidFill>
              </a:rPr>
              <a:t> </a:t>
            </a:r>
            <a:r>
              <a:rPr lang="en-US" sz="4000" b="1" baseline="30000" dirty="0">
                <a:solidFill>
                  <a:srgbClr val="FF0000"/>
                </a:solidFill>
              </a:rPr>
              <a:t>19 </a:t>
            </a:r>
            <a:r>
              <a:rPr lang="en-US" sz="4000" dirty="0"/>
              <a:t>For in those days there will be such tribulation as has not been from the beginning of the creation that God created until now, and never will </a:t>
            </a:r>
            <a:r>
              <a:rPr lang="en-US" sz="4000" dirty="0" smtClean="0"/>
              <a:t>be…” </a:t>
            </a:r>
            <a:r>
              <a:rPr lang="en-US" sz="4000" dirty="0"/>
              <a:t>		</a:t>
            </a:r>
            <a:r>
              <a:rPr lang="en-US" sz="4000" dirty="0">
                <a:solidFill>
                  <a:srgbClr val="FF0000"/>
                </a:solidFill>
              </a:rPr>
              <a:t> </a:t>
            </a:r>
            <a:r>
              <a:rPr lang="en-US" sz="4000" dirty="0" smtClean="0">
                <a:solidFill>
                  <a:srgbClr val="FF0000"/>
                </a:solidFill>
              </a:rPr>
              <a:t>	(</a:t>
            </a:r>
            <a:r>
              <a:rPr lang="en-US" sz="4000" dirty="0">
                <a:solidFill>
                  <a:srgbClr val="FF0000"/>
                </a:solidFill>
              </a:rPr>
              <a:t>Mark </a:t>
            </a:r>
            <a:r>
              <a:rPr lang="en-US" sz="4000" dirty="0" smtClean="0">
                <a:solidFill>
                  <a:srgbClr val="FF0000"/>
                </a:solidFill>
              </a:rPr>
              <a:t>10:14-19)</a:t>
            </a:r>
            <a:endParaRPr lang="en-US" sz="4000" dirty="0">
              <a:solidFill>
                <a:srgbClr val="FF0000"/>
              </a:solidFill>
            </a:endParaRPr>
          </a:p>
        </p:txBody>
      </p:sp>
      <p:sp>
        <p:nvSpPr>
          <p:cNvPr id="3" name="Rectangle 2"/>
          <p:cNvSpPr/>
          <p:nvPr/>
        </p:nvSpPr>
        <p:spPr>
          <a:xfrm>
            <a:off x="5617409" y="757804"/>
            <a:ext cx="7700212" cy="769441"/>
          </a:xfrm>
          <a:prstGeom prst="rect">
            <a:avLst/>
          </a:prstGeom>
          <a:noFill/>
        </p:spPr>
        <p:txBody>
          <a:bodyPr wrap="square">
            <a:spAutoFit/>
          </a:bodyPr>
          <a:lstStyle/>
          <a:p>
            <a:pPr algn="ctr">
              <a:spcBef>
                <a:spcPts val="1200"/>
              </a:spcBef>
              <a:spcAft>
                <a:spcPts val="1200"/>
              </a:spcAft>
            </a:pPr>
            <a:r>
              <a:rPr lang="en-US" sz="4400" b="1" dirty="0" smtClean="0">
                <a:solidFill>
                  <a:schemeClr val="accent6">
                    <a:lumMod val="75000"/>
                  </a:schemeClr>
                </a:solidFill>
              </a:rPr>
              <a:t>The Great Tribulation</a:t>
            </a:r>
            <a:endParaRPr lang="en-US" sz="4400" dirty="0">
              <a:solidFill>
                <a:schemeClr val="accent6">
                  <a:lumMod val="75000"/>
                </a:schemeClr>
              </a:solidFill>
            </a:endParaRPr>
          </a:p>
        </p:txBody>
      </p:sp>
    </p:spTree>
    <p:extLst>
      <p:ext uri="{BB962C8B-B14F-4D97-AF65-F5344CB8AC3E}">
        <p14:creationId xmlns:p14="http://schemas.microsoft.com/office/powerpoint/2010/main" val="2431060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2737" y="625571"/>
            <a:ext cx="6569242" cy="108337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algn="ctr">
              <a:spcBef>
                <a:spcPts val="1200"/>
              </a:spcBef>
              <a:spcAft>
                <a:spcPts val="1200"/>
              </a:spcAft>
            </a:pPr>
            <a:r>
              <a:rPr lang="en-US" sz="4400" b="1" dirty="0" smtClean="0">
                <a:solidFill>
                  <a:schemeClr val="accent6">
                    <a:lumMod val="75000"/>
                  </a:schemeClr>
                </a:solidFill>
              </a:rPr>
              <a:t>The </a:t>
            </a:r>
            <a:r>
              <a:rPr lang="en-US" sz="4400" b="1" dirty="0">
                <a:solidFill>
                  <a:schemeClr val="accent6">
                    <a:lumMod val="75000"/>
                  </a:schemeClr>
                </a:solidFill>
              </a:rPr>
              <a:t>Great </a:t>
            </a:r>
            <a:r>
              <a:rPr lang="en-US" sz="4400" b="1" dirty="0" smtClean="0">
                <a:solidFill>
                  <a:schemeClr val="accent6">
                    <a:lumMod val="75000"/>
                  </a:schemeClr>
                </a:solidFill>
              </a:rPr>
              <a:t>Tribulation</a:t>
            </a:r>
            <a:endParaRPr lang="en-US" sz="4400" dirty="0">
              <a:solidFill>
                <a:schemeClr val="accent6">
                  <a:lumMod val="75000"/>
                </a:schemeClr>
              </a:solidFill>
            </a:endParaRPr>
          </a:p>
        </p:txBody>
      </p:sp>
      <p:sp>
        <p:nvSpPr>
          <p:cNvPr id="4" name="TextBox 3"/>
          <p:cNvSpPr txBox="1"/>
          <p:nvPr/>
        </p:nvSpPr>
        <p:spPr>
          <a:xfrm>
            <a:off x="842209" y="1966947"/>
            <a:ext cx="11189369" cy="7177347"/>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457200" indent="-409575">
              <a:spcBef>
                <a:spcPts val="1200"/>
              </a:spcBef>
              <a:spcAft>
                <a:spcPts val="1200"/>
              </a:spcAft>
              <a:tabLst>
                <a:tab pos="639763" algn="l"/>
              </a:tabLst>
            </a:pPr>
            <a:r>
              <a:rPr lang="en-US" sz="4000" b="1" baseline="30000" dirty="0" smtClean="0">
                <a:solidFill>
                  <a:srgbClr val="FF0000"/>
                </a:solidFill>
              </a:rPr>
              <a:t>	20</a:t>
            </a:r>
            <a:r>
              <a:rPr lang="en-US" sz="4000" dirty="0" smtClean="0"/>
              <a:t> </a:t>
            </a:r>
            <a:r>
              <a:rPr lang="en-US" sz="4000" dirty="0"/>
              <a:t>And if the Lord had not cut short the days, </a:t>
            </a:r>
            <a:r>
              <a:rPr lang="en-US" sz="4000" dirty="0" smtClean="0"/>
              <a:t>no human </a:t>
            </a:r>
            <a:r>
              <a:rPr lang="en-US" sz="4000" dirty="0"/>
              <a:t>being would be saved.  But for </a:t>
            </a:r>
            <a:r>
              <a:rPr lang="en-US" sz="4000"/>
              <a:t>the </a:t>
            </a:r>
            <a:r>
              <a:rPr lang="en-US" sz="4000" smtClean="0"/>
              <a:t>sake of </a:t>
            </a:r>
            <a:r>
              <a:rPr lang="en-US" sz="4000" dirty="0" smtClean="0"/>
              <a:t>the </a:t>
            </a:r>
            <a:r>
              <a:rPr lang="en-US" sz="4000" dirty="0"/>
              <a:t>elect, whom he chose, he </a:t>
            </a:r>
            <a:r>
              <a:rPr lang="en-US" sz="4000" dirty="0" smtClean="0"/>
              <a:t>shortened </a:t>
            </a:r>
            <a:r>
              <a:rPr lang="en-US" sz="4000" dirty="0"/>
              <a:t>the days.  </a:t>
            </a:r>
            <a:r>
              <a:rPr lang="en-US" sz="4000" b="1" baseline="30000" dirty="0" smtClean="0">
                <a:solidFill>
                  <a:srgbClr val="FF0000"/>
                </a:solidFill>
              </a:rPr>
              <a:t>21</a:t>
            </a:r>
            <a:r>
              <a:rPr lang="en-US" sz="4000" dirty="0" smtClean="0"/>
              <a:t> </a:t>
            </a:r>
            <a:r>
              <a:rPr lang="en-US" sz="4000" dirty="0"/>
              <a:t>And then if anyone says to you, ‘Look here is the Christ!’ or ‘Look, there he is!’ do not believe it.   </a:t>
            </a:r>
            <a:r>
              <a:rPr lang="en-US" sz="4000" b="1" baseline="30000" dirty="0">
                <a:solidFill>
                  <a:srgbClr val="FF0000"/>
                </a:solidFill>
              </a:rPr>
              <a:t>22</a:t>
            </a:r>
            <a:r>
              <a:rPr lang="en-US" sz="4000" b="1" baseline="30000" dirty="0"/>
              <a:t> </a:t>
            </a:r>
            <a:r>
              <a:rPr lang="en-US" sz="4000" dirty="0"/>
              <a:t>For false Christs and false </a:t>
            </a:r>
            <a:r>
              <a:rPr lang="en-US" sz="4000" dirty="0" smtClean="0"/>
              <a:t>will </a:t>
            </a:r>
            <a:r>
              <a:rPr lang="en-US" sz="4000" dirty="0" smtClean="0"/>
              <a:t>arise </a:t>
            </a:r>
            <a:r>
              <a:rPr lang="en-US" sz="4000" dirty="0"/>
              <a:t>and perform signs and wonders, </a:t>
            </a:r>
            <a:r>
              <a:rPr lang="en-US" sz="4000" dirty="0" smtClean="0"/>
              <a:t>to lead </a:t>
            </a:r>
            <a:r>
              <a:rPr lang="en-US" sz="4000" dirty="0"/>
              <a:t>astray, if possible, the elect.  </a:t>
            </a:r>
            <a:r>
              <a:rPr lang="en-US" sz="4000" b="1" baseline="30000" dirty="0">
                <a:solidFill>
                  <a:srgbClr val="FF0000"/>
                </a:solidFill>
              </a:rPr>
              <a:t>23</a:t>
            </a:r>
            <a:r>
              <a:rPr lang="en-US" sz="4000" dirty="0">
                <a:solidFill>
                  <a:srgbClr val="FF0000"/>
                </a:solidFill>
              </a:rPr>
              <a:t> </a:t>
            </a:r>
            <a:r>
              <a:rPr lang="en-US" sz="4000" u="sng" dirty="0"/>
              <a:t>But </a:t>
            </a:r>
            <a:r>
              <a:rPr lang="en-US" sz="4000" u="sng" dirty="0" smtClean="0"/>
              <a:t>be on </a:t>
            </a:r>
            <a:r>
              <a:rPr lang="en-US" sz="4000" u="sng" dirty="0"/>
              <a:t>guard</a:t>
            </a:r>
            <a:r>
              <a:rPr lang="en-US" sz="4000" dirty="0" smtClean="0"/>
              <a:t>; </a:t>
            </a:r>
            <a:r>
              <a:rPr lang="en-US" sz="4000" dirty="0" smtClean="0"/>
              <a:t>I </a:t>
            </a:r>
            <a:r>
              <a:rPr lang="en-US" sz="4000" dirty="0"/>
              <a:t>have told you all things beforehand.” 				</a:t>
            </a:r>
            <a:r>
              <a:rPr lang="en-US" sz="4000" dirty="0" smtClean="0"/>
              <a:t>						</a:t>
            </a:r>
            <a:r>
              <a:rPr lang="en-US" sz="4000" dirty="0" smtClean="0">
                <a:solidFill>
                  <a:srgbClr val="FF0000"/>
                </a:solidFill>
              </a:rPr>
              <a:t>(Mark 10:20-23)</a:t>
            </a:r>
          </a:p>
        </p:txBody>
      </p:sp>
    </p:spTree>
    <p:extLst>
      <p:ext uri="{BB962C8B-B14F-4D97-AF65-F5344CB8AC3E}">
        <p14:creationId xmlns:p14="http://schemas.microsoft.com/office/powerpoint/2010/main" val="3940069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3734</TotalTime>
  <Words>2207</Words>
  <Application>Microsoft Office PowerPoint</Application>
  <PresentationFormat>Custom</PresentationFormat>
  <Paragraphs>97</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Ridge Orr</cp:lastModifiedBy>
  <cp:revision>349</cp:revision>
  <dcterms:modified xsi:type="dcterms:W3CDTF">2016-11-19T23:06:14Z</dcterms:modified>
</cp:coreProperties>
</file>