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66" r:id="rId4"/>
    <p:sldId id="282" r:id="rId5"/>
    <p:sldId id="286" r:id="rId6"/>
    <p:sldId id="287" r:id="rId7"/>
    <p:sldId id="283" r:id="rId8"/>
    <p:sldId id="288" r:id="rId9"/>
    <p:sldId id="289" r:id="rId10"/>
    <p:sldId id="290" r:id="rId11"/>
    <p:sldId id="264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009900"/>
    <a:srgbClr val="BD33C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E5F9"/>
          </a:solidFill>
        </a:fill>
      </a:tcStyle>
    </a:wholeTbl>
    <a:band2H>
      <a:tcTxStyle/>
      <a:tcStyle>
        <a:tcBdr/>
        <a:fill>
          <a:solidFill>
            <a:srgbClr val="ECF2F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7" autoAdjust="0"/>
    <p:restoredTop sz="88047" autoAdjust="0"/>
  </p:normalViewPr>
  <p:slideViewPr>
    <p:cSldViewPr snapToGrid="0" snapToObjects="1">
      <p:cViewPr varScale="1">
        <p:scale>
          <a:sx n="40" d="100"/>
          <a:sy n="40" d="100"/>
        </p:scale>
        <p:origin x="-106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5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2200">
        <a:latin typeface="+mn-lt"/>
        <a:ea typeface="+mn-ea"/>
        <a:cs typeface="+mn-cs"/>
        <a:sym typeface="Helvetica Neue"/>
      </a:defRPr>
    </a:lvl1pPr>
    <a:lvl2pPr indent="228600" defTabSz="1300480" latinLnBrk="0">
      <a:defRPr sz="2200">
        <a:latin typeface="+mn-lt"/>
        <a:ea typeface="+mn-ea"/>
        <a:cs typeface="+mn-cs"/>
        <a:sym typeface="Helvetica Neue"/>
      </a:defRPr>
    </a:lvl2pPr>
    <a:lvl3pPr indent="457200" defTabSz="1300480" latinLnBrk="0">
      <a:defRPr sz="2200">
        <a:latin typeface="+mn-lt"/>
        <a:ea typeface="+mn-ea"/>
        <a:cs typeface="+mn-cs"/>
        <a:sym typeface="Helvetica Neue"/>
      </a:defRPr>
    </a:lvl3pPr>
    <a:lvl4pPr indent="685800" defTabSz="1300480" latinLnBrk="0">
      <a:defRPr sz="2200">
        <a:latin typeface="+mn-lt"/>
        <a:ea typeface="+mn-ea"/>
        <a:cs typeface="+mn-cs"/>
        <a:sym typeface="Helvetica Neue"/>
      </a:defRPr>
    </a:lvl4pPr>
    <a:lvl5pPr indent="914400" defTabSz="1300480" latinLnBrk="0">
      <a:defRPr sz="2200">
        <a:latin typeface="+mn-lt"/>
        <a:ea typeface="+mn-ea"/>
        <a:cs typeface="+mn-cs"/>
        <a:sym typeface="Helvetica Neue"/>
      </a:defRPr>
    </a:lvl5pPr>
    <a:lvl6pPr indent="1143000" defTabSz="1300480" latinLnBrk="0">
      <a:defRPr sz="2200">
        <a:latin typeface="+mn-lt"/>
        <a:ea typeface="+mn-ea"/>
        <a:cs typeface="+mn-cs"/>
        <a:sym typeface="Helvetica Neue"/>
      </a:defRPr>
    </a:lvl6pPr>
    <a:lvl7pPr indent="1371600" defTabSz="1300480" latinLnBrk="0">
      <a:defRPr sz="2200">
        <a:latin typeface="+mn-lt"/>
        <a:ea typeface="+mn-ea"/>
        <a:cs typeface="+mn-cs"/>
        <a:sym typeface="Helvetica Neue"/>
      </a:defRPr>
    </a:lvl7pPr>
    <a:lvl8pPr indent="1600200" defTabSz="1300480" latinLnBrk="0">
      <a:defRPr sz="2200">
        <a:latin typeface="+mn-lt"/>
        <a:ea typeface="+mn-ea"/>
        <a:cs typeface="+mn-cs"/>
        <a:sym typeface="Helvetica Neue"/>
      </a:defRPr>
    </a:lvl8pPr>
    <a:lvl9pPr indent="1828800" defTabSz="1300480" latinLnBrk="0"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5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+mn-lt"/>
                <a:ea typeface="+mn-ea"/>
                <a:cs typeface="+mn-cs"/>
                <a:sym typeface="Helvetica Neue"/>
              </a:rPr>
              <a:t>Alleluia!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8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k00_Handout Banner-no Border.pdf"/>
          <p:cNvPicPr>
            <a:picLocks noChangeAspect="1"/>
          </p:cNvPicPr>
          <p:nvPr/>
        </p:nvPicPr>
        <p:blipFill>
          <a:blip r:embed="rId2">
            <a:extLst/>
          </a:blip>
          <a:srcRect t="6712"/>
          <a:stretch>
            <a:fillRect/>
          </a:stretch>
        </p:blipFill>
        <p:spPr>
          <a:xfrm>
            <a:off x="0" y="0"/>
            <a:ext cx="13004801" cy="1498017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tif"/>
          <p:cNvPicPr>
            <a:picLocks noChangeAspect="1"/>
          </p:cNvPicPr>
          <p:nvPr/>
        </p:nvPicPr>
        <p:blipFill>
          <a:blip r:embed="rId2">
            <a:extLst/>
          </a:blip>
          <a:srcRect t="49606"/>
          <a:stretch>
            <a:fillRect/>
          </a:stretch>
        </p:blipFill>
        <p:spPr>
          <a:xfrm>
            <a:off x="0" y="0"/>
            <a:ext cx="13114657" cy="495422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4929" y="0"/>
            <a:ext cx="13114658" cy="98310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357119" y="3491653"/>
            <a:ext cx="8290562" cy="15680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088639" y="5364479"/>
            <a:ext cx="6827522" cy="18694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0555264" y="7880773"/>
            <a:ext cx="336257" cy="319489"/>
          </a:xfrm>
          <a:prstGeom prst="rect">
            <a:avLst/>
          </a:prstGeom>
          <a:ln w="3175">
            <a:miter lim="400000"/>
          </a:ln>
        </p:spPr>
        <p:txBody>
          <a:bodyPr wrap="none" lIns="48767" tIns="48767" rIns="48767" bIns="48767">
            <a:spAutoFit/>
          </a:bodyPr>
          <a:lstStyle>
            <a:lvl1pPr algn="r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ctr" defTabSz="130048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95801" y="7016550"/>
            <a:ext cx="12808999" cy="28684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767" tIns="48767" rIns="48767" bIns="48767">
            <a:spAutoFit/>
          </a:bodyPr>
          <a:lstStyle/>
          <a:p>
            <a:pPr>
              <a:lnSpc>
                <a:spcPct val="120000"/>
              </a:lnSpc>
              <a:defRPr sz="5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rPr lang="en-US" sz="6000" b="1" dirty="0" smtClean="0">
                <a:solidFill>
                  <a:srgbClr val="FFFF00"/>
                </a:solidFill>
              </a:rPr>
              <a:t>The Most Important Question</a:t>
            </a:r>
            <a:r>
              <a:rPr sz="3600" dirty="0"/>
              <a:t/>
            </a:r>
            <a:br>
              <a:rPr sz="3600" dirty="0"/>
            </a:br>
            <a:r>
              <a:rPr lang="en-US" sz="3600" dirty="0" smtClean="0">
                <a:solidFill>
                  <a:srgbClr val="FFC000"/>
                </a:solidFill>
              </a:rPr>
              <a:t>Raymond Breckenridge Orr</a:t>
            </a:r>
          </a:p>
          <a:p>
            <a:pPr>
              <a:lnSpc>
                <a:spcPct val="120000"/>
              </a:lnSpc>
              <a:defRPr sz="5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rPr lang="en-US" sz="5400" b="1" dirty="0" smtClean="0"/>
              <a:t>						Mark </a:t>
            </a:r>
            <a:r>
              <a:rPr lang="en-US" sz="5400" b="1" dirty="0" smtClean="0"/>
              <a:t>10:17-31</a:t>
            </a:r>
            <a:endParaRPr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0595"/>
            <a:ext cx="13004800" cy="65248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relationship to God: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disciples &amp; the Kingdom of God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0" name="Picture 2" descr="C:\Users\Ridge\Pictures\153___10\Christ on the Cr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94" y="6769348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52" y="2127384"/>
            <a:ext cx="12764167" cy="745434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457200" lvl="0" indent="-457200">
              <a:spcAft>
                <a:spcPts val="12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“many who are first will be last and the last first”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becoming a servant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all.  The use of possessions can give evidence 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saving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work. 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Spirit must first apply the liberating power of what was accomplished on the cross to all who are called according to God’s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What is impossible for man is truly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who foreknows, predestines, calls, justifies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glorifies His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children.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stonishing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answers ‘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Question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“What must I do to inherit eternal life?”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            What we are to do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in who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is, as the unique		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God;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what He has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done, by dying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place,     that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may be saved from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just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wrath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God to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     repenting sinners we grow in the marked fruit of God’s Spirit    that gives evidence to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eternal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 idx="4294967295"/>
          </p:nvPr>
        </p:nvSpPr>
        <p:spPr>
          <a:xfrm>
            <a:off x="1780675" y="3855634"/>
            <a:ext cx="9996904" cy="10784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131417">
              <a:lnSpc>
                <a:spcPct val="120000"/>
              </a:lnSpc>
              <a:defRPr sz="4785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rPr sz="6600" b="1" dirty="0">
                <a:solidFill>
                  <a:srgbClr val="FFFF00"/>
                </a:solidFill>
              </a:rPr>
              <a:t>Discussion </a:t>
            </a:r>
            <a:r>
              <a:rPr sz="6600" b="1" dirty="0" smtClean="0">
                <a:solidFill>
                  <a:srgbClr val="FFFF00"/>
                </a:solidFill>
              </a:rPr>
              <a:t>Questions</a:t>
            </a:r>
            <a:r>
              <a:rPr lang="en-US" sz="5400" b="1" dirty="0" smtClean="0">
                <a:solidFill>
                  <a:srgbClr val="FFFF00"/>
                </a:solidFill>
              </a:rPr>
              <a:t>:</a:t>
            </a:r>
            <a:endParaRPr sz="5400" b="1" dirty="0">
              <a:solidFill>
                <a:srgbClr val="FFFF00"/>
              </a:solidFill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body" sz="half" idx="4294967295"/>
          </p:nvPr>
        </p:nvSpPr>
        <p:spPr>
          <a:xfrm>
            <a:off x="307037" y="5072122"/>
            <a:ext cx="12350184" cy="4499812"/>
          </a:xfrm>
          <a:prstGeom prst="rect">
            <a:avLst/>
          </a:prstGeom>
          <a:solidFill>
            <a:srgbClr val="CCFF99"/>
          </a:solidFill>
        </p:spPr>
        <p:txBody>
          <a:bodyPr>
            <a:normAutofit fontScale="92500"/>
          </a:bodyPr>
          <a:lstStyle/>
          <a:p>
            <a:pPr marL="742950" lvl="0" indent="-742950" algn="l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Times New Roman" panose="02020603050405020304" pitchFamily="18" charset="0"/>
              <a:buChar char="†"/>
            </a:pPr>
            <a:r>
              <a:rPr lang="en-US" dirty="0"/>
              <a:t>Why did Jesus first point the man to the source of goodness, and then to the teaching of the </a:t>
            </a:r>
            <a:r>
              <a:rPr lang="en-US" dirty="0" smtClean="0"/>
              <a:t>law?</a:t>
            </a:r>
          </a:p>
          <a:p>
            <a:pPr marL="742950" lvl="0" indent="-742950" algn="l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Times New Roman" panose="02020603050405020304" pitchFamily="18" charset="0"/>
              <a:buChar char="†"/>
            </a:pPr>
            <a:r>
              <a:rPr lang="en-US" dirty="0" smtClean="0"/>
              <a:t>Does </a:t>
            </a:r>
            <a:r>
              <a:rPr lang="en-US" dirty="0"/>
              <a:t>our Lord’s teaching oblige </a:t>
            </a:r>
            <a:r>
              <a:rPr lang="en-US" dirty="0" smtClean="0"/>
              <a:t>			 all </a:t>
            </a:r>
            <a:r>
              <a:rPr lang="en-US" dirty="0"/>
              <a:t>true disciples to give everything </a:t>
            </a:r>
            <a:r>
              <a:rPr lang="en-US" dirty="0"/>
              <a:t>	</a:t>
            </a:r>
            <a:r>
              <a:rPr lang="en-US" dirty="0" smtClean="0"/>
              <a:t>	            to </a:t>
            </a:r>
            <a:r>
              <a:rPr lang="en-US" dirty="0"/>
              <a:t>the poor and follow Him?  </a:t>
            </a:r>
            <a:r>
              <a:rPr lang="en-US" dirty="0" smtClean="0"/>
              <a:t>Explain.</a:t>
            </a:r>
          </a:p>
          <a:p>
            <a:pPr marL="742950" lvl="0" indent="-742950" algn="l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50000"/>
              <a:buFont typeface="Times New Roman" panose="02020603050405020304" pitchFamily="18" charset="0"/>
              <a:buChar char="†"/>
            </a:pPr>
            <a:r>
              <a:rPr lang="en-US" dirty="0" smtClean="0"/>
              <a:t>What </a:t>
            </a:r>
            <a:r>
              <a:rPr lang="en-US" dirty="0"/>
              <a:t>caused the disciples to be so amazed?  Why?</a:t>
            </a:r>
          </a:p>
        </p:txBody>
      </p:sp>
      <p:pic>
        <p:nvPicPr>
          <p:cNvPr id="5" name="Picture 4" descr="C:\Users\Ridge\Pictures\Bible photos\rich young ruler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16" y="6335398"/>
            <a:ext cx="3981116" cy="220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4312"/>
            <a:ext cx="130047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lphaUcPeriod"/>
            </a:pPr>
            <a:r>
              <a:rPr lang="en-US" sz="3600" b="1" dirty="0" smtClean="0"/>
              <a:t>Right </a:t>
            </a:r>
            <a:r>
              <a:rPr lang="en-US" sz="3600" b="1" dirty="0"/>
              <a:t>relationship to God: the young, rich ruler.</a:t>
            </a:r>
            <a:r>
              <a:rPr lang="en-US" sz="3600" dirty="0"/>
              <a:t> </a:t>
            </a:r>
            <a:r>
              <a:rPr lang="en-US" sz="3600" dirty="0" smtClean="0"/>
              <a:t>							    </a:t>
            </a:r>
            <a:r>
              <a:rPr lang="en-US" sz="3600" dirty="0" smtClean="0">
                <a:solidFill>
                  <a:srgbClr val="FF0000"/>
                </a:solidFill>
              </a:rPr>
              <a:t>(   (Mark 10:17-22)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lphaUcPeriod"/>
            </a:pPr>
            <a:endParaRPr lang="en-US" sz="3600" b="1" dirty="0">
              <a:solidFill>
                <a:srgbClr val="FF0000"/>
              </a:solidFill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lphaUcPeriod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lphaUcPeriod"/>
            </a:pPr>
            <a:r>
              <a:rPr lang="en-US" sz="3600" b="1" dirty="0" smtClean="0"/>
              <a:t>Right </a:t>
            </a:r>
            <a:r>
              <a:rPr lang="en-US" sz="3600" b="1" dirty="0"/>
              <a:t>relationship to God</a:t>
            </a:r>
            <a:r>
              <a:rPr lang="en-US" sz="3600" b="1" dirty="0" smtClean="0"/>
              <a:t>:</a:t>
            </a:r>
            <a:r>
              <a:rPr lang="en-US" sz="3600" b="1" dirty="0"/>
              <a:t> the disciples &amp; the Kingdom </a:t>
            </a:r>
            <a:r>
              <a:rPr lang="en-US" sz="3600" b="1" dirty="0" smtClean="0"/>
              <a:t>	of </a:t>
            </a:r>
            <a:r>
              <a:rPr lang="en-US" sz="3600" b="1" dirty="0"/>
              <a:t>God.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					(</a:t>
            </a:r>
            <a:r>
              <a:rPr lang="en-US" sz="3600" dirty="0">
                <a:solidFill>
                  <a:srgbClr val="FF0000"/>
                </a:solidFill>
              </a:rPr>
              <a:t>Mark 10:23-31)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6884" y="1689854"/>
            <a:ext cx="1334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66CC"/>
                </a:solidFill>
              </a:rPr>
              <a:t>The </a:t>
            </a:r>
            <a:r>
              <a:rPr lang="en-US" sz="3600" b="1" dirty="0" smtClean="0">
                <a:solidFill>
                  <a:srgbClr val="FF66CC"/>
                </a:solidFill>
              </a:rPr>
              <a:t>Most Important Question</a:t>
            </a:r>
            <a:endParaRPr lang="en-US" sz="3600" dirty="0">
              <a:solidFill>
                <a:srgbClr val="FF66CC"/>
              </a:solidFill>
            </a:endParaRPr>
          </a:p>
        </p:txBody>
      </p:sp>
      <p:pic>
        <p:nvPicPr>
          <p:cNvPr id="5" name="Picture 4" descr="C:\Users\Ridge\Pictures\Bible photos\rich young ruler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49" y="3200400"/>
            <a:ext cx="5083276" cy="23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idge\Pictures\Bible photos\camel and the eye of a need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75" y="6232358"/>
            <a:ext cx="4090736" cy="3296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148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33" y="1911053"/>
            <a:ext cx="12536904" cy="73004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r>
              <a:rPr lang="en-US" sz="3600" b="1" baseline="30000" dirty="0">
                <a:solidFill>
                  <a:srgbClr val="FF0000"/>
                </a:solidFill>
              </a:rPr>
              <a:t>17</a:t>
            </a:r>
            <a:r>
              <a:rPr lang="en-US" sz="3600" b="1" baseline="30000" dirty="0"/>
              <a:t> </a:t>
            </a:r>
            <a:r>
              <a:rPr lang="en-US" sz="3600" dirty="0"/>
              <a:t>“And as he was setting out on his journey, a man ran up and knelt before him and asked him, ‘Good Teacher, what must I do to inherit eternal life?’ </a:t>
            </a:r>
            <a:r>
              <a:rPr lang="en-US" sz="3600" b="1" baseline="30000" dirty="0">
                <a:solidFill>
                  <a:srgbClr val="FF0000"/>
                </a:solidFill>
              </a:rPr>
              <a:t>18</a:t>
            </a:r>
            <a:r>
              <a:rPr lang="en-US" sz="3600" b="1" baseline="30000" dirty="0"/>
              <a:t> </a:t>
            </a:r>
            <a:r>
              <a:rPr lang="en-US" sz="3600" dirty="0"/>
              <a:t>And Jesus said to him, ‘Why do you call me good?  No one is good except God alone.  </a:t>
            </a:r>
            <a:r>
              <a:rPr lang="en-US" sz="3600" b="1" baseline="30000" dirty="0">
                <a:solidFill>
                  <a:srgbClr val="FF0000"/>
                </a:solidFill>
              </a:rPr>
              <a:t>19</a:t>
            </a:r>
            <a:r>
              <a:rPr lang="en-US" sz="3600" b="1" baseline="30000" dirty="0"/>
              <a:t> </a:t>
            </a:r>
            <a:r>
              <a:rPr lang="en-US" sz="3600" dirty="0"/>
              <a:t>You know the commandments; Do not murder, Do not commit adultery, Do not steal, Do not bear false witness, Do not defraud, Honor your father and mother.’ 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20</a:t>
            </a:r>
            <a:r>
              <a:rPr lang="en-US" sz="3600" b="1" baseline="30000" dirty="0" smtClean="0"/>
              <a:t> </a:t>
            </a:r>
            <a:r>
              <a:rPr lang="en-US" sz="3600" dirty="0"/>
              <a:t>And he said to him, ‘Teacher, all these I have kept from my youth.’  </a:t>
            </a:r>
            <a:r>
              <a:rPr lang="en-US" sz="3600" b="1" baseline="30000" dirty="0">
                <a:solidFill>
                  <a:srgbClr val="FF0000"/>
                </a:solidFill>
              </a:rPr>
              <a:t>21</a:t>
            </a:r>
            <a:r>
              <a:rPr lang="en-US" sz="3600" dirty="0"/>
              <a:t>And Jesus, looking at him, loved him, and said to him, ‘You lack one thing: go, sell all that you have and give to the poor, and you will have treasure in heaven; and come, follow me.’ </a:t>
            </a:r>
            <a:r>
              <a:rPr lang="en-US" sz="3600" b="1" baseline="30000" dirty="0">
                <a:solidFill>
                  <a:srgbClr val="FF0000"/>
                </a:solidFill>
              </a:rPr>
              <a:t>22</a:t>
            </a:r>
            <a:r>
              <a:rPr lang="en-US" sz="3600" dirty="0"/>
              <a:t>Disheartened by the saying, he went away sorrowful, for he had great possessions.”  	</a:t>
            </a:r>
            <a:r>
              <a:rPr lang="en-US" sz="3600" dirty="0" smtClean="0"/>
              <a:t>			</a:t>
            </a: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Mark 10:17-22)</a:t>
            </a:r>
          </a:p>
        </p:txBody>
      </p:sp>
    </p:spTree>
    <p:extLst>
      <p:ext uri="{BB962C8B-B14F-4D97-AF65-F5344CB8AC3E}">
        <p14:creationId xmlns:p14="http://schemas.microsoft.com/office/powerpoint/2010/main" val="4861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1" y="1606088"/>
            <a:ext cx="12764167" cy="7140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relationship to God: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young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rich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 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99" y="2247915"/>
            <a:ext cx="12764167" cy="766979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742950" lvl="0" indent="-7429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: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Jerusalem: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he was setting out on his journey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divorce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how </a:t>
            </a:r>
            <a:r>
              <a:rPr lang="en-US" sz="3600" b="1" u="sng" dirty="0" smtClean="0">
                <a:solidFill>
                  <a:srgbClr val="BD3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possessions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us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eager, respectful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Teacher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must I do to inherit eternal life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man’s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piety was based on </a:t>
            </a:r>
            <a:r>
              <a:rPr lang="en-US" sz="3600" b="1" u="sng" dirty="0">
                <a:solidFill>
                  <a:srgbClr val="BD3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 . what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deed must I do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Evidently 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realizes that he lacked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something.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Matthew =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“young man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Luke =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“ruler”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 In all 3 accounts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“great possessions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w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source of idolatry and self-deception.  Jesus directs him to view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3600" b="1" u="sng" dirty="0" smtClean="0">
                <a:solidFill>
                  <a:srgbClr val="BD3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the source of all goodness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“Why do you call me good?  No one is good except God alone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20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1" y="1533899"/>
            <a:ext cx="12764167" cy="7140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relationship to God: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young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rich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 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 descr="C:\Users\Ridge\Pictures\Bible photos\rich young ruler 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4" y="5977045"/>
            <a:ext cx="4613439" cy="36810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6999" y="2296041"/>
            <a:ext cx="12764167" cy="736201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742950" lvl="0" indent="-742950">
              <a:spcBef>
                <a:spcPts val="1200"/>
              </a:spcBef>
              <a:spcAft>
                <a:spcPts val="1200"/>
              </a:spcAft>
              <a:buAutoNum type="arabicPeriod" startAt="4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commandments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10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person’s relationship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others. 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 is notably modified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“Do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defraud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instead of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“Do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covet”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(Deut.5:21).  Apparently, Jesus intended this to apply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man’s situation.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spcBef>
                <a:spcPts val="1200"/>
              </a:spcBef>
              <a:spcAft>
                <a:spcPts val="1200"/>
              </a:spcAft>
              <a:buAutoNum type="arabicPeriod" startAt="4"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 have kept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reveals a superficial understanding.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through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that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gain a real knowledge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need of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Jesus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loved 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showing him compassion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the truth to him,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thing …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for total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surrender of achievements,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			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possessions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be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right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relationship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Jesus Christ.  </a:t>
            </a:r>
          </a:p>
        </p:txBody>
      </p:sp>
    </p:spTree>
    <p:extLst>
      <p:ext uri="{BB962C8B-B14F-4D97-AF65-F5344CB8AC3E}">
        <p14:creationId xmlns:p14="http://schemas.microsoft.com/office/powerpoint/2010/main" val="24310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1" y="1533899"/>
            <a:ext cx="12764167" cy="7140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relationship to God: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young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rich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 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99" y="2247915"/>
            <a:ext cx="12764167" cy="760823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457200" lvl="0" indent="-457200">
              <a:spcAft>
                <a:spcPts val="1200"/>
              </a:spcAft>
            </a:pP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Scribal legislation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ohibited 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all one’s possessions to poverty.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Testament regarded wealth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mark of God’s favor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(Deut.28:1-14).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3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pillars of Jewish piety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Almsgiving, (2) Fasting, &amp; (3)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this did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mean becoming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poor, only helping them as objects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God’s kind protection (Deut.15:7-11).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The rich, young, ruler departs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sadness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unwilling to put his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in Christ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to his quest for salvation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True 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457200" indent="-4572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righteousness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a death blow to the lust for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world’s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satisfactions, as love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world’s wealth bars us from a true love for Christ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young ruler’s story warns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earnest seeking must be rightly channeled in complete surrender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5" name="Picture 4" descr="C:\Users\Ridge\Pictures\Bible photos\rich young ruler image 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4" y="6545179"/>
            <a:ext cx="2392946" cy="168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0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53" y="1622296"/>
            <a:ext cx="12836357" cy="79775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r>
              <a:rPr lang="en-US" sz="3200" b="1" baseline="30000" dirty="0">
                <a:solidFill>
                  <a:srgbClr val="FF0000"/>
                </a:solidFill>
              </a:rPr>
              <a:t>23</a:t>
            </a:r>
            <a:r>
              <a:rPr lang="en-US" sz="3200" dirty="0"/>
              <a:t> “And Jesus looked around and said to his disciples, ‘How difficult it 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will </a:t>
            </a:r>
            <a:r>
              <a:rPr lang="en-US" sz="3200" dirty="0"/>
              <a:t>be for </a:t>
            </a:r>
            <a:r>
              <a:rPr lang="en-US" sz="3200" dirty="0" smtClean="0"/>
              <a:t>those who </a:t>
            </a:r>
            <a:r>
              <a:rPr lang="en-US" sz="3200" dirty="0"/>
              <a:t>have wealth to enter the kingdom of God!’  </a:t>
            </a: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24 </a:t>
            </a:r>
            <a:r>
              <a:rPr lang="en-US" sz="3200" dirty="0" smtClean="0"/>
              <a:t>And the disciples </a:t>
            </a:r>
            <a:r>
              <a:rPr lang="en-US" sz="3200" dirty="0"/>
              <a:t>were amazed at his words.  But Jesus said to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them </a:t>
            </a:r>
            <a:r>
              <a:rPr lang="en-US" sz="3200" dirty="0"/>
              <a:t>again, </a:t>
            </a:r>
            <a:r>
              <a:rPr lang="en-US" sz="3200" dirty="0" smtClean="0"/>
              <a:t>‘Children</a:t>
            </a:r>
            <a:r>
              <a:rPr lang="en-US" sz="3200" dirty="0"/>
              <a:t>, how difficult it is to enter the kingdom of God! 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25 </a:t>
            </a:r>
            <a:r>
              <a:rPr lang="en-US" sz="3200" dirty="0" smtClean="0"/>
              <a:t>It </a:t>
            </a:r>
            <a:r>
              <a:rPr lang="en-US" sz="3200" dirty="0"/>
              <a:t>is easier for the camel to go through the eye of a needle than for a </a:t>
            </a:r>
            <a:r>
              <a:rPr lang="en-US" sz="3200" dirty="0" smtClean="0"/>
              <a:t>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rich </a:t>
            </a:r>
            <a:r>
              <a:rPr lang="en-US" sz="3200" dirty="0"/>
              <a:t>person to enter the kingdom of God.’ </a:t>
            </a:r>
            <a:r>
              <a:rPr lang="en-US" sz="3200" b="1" baseline="30000" dirty="0">
                <a:solidFill>
                  <a:srgbClr val="FF0000"/>
                </a:solidFill>
              </a:rPr>
              <a:t>26</a:t>
            </a:r>
            <a:r>
              <a:rPr lang="en-US" sz="3200" dirty="0"/>
              <a:t> And they were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exceedingly </a:t>
            </a:r>
            <a:r>
              <a:rPr lang="en-US" sz="3200" dirty="0"/>
              <a:t>astonished, and said to him, ‘Then who can be saved?’  </a:t>
            </a:r>
            <a:r>
              <a:rPr lang="en-US" sz="3200" b="1" baseline="30000" dirty="0">
                <a:solidFill>
                  <a:srgbClr val="FF0000"/>
                </a:solidFill>
              </a:rPr>
              <a:t>27</a:t>
            </a:r>
            <a:r>
              <a:rPr lang="en-US" sz="3200" dirty="0"/>
              <a:t>Jesus looked at them and said, ‘With man it is impossible, but not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with </a:t>
            </a:r>
            <a:r>
              <a:rPr lang="en-US" sz="3200" dirty="0"/>
              <a:t>God.  For all things are possible with God.’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28 </a:t>
            </a:r>
            <a:r>
              <a:rPr lang="en-US" sz="3200" dirty="0" smtClean="0"/>
              <a:t>Peter </a:t>
            </a:r>
            <a:r>
              <a:rPr lang="en-US" sz="3200" dirty="0"/>
              <a:t>began to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say </a:t>
            </a:r>
            <a:r>
              <a:rPr lang="en-US" sz="3200" dirty="0"/>
              <a:t>to him, ‘See we have left everything and followed you.’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29 </a:t>
            </a:r>
            <a:r>
              <a:rPr lang="en-US" sz="3200" dirty="0" smtClean="0"/>
              <a:t>Jesus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said</a:t>
            </a:r>
            <a:r>
              <a:rPr lang="en-US" sz="3200" dirty="0"/>
              <a:t>, ‘Truly, I say to you, there is no one who has left house or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brothers </a:t>
            </a:r>
            <a:r>
              <a:rPr lang="en-US" sz="3200" dirty="0"/>
              <a:t>or sisters or mother or father or children or lands, for my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sake </a:t>
            </a:r>
            <a:r>
              <a:rPr lang="en-US" sz="3200" dirty="0"/>
              <a:t>and for the gospel,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30 </a:t>
            </a:r>
            <a:r>
              <a:rPr lang="en-US" sz="3200" dirty="0" smtClean="0"/>
              <a:t>who </a:t>
            </a:r>
            <a:r>
              <a:rPr lang="en-US" sz="3200" dirty="0"/>
              <a:t>will not receive a hundredfold now in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this </a:t>
            </a:r>
            <a:r>
              <a:rPr lang="en-US" sz="3200" dirty="0"/>
              <a:t>time, houses and brothers and sisters and mothers and children </a:t>
            </a:r>
            <a:endParaRPr lang="en-US" sz="3200" dirty="0" smtClean="0"/>
          </a:p>
          <a:p>
            <a:r>
              <a:rPr lang="en-US" sz="3200" dirty="0" smtClean="0"/>
              <a:t>    and lands, with persecutions and in the age to come eternal life. </a:t>
            </a:r>
            <a:r>
              <a:rPr lang="en-US" sz="3200" b="1" baseline="30000" dirty="0" smtClean="0"/>
              <a:t>     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31 </a:t>
            </a:r>
            <a:r>
              <a:rPr lang="en-US" sz="3200" dirty="0" smtClean="0"/>
              <a:t>But many who are first will be last, and the last first.” </a:t>
            </a:r>
            <a:r>
              <a:rPr lang="en-US" sz="3200" dirty="0" smtClean="0">
                <a:solidFill>
                  <a:srgbClr val="FF0000"/>
                </a:solidFill>
              </a:rPr>
              <a:t>(Mark 10:23-31)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16847"/>
            <a:ext cx="13004800" cy="65248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relationship to God: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disciples &amp; the Kingdom of God.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" y="2273931"/>
            <a:ext cx="12764167" cy="791601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625475" lvl="0" indent="-625475">
              <a:spcAft>
                <a:spcPts val="1200"/>
              </a:spcAft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disciples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amazed at his words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Jesus spoke of the wealthy having difficulty entering God’s kingdom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his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“children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Jesus explains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difficulty as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man but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God”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lvl="0" indent="-625475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image of a large camel’s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causes the disciples to be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exceedingly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astonished”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explanation for the needle’s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a small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postern-gate opening in the city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wall, where a person could barely pass through but not a large camel.  			Christ 	confronted 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notion that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one’s				goodness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wealth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bring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the kingdom.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 by their own effort may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because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gift of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alone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Ridge\Pictures\Bible photos\camel and the eye of a needl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1" y="7116015"/>
            <a:ext cx="3261721" cy="2561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9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9036"/>
            <a:ext cx="13004800" cy="65248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relationship to God: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disciples &amp; the Kingdom of God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" y="2466435"/>
            <a:ext cx="12764167" cy="7054237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457200" lvl="0" indent="-457200">
              <a:spcAft>
                <a:spcPts val="1200"/>
              </a:spcAft>
              <a:tabLst>
                <a:tab pos="1419225" algn="l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but 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rebuked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 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understood Jesus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words, for they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everything to follow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him.  Yet now,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disciples are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deeper glimpse into the true meaning of grace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press on to more fully embrace and understand it.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200"/>
              </a:spcAft>
              <a:tabLst>
                <a:tab pos="1419225" algn="l"/>
              </a:tabLs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words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comfort include a promise of multiple blessing and a warning of persecutions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to the persecutions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 age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yet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promise of blessing looks beyond the confines of history as well.  The ultimate reward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Kingdom 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summed up 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phrase;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eternal life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Jesus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it clear that the blessing of God, in this life and the next, is manifold and marvelous.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B6E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B6E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1113</Words>
  <Application>Microsoft Office PowerPoint</Application>
  <PresentationFormat>Custom</PresentationFormat>
  <Paragraphs>45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Ridge Orr</cp:lastModifiedBy>
  <cp:revision>171</cp:revision>
  <dcterms:modified xsi:type="dcterms:W3CDTF">2016-10-28T06:31:01Z</dcterms:modified>
</cp:coreProperties>
</file>