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handoutMasterIdLst>
    <p:handoutMasterId r:id="rId19"/>
  </p:handoutMasterIdLst>
  <p:sldIdLst>
    <p:sldId id="256" r:id="rId2"/>
    <p:sldId id="285" r:id="rId3"/>
    <p:sldId id="278" r:id="rId4"/>
    <p:sldId id="279" r:id="rId5"/>
    <p:sldId id="280" r:id="rId6"/>
    <p:sldId id="284" r:id="rId7"/>
    <p:sldId id="258" r:id="rId8"/>
    <p:sldId id="286" r:id="rId9"/>
    <p:sldId id="287" r:id="rId10"/>
    <p:sldId id="288" r:id="rId11"/>
    <p:sldId id="259" r:id="rId12"/>
    <p:sldId id="271" r:id="rId13"/>
    <p:sldId id="289" r:id="rId14"/>
    <p:sldId id="272" r:id="rId15"/>
    <p:sldId id="277" r:id="rId16"/>
    <p:sldId id="264" r:id="rId17"/>
  </p:sldIdLst>
  <p:sldSz cx="13004800" cy="9753600"/>
  <p:notesSz cx="7077075" cy="93630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5pPr>
    <a:lvl6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6pPr>
    <a:lvl7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7pPr>
    <a:lvl8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8pPr>
    <a:lvl9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D6E5F9"/>
          </a:solidFill>
        </a:fill>
      </a:tcStyle>
    </a:wholeTbl>
    <a:band2H>
      <a:tcTxStyle/>
      <a:tcStyle>
        <a:tcBdr/>
        <a:fill>
          <a:solidFill>
            <a:srgbClr val="ECF2FC"/>
          </a:solidFill>
        </a:fill>
      </a:tcStyle>
    </a:band2H>
    <a:firstCol>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3175" cap="flat">
              <a:noFill/>
              <a:miter lim="400000"/>
            </a:ln>
          </a:left>
          <a:right>
            <a:ln w="3175" cap="flat">
              <a:noFill/>
              <a:miter lim="400000"/>
            </a:ln>
          </a:right>
          <a:top>
            <a:ln w="3175" cap="flat">
              <a:noFill/>
              <a:miter lim="400000"/>
            </a:ln>
          </a:top>
          <a:bottom>
            <a:ln w="3175" cap="flat">
              <a:noFill/>
              <a:miter lim="400000"/>
            </a:ln>
          </a:bottom>
          <a:insideH>
            <a:ln w="3175" cap="flat">
              <a:noFill/>
              <a:miter lim="400000"/>
            </a:ln>
          </a:insideH>
          <a:insideV>
            <a:ln w="3175"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3175" cap="flat">
              <a:noFill/>
              <a:miter lim="400000"/>
            </a:ln>
          </a:left>
          <a:right>
            <a:ln w="3175" cap="flat">
              <a:noFill/>
              <a:miter lim="400000"/>
            </a:ln>
          </a:right>
          <a:top>
            <a:ln w="3175" cap="flat">
              <a:noFill/>
              <a:miter lim="400000"/>
            </a:ln>
          </a:top>
          <a:bottom>
            <a:ln w="3175" cap="flat">
              <a:noFill/>
              <a:miter lim="400000"/>
            </a:ln>
          </a:bottom>
          <a:insideH>
            <a:ln w="3175" cap="flat">
              <a:noFill/>
              <a:miter lim="400000"/>
            </a:ln>
          </a:insideH>
          <a:insideV>
            <a:ln w="3175"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3175" cap="flat">
              <a:noFill/>
              <a:miter lim="400000"/>
            </a:ln>
          </a:left>
          <a:right>
            <a:ln w="3175" cap="flat">
              <a:noFill/>
              <a:miter lim="400000"/>
            </a:ln>
          </a:right>
          <a:top>
            <a:ln w="38100" cap="flat">
              <a:solidFill>
                <a:srgbClr val="000000"/>
              </a:solidFill>
              <a:prstDash val="solid"/>
              <a:round/>
            </a:ln>
          </a:top>
          <a:bottom>
            <a:ln w="12700" cap="flat">
              <a:solidFill>
                <a:srgbClr val="000000"/>
              </a:solidFill>
              <a:prstDash val="solid"/>
              <a:round/>
            </a:ln>
          </a:bottom>
          <a:insideH>
            <a:ln w="3175" cap="flat">
              <a:noFill/>
              <a:miter lim="400000"/>
            </a:ln>
          </a:insideH>
          <a:insideV>
            <a:ln w="3175"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3175" cap="flat">
              <a:noFill/>
              <a:miter lim="400000"/>
            </a:ln>
          </a:left>
          <a:right>
            <a:ln w="3175" cap="flat">
              <a:noFill/>
              <a:miter lim="400000"/>
            </a:ln>
          </a:right>
          <a:top>
            <a:ln w="12700" cap="flat">
              <a:solidFill>
                <a:srgbClr val="000000"/>
              </a:solidFill>
              <a:prstDash val="solid"/>
              <a:round/>
            </a:ln>
          </a:top>
          <a:bottom>
            <a:ln w="12700" cap="flat">
              <a:solidFill>
                <a:srgbClr val="000000"/>
              </a:solidFill>
              <a:prstDash val="solid"/>
              <a:round/>
            </a:ln>
          </a:bottom>
          <a:insideH>
            <a:ln w="3175" cap="flat">
              <a:noFill/>
              <a:miter lim="400000"/>
            </a:ln>
          </a:insideH>
          <a:insideV>
            <a:ln w="3175"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3175" cap="flat">
              <a:solidFill>
                <a:srgbClr val="000000"/>
              </a:solidFill>
              <a:prstDash val="solid"/>
              <a:round/>
            </a:ln>
          </a:left>
          <a:right>
            <a:ln w="3175" cap="flat">
              <a:solidFill>
                <a:srgbClr val="000000"/>
              </a:solidFill>
              <a:prstDash val="solid"/>
              <a:round/>
            </a:ln>
          </a:right>
          <a:top>
            <a:ln w="3175" cap="flat">
              <a:solidFill>
                <a:srgbClr val="000000"/>
              </a:solidFill>
              <a:prstDash val="solid"/>
              <a:round/>
            </a:ln>
          </a:top>
          <a:bottom>
            <a:ln w="3175"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3175" cap="flat">
              <a:solidFill>
                <a:srgbClr val="000000"/>
              </a:solidFill>
              <a:prstDash val="solid"/>
              <a:round/>
            </a:ln>
          </a:left>
          <a:right>
            <a:ln w="3175" cap="flat">
              <a:solidFill>
                <a:srgbClr val="000000"/>
              </a:solidFill>
              <a:prstDash val="solid"/>
              <a:round/>
            </a:ln>
          </a:right>
          <a:top>
            <a:ln w="3175" cap="flat">
              <a:solidFill>
                <a:srgbClr val="000000"/>
              </a:solidFill>
              <a:prstDash val="solid"/>
              <a:round/>
            </a:ln>
          </a:top>
          <a:bottom>
            <a:ln w="3175"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3175" cap="flat">
              <a:solidFill>
                <a:srgbClr val="000000"/>
              </a:solidFill>
              <a:prstDash val="solid"/>
              <a:round/>
            </a:ln>
          </a:left>
          <a:right>
            <a:ln w="3175" cap="flat">
              <a:solidFill>
                <a:srgbClr val="000000"/>
              </a:solidFill>
              <a:prstDash val="solid"/>
              <a:round/>
            </a:ln>
          </a:right>
          <a:top>
            <a:ln w="38100" cap="flat">
              <a:solidFill>
                <a:srgbClr val="000000"/>
              </a:solidFill>
              <a:prstDash val="solid"/>
              <a:round/>
            </a:ln>
          </a:top>
          <a:bottom>
            <a:ln w="3175"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3175" cap="flat">
              <a:solidFill>
                <a:srgbClr val="000000"/>
              </a:solidFill>
              <a:prstDash val="solid"/>
              <a:round/>
            </a:ln>
          </a:left>
          <a:right>
            <a:ln w="3175" cap="flat">
              <a:solidFill>
                <a:srgbClr val="000000"/>
              </a:solidFill>
              <a:prstDash val="solid"/>
              <a:round/>
            </a:ln>
          </a:right>
          <a:top>
            <a:ln w="3175" cap="flat">
              <a:solidFill>
                <a:srgbClr val="000000"/>
              </a:solidFill>
              <a:prstDash val="solid"/>
              <a:round/>
            </a:ln>
          </a:top>
          <a:bottom>
            <a:ln w="12700"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3" d="100"/>
          <a:sy n="53" d="100"/>
        </p:scale>
        <p:origin x="-1212" y="-48"/>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67040" cy="467534"/>
          </a:xfrm>
          <a:prstGeom prst="rect">
            <a:avLst/>
          </a:prstGeom>
        </p:spPr>
        <p:txBody>
          <a:bodyPr vert="horz" lIns="88861" tIns="44431" rIns="88861" bIns="44431" rtlCol="0"/>
          <a:lstStyle>
            <a:lvl1pPr algn="l">
              <a:defRPr sz="1200"/>
            </a:lvl1pPr>
          </a:lstStyle>
          <a:p>
            <a:endParaRPr lang="en-US"/>
          </a:p>
        </p:txBody>
      </p:sp>
      <p:sp>
        <p:nvSpPr>
          <p:cNvPr id="3" name="Date Placeholder 2"/>
          <p:cNvSpPr>
            <a:spLocks noGrp="1"/>
          </p:cNvSpPr>
          <p:nvPr>
            <p:ph type="dt" sz="quarter" idx="1"/>
          </p:nvPr>
        </p:nvSpPr>
        <p:spPr>
          <a:xfrm>
            <a:off x="4008500" y="1"/>
            <a:ext cx="3067040" cy="467534"/>
          </a:xfrm>
          <a:prstGeom prst="rect">
            <a:avLst/>
          </a:prstGeom>
        </p:spPr>
        <p:txBody>
          <a:bodyPr vert="horz" lIns="88861" tIns="44431" rIns="88861" bIns="44431" rtlCol="0"/>
          <a:lstStyle>
            <a:lvl1pPr algn="r">
              <a:defRPr sz="1200"/>
            </a:lvl1pPr>
          </a:lstStyle>
          <a:p>
            <a:fld id="{A34A471C-042D-4E0A-8AAB-3270D029BCD3}" type="datetimeFigureOut">
              <a:rPr lang="en-US" smtClean="0"/>
              <a:t>10/23/2016</a:t>
            </a:fld>
            <a:endParaRPr lang="en-US"/>
          </a:p>
        </p:txBody>
      </p:sp>
      <p:sp>
        <p:nvSpPr>
          <p:cNvPr id="4" name="Footer Placeholder 3"/>
          <p:cNvSpPr>
            <a:spLocks noGrp="1"/>
          </p:cNvSpPr>
          <p:nvPr>
            <p:ph type="ftr" sz="quarter" idx="2"/>
          </p:nvPr>
        </p:nvSpPr>
        <p:spPr>
          <a:xfrm>
            <a:off x="0" y="8893994"/>
            <a:ext cx="3067040" cy="467534"/>
          </a:xfrm>
          <a:prstGeom prst="rect">
            <a:avLst/>
          </a:prstGeom>
        </p:spPr>
        <p:txBody>
          <a:bodyPr vert="horz" lIns="88861" tIns="44431" rIns="88861" bIns="44431" rtlCol="0" anchor="b"/>
          <a:lstStyle>
            <a:lvl1pPr algn="l">
              <a:defRPr sz="1200"/>
            </a:lvl1pPr>
          </a:lstStyle>
          <a:p>
            <a:endParaRPr lang="en-US"/>
          </a:p>
        </p:txBody>
      </p:sp>
      <p:sp>
        <p:nvSpPr>
          <p:cNvPr id="5" name="Slide Number Placeholder 4"/>
          <p:cNvSpPr>
            <a:spLocks noGrp="1"/>
          </p:cNvSpPr>
          <p:nvPr>
            <p:ph type="sldNum" sz="quarter" idx="3"/>
          </p:nvPr>
        </p:nvSpPr>
        <p:spPr>
          <a:xfrm>
            <a:off x="4008500" y="8893994"/>
            <a:ext cx="3067040" cy="467534"/>
          </a:xfrm>
          <a:prstGeom prst="rect">
            <a:avLst/>
          </a:prstGeom>
        </p:spPr>
        <p:txBody>
          <a:bodyPr vert="horz" lIns="88861" tIns="44431" rIns="88861" bIns="44431" rtlCol="0" anchor="b"/>
          <a:lstStyle>
            <a:lvl1pPr algn="r">
              <a:defRPr sz="1200"/>
            </a:lvl1pPr>
          </a:lstStyle>
          <a:p>
            <a:fld id="{938C26B7-6585-43B4-85BA-BE31FCBC512A}" type="slidenum">
              <a:rPr lang="en-US" smtClean="0"/>
              <a:t>‹#›</a:t>
            </a:fld>
            <a:endParaRPr lang="en-US"/>
          </a:p>
        </p:txBody>
      </p:sp>
    </p:spTree>
    <p:extLst>
      <p:ext uri="{BB962C8B-B14F-4D97-AF65-F5344CB8AC3E}">
        <p14:creationId xmlns:p14="http://schemas.microsoft.com/office/powerpoint/2010/main" val="32137294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 name="Shape 41"/>
          <p:cNvSpPr>
            <a:spLocks noGrp="1" noRot="1" noChangeAspect="1"/>
          </p:cNvSpPr>
          <p:nvPr>
            <p:ph type="sldImg"/>
          </p:nvPr>
        </p:nvSpPr>
        <p:spPr>
          <a:xfrm>
            <a:off x="1198563" y="703263"/>
            <a:ext cx="4679950" cy="3509962"/>
          </a:xfrm>
          <a:prstGeom prst="rect">
            <a:avLst/>
          </a:prstGeom>
        </p:spPr>
        <p:txBody>
          <a:bodyPr lIns="93935" tIns="46968" rIns="93935" bIns="46968"/>
          <a:lstStyle/>
          <a:p>
            <a:endParaRPr/>
          </a:p>
        </p:txBody>
      </p:sp>
      <p:sp>
        <p:nvSpPr>
          <p:cNvPr id="42" name="Shape 42"/>
          <p:cNvSpPr>
            <a:spLocks noGrp="1"/>
          </p:cNvSpPr>
          <p:nvPr>
            <p:ph type="body" sz="quarter" idx="1"/>
          </p:nvPr>
        </p:nvSpPr>
        <p:spPr>
          <a:xfrm>
            <a:off x="943610" y="4447461"/>
            <a:ext cx="5189855" cy="4213384"/>
          </a:xfrm>
          <a:prstGeom prst="rect">
            <a:avLst/>
          </a:prstGeom>
        </p:spPr>
        <p:txBody>
          <a:bodyPr lIns="93935" tIns="46968" rIns="93935" bIns="46968"/>
          <a:lstStyle/>
          <a:p>
            <a:endParaRPr/>
          </a:p>
        </p:txBody>
      </p:sp>
    </p:spTree>
    <p:extLst>
      <p:ext uri="{BB962C8B-B14F-4D97-AF65-F5344CB8AC3E}">
        <p14:creationId xmlns:p14="http://schemas.microsoft.com/office/powerpoint/2010/main" val="2222533605"/>
      </p:ext>
    </p:extLst>
  </p:cSld>
  <p:clrMap bg1="lt1" tx1="dk1" bg2="lt2" tx2="dk2" accent1="accent1" accent2="accent2" accent3="accent3" accent4="accent4" accent5="accent5" accent6="accent6" hlink="hlink" folHlink="folHlink"/>
  <p:notesStyle>
    <a:lvl1pPr defTabSz="1300480" latinLnBrk="0">
      <a:defRPr sz="2200">
        <a:latin typeface="+mn-lt"/>
        <a:ea typeface="+mn-ea"/>
        <a:cs typeface="+mn-cs"/>
        <a:sym typeface="Helvetica Neue"/>
      </a:defRPr>
    </a:lvl1pPr>
    <a:lvl2pPr indent="228600" defTabSz="1300480" latinLnBrk="0">
      <a:defRPr sz="2200">
        <a:latin typeface="+mn-lt"/>
        <a:ea typeface="+mn-ea"/>
        <a:cs typeface="+mn-cs"/>
        <a:sym typeface="Helvetica Neue"/>
      </a:defRPr>
    </a:lvl2pPr>
    <a:lvl3pPr indent="457200" defTabSz="1300480" latinLnBrk="0">
      <a:defRPr sz="2200">
        <a:latin typeface="+mn-lt"/>
        <a:ea typeface="+mn-ea"/>
        <a:cs typeface="+mn-cs"/>
        <a:sym typeface="Helvetica Neue"/>
      </a:defRPr>
    </a:lvl3pPr>
    <a:lvl4pPr indent="685800" defTabSz="1300480" latinLnBrk="0">
      <a:defRPr sz="2200">
        <a:latin typeface="+mn-lt"/>
        <a:ea typeface="+mn-ea"/>
        <a:cs typeface="+mn-cs"/>
        <a:sym typeface="Helvetica Neue"/>
      </a:defRPr>
    </a:lvl4pPr>
    <a:lvl5pPr indent="914400" defTabSz="1300480" latinLnBrk="0">
      <a:defRPr sz="2200">
        <a:latin typeface="+mn-lt"/>
        <a:ea typeface="+mn-ea"/>
        <a:cs typeface="+mn-cs"/>
        <a:sym typeface="Helvetica Neue"/>
      </a:defRPr>
    </a:lvl5pPr>
    <a:lvl6pPr indent="1143000" defTabSz="1300480" latinLnBrk="0">
      <a:defRPr sz="2200">
        <a:latin typeface="+mn-lt"/>
        <a:ea typeface="+mn-ea"/>
        <a:cs typeface="+mn-cs"/>
        <a:sym typeface="Helvetica Neue"/>
      </a:defRPr>
    </a:lvl6pPr>
    <a:lvl7pPr indent="1371600" defTabSz="1300480" latinLnBrk="0">
      <a:defRPr sz="2200">
        <a:latin typeface="+mn-lt"/>
        <a:ea typeface="+mn-ea"/>
        <a:cs typeface="+mn-cs"/>
        <a:sym typeface="Helvetica Neue"/>
      </a:defRPr>
    </a:lvl7pPr>
    <a:lvl8pPr indent="1600200" defTabSz="1300480" latinLnBrk="0">
      <a:defRPr sz="2200">
        <a:latin typeface="+mn-lt"/>
        <a:ea typeface="+mn-ea"/>
        <a:cs typeface="+mn-cs"/>
        <a:sym typeface="Helvetica Neue"/>
      </a:defRPr>
    </a:lvl8pPr>
    <a:lvl9pPr indent="1828800" defTabSz="1300480" latinLnBrk="0">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美</a:t>
            </a:r>
            <a:endParaRPr lang="en-US" dirty="0"/>
          </a:p>
        </p:txBody>
      </p:sp>
    </p:spTree>
    <p:extLst>
      <p:ext uri="{BB962C8B-B14F-4D97-AF65-F5344CB8AC3E}">
        <p14:creationId xmlns:p14="http://schemas.microsoft.com/office/powerpoint/2010/main" val="2387111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efault">
    <p:spTree>
      <p:nvGrpSpPr>
        <p:cNvPr id="1" name=""/>
        <p:cNvGrpSpPr/>
        <p:nvPr/>
      </p:nvGrpSpPr>
      <p:grpSpPr>
        <a:xfrm>
          <a:off x="0" y="0"/>
          <a:ext cx="0" cy="0"/>
          <a:chOff x="0" y="0"/>
          <a:chExt cx="0" cy="0"/>
        </a:xfrm>
      </p:grpSpPr>
      <p:sp>
        <p:nvSpPr>
          <p:cNvPr id="12" name="Shape 1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efault copy">
    <p:spTree>
      <p:nvGrpSpPr>
        <p:cNvPr id="1" name=""/>
        <p:cNvGrpSpPr/>
        <p:nvPr/>
      </p:nvGrpSpPr>
      <p:grpSpPr>
        <a:xfrm>
          <a:off x="0" y="0"/>
          <a:ext cx="0" cy="0"/>
          <a:chOff x="0" y="0"/>
          <a:chExt cx="0" cy="0"/>
        </a:xfrm>
      </p:grpSpPr>
      <p:pic>
        <p:nvPicPr>
          <p:cNvPr id="19" name="Mark00_Handout Banner-no Border.pdf"/>
          <p:cNvPicPr>
            <a:picLocks noChangeAspect="1"/>
          </p:cNvPicPr>
          <p:nvPr/>
        </p:nvPicPr>
        <p:blipFill>
          <a:blip r:embed="rId2">
            <a:extLst/>
          </a:blip>
          <a:srcRect t="6712"/>
          <a:stretch>
            <a:fillRect/>
          </a:stretch>
        </p:blipFill>
        <p:spPr>
          <a:xfrm>
            <a:off x="0" y="0"/>
            <a:ext cx="13004801" cy="1498017"/>
          </a:xfrm>
          <a:prstGeom prst="rect">
            <a:avLst/>
          </a:prstGeom>
          <a:ln w="12700">
            <a:miter lim="400000"/>
          </a:ln>
          <a:effectLst>
            <a:outerShdw blurRad="355600" rotWithShape="0">
              <a:srgbClr val="000000">
                <a:alpha val="75000"/>
              </a:srgbClr>
            </a:outerShdw>
          </a:effectLst>
        </p:spPr>
      </p:pic>
      <p:sp>
        <p:nvSpPr>
          <p:cNvPr id="20" name="Shape 2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Default copy 2">
    <p:spTree>
      <p:nvGrpSpPr>
        <p:cNvPr id="1" name=""/>
        <p:cNvGrpSpPr/>
        <p:nvPr/>
      </p:nvGrpSpPr>
      <p:grpSpPr>
        <a:xfrm>
          <a:off x="0" y="0"/>
          <a:ext cx="0" cy="0"/>
          <a:chOff x="0" y="0"/>
          <a:chExt cx="0" cy="0"/>
        </a:xfrm>
      </p:grpSpPr>
      <p:pic>
        <p:nvPicPr>
          <p:cNvPr id="34" name="image.tif"/>
          <p:cNvPicPr>
            <a:picLocks noChangeAspect="1"/>
          </p:cNvPicPr>
          <p:nvPr/>
        </p:nvPicPr>
        <p:blipFill>
          <a:blip r:embed="rId2">
            <a:extLst/>
          </a:blip>
          <a:srcRect t="49606"/>
          <a:stretch>
            <a:fillRect/>
          </a:stretch>
        </p:blipFill>
        <p:spPr>
          <a:xfrm>
            <a:off x="0" y="0"/>
            <a:ext cx="13114657" cy="4954221"/>
          </a:xfrm>
          <a:prstGeom prst="rect">
            <a:avLst/>
          </a:prstGeom>
          <a:ln w="12700">
            <a:miter lim="400000"/>
          </a:ln>
        </p:spPr>
      </p:pic>
      <p:sp>
        <p:nvSpPr>
          <p:cNvPr id="35" name="Shape 3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png"/>
          <p:cNvPicPr>
            <a:picLocks noChangeAspect="1"/>
          </p:cNvPicPr>
          <p:nvPr/>
        </p:nvPicPr>
        <p:blipFill>
          <a:blip r:embed="rId5">
            <a:extLst/>
          </a:blip>
          <a:stretch>
            <a:fillRect/>
          </a:stretch>
        </p:blipFill>
        <p:spPr>
          <a:xfrm>
            <a:off x="-54929" y="0"/>
            <a:ext cx="13114658" cy="9831021"/>
          </a:xfrm>
          <a:prstGeom prst="rect">
            <a:avLst/>
          </a:prstGeom>
          <a:ln w="12700">
            <a:miter lim="400000"/>
          </a:ln>
        </p:spPr>
      </p:pic>
      <p:sp>
        <p:nvSpPr>
          <p:cNvPr id="3" name="Shape 3"/>
          <p:cNvSpPr>
            <a:spLocks noGrp="1"/>
          </p:cNvSpPr>
          <p:nvPr>
            <p:ph type="title"/>
          </p:nvPr>
        </p:nvSpPr>
        <p:spPr>
          <a:xfrm>
            <a:off x="2357119" y="3491653"/>
            <a:ext cx="8290562" cy="1568027"/>
          </a:xfrm>
          <a:prstGeom prst="rect">
            <a:avLst/>
          </a:prstGeom>
          <a:ln w="3175">
            <a:miter lim="400000"/>
          </a:ln>
          <a:extLst>
            <a:ext uri="{C572A759-6A51-4108-AA02-DFA0A04FC94B}">
              <ma14:wrappingTextBoxFlag xmlns="" xmlns:ma14="http://schemas.microsoft.com/office/mac/drawingml/2011/main" val="1"/>
            </a:ext>
          </a:extLst>
        </p:spPr>
        <p:txBody>
          <a:bodyPr lIns="48767" tIns="48767" rIns="48767" bIns="48767" anchor="ctr">
            <a:normAutofit/>
          </a:bodyPr>
          <a:lstStyle/>
          <a:p>
            <a:r>
              <a:t>Title Text</a:t>
            </a:r>
          </a:p>
        </p:txBody>
      </p:sp>
      <p:sp>
        <p:nvSpPr>
          <p:cNvPr id="4" name="Shape 4"/>
          <p:cNvSpPr>
            <a:spLocks noGrp="1"/>
          </p:cNvSpPr>
          <p:nvPr>
            <p:ph type="body" idx="1"/>
          </p:nvPr>
        </p:nvSpPr>
        <p:spPr>
          <a:xfrm>
            <a:off x="3088639" y="5364479"/>
            <a:ext cx="6827522" cy="1869442"/>
          </a:xfrm>
          <a:prstGeom prst="rect">
            <a:avLst/>
          </a:prstGeom>
          <a:ln w="3175">
            <a:miter lim="400000"/>
          </a:ln>
          <a:extLst>
            <a:ext uri="{C572A759-6A51-4108-AA02-DFA0A04FC94B}">
              <ma14:wrappingTextBoxFlag xmlns="" xmlns:ma14="http://schemas.microsoft.com/office/mac/drawingml/2011/main" val="1"/>
            </a:ext>
          </a:extLst>
        </p:spPr>
        <p:txBody>
          <a:bodyPr lIns="48767" tIns="48767" rIns="48767" bIns="48767">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10555264" y="7880773"/>
            <a:ext cx="336257" cy="319489"/>
          </a:xfrm>
          <a:prstGeom prst="rect">
            <a:avLst/>
          </a:prstGeom>
          <a:ln w="3175">
            <a:miter lim="400000"/>
          </a:ln>
        </p:spPr>
        <p:txBody>
          <a:bodyPr wrap="none" lIns="48767" tIns="48767" rIns="48767" bIns="48767">
            <a:spAutoFit/>
          </a:bodyPr>
          <a:lstStyle>
            <a:lvl1pPr algn="r">
              <a:defRPr sz="16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transition spd="med"/>
  <p:txStyles>
    <p:titleStyle>
      <a:lvl1pPr marL="0" marR="0" indent="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1pPr>
      <a:lvl2pPr marL="0" marR="0" indent="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2pPr>
      <a:lvl3pPr marL="0" marR="0" indent="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3pPr>
      <a:lvl4pPr marL="0" marR="0" indent="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4pPr>
      <a:lvl5pPr marL="0" marR="0" indent="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5pPr>
      <a:lvl6pPr marL="0" marR="0" indent="45720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6pPr>
      <a:lvl7pPr marL="0" marR="0" indent="91440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7pPr>
      <a:lvl8pPr marL="0" marR="0" indent="137160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8pPr>
      <a:lvl9pPr marL="0" marR="0" indent="182880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9pPr>
    </p:titleStyle>
    <p:bodyStyle>
      <a:lvl1pPr marL="0" marR="0" indent="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1pPr>
      <a:lvl2pPr marL="0" marR="0" indent="4572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2pPr>
      <a:lvl3pPr marL="0" marR="0" indent="9144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3pPr>
      <a:lvl4pPr marL="0" marR="0" indent="13716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4pPr>
      <a:lvl5pPr marL="0" marR="0" indent="18288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5pPr>
      <a:lvl6pPr marL="0" marR="0" indent="22860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6pPr>
      <a:lvl7pPr marL="0" marR="0" indent="27432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7pPr>
      <a:lvl8pPr marL="0" marR="0" indent="32004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8pPr>
      <a:lvl9pPr marL="0" marR="0" indent="36576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9pPr>
    </p:bodyStyle>
    <p:otherStyle>
      <a:lvl1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1pPr>
      <a:lvl2pPr marL="0" marR="0" indent="45720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2pPr>
      <a:lvl3pPr marL="0" marR="0" indent="91440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3pPr>
      <a:lvl4pPr marL="0" marR="0" indent="137160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4pPr>
      <a:lvl5pPr marL="0" marR="0" indent="182880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5pPr>
      <a:lvl6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6pPr>
      <a:lvl7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7pPr>
      <a:lvl8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8pPr>
      <a:lvl9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p:nvPr/>
        </p:nvSpPr>
        <p:spPr>
          <a:xfrm>
            <a:off x="195802" y="7016550"/>
            <a:ext cx="11716798" cy="2425277"/>
          </a:xfrm>
          <a:prstGeom prst="rect">
            <a:avLst/>
          </a:prstGeom>
          <a:ln w="3175">
            <a:miter lim="400000"/>
          </a:ln>
          <a:extLst>
            <a:ext uri="{C572A759-6A51-4108-AA02-DFA0A04FC94B}">
              <ma14:wrappingTextBoxFlag xmlns="" xmlns:ma14="http://schemas.microsoft.com/office/mac/drawingml/2011/main" val="1"/>
            </a:ext>
          </a:extLst>
        </p:spPr>
        <p:txBody>
          <a:bodyPr wrap="square" lIns="48767" tIns="48767" rIns="48767" bIns="48767">
            <a:spAutoFit/>
          </a:bodyPr>
          <a:lstStyle/>
          <a:p>
            <a:pPr>
              <a:lnSpc>
                <a:spcPct val="120000"/>
              </a:lnSpc>
              <a:defRPr sz="5400">
                <a:solidFill>
                  <a:srgbClr val="FFFFFF"/>
                </a:solidFill>
                <a:latin typeface="Constantia"/>
                <a:ea typeface="Constantia"/>
                <a:cs typeface="Constantia"/>
                <a:sym typeface="Constantia"/>
              </a:defRPr>
            </a:pPr>
            <a:r>
              <a:rPr lang="en-US" dirty="0" smtClean="0"/>
              <a:t>Life Lessons for His Disciples</a:t>
            </a:r>
          </a:p>
          <a:p>
            <a:pPr>
              <a:lnSpc>
                <a:spcPct val="120000"/>
              </a:lnSpc>
              <a:defRPr sz="5400">
                <a:solidFill>
                  <a:srgbClr val="FFFFFF"/>
                </a:solidFill>
                <a:latin typeface="Constantia"/>
                <a:ea typeface="Constantia"/>
                <a:cs typeface="Constantia"/>
                <a:sym typeface="Constantia"/>
              </a:defRPr>
            </a:pPr>
            <a:r>
              <a:rPr sz="3600" dirty="0" smtClean="0"/>
              <a:t>Mark </a:t>
            </a:r>
            <a:r>
              <a:rPr lang="en-US" sz="3600" dirty="0" smtClean="0"/>
              <a:t>9:33-48</a:t>
            </a:r>
            <a:endParaRPr sz="3600" dirty="0"/>
          </a:p>
          <a:p>
            <a:pPr>
              <a:lnSpc>
                <a:spcPct val="120000"/>
              </a:lnSpc>
              <a:defRPr sz="3600">
                <a:solidFill>
                  <a:srgbClr val="FFFFFF"/>
                </a:solidFill>
                <a:latin typeface="Constantia"/>
                <a:ea typeface="Constantia"/>
                <a:cs typeface="Constantia"/>
                <a:sym typeface="Constantia"/>
              </a:defRPr>
            </a:pPr>
            <a:r>
              <a:rPr lang="en-US" dirty="0" smtClean="0"/>
              <a:t>Michael Lim</a:t>
            </a:r>
            <a:endParaRP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title" idx="4294967295"/>
          </p:nvPr>
        </p:nvSpPr>
        <p:spPr>
          <a:xfrm>
            <a:off x="213104" y="1460615"/>
            <a:ext cx="12402959" cy="935591"/>
          </a:xfrm>
          <a:prstGeom prst="rect">
            <a:avLst/>
          </a:prstGeom>
        </p:spPr>
        <p:txBody>
          <a:bodyPr>
            <a:normAutofit/>
          </a:bodyPr>
          <a:lstStyle>
            <a:lvl1pPr algn="l" defTabSz="988364">
              <a:lnSpc>
                <a:spcPct val="120000"/>
              </a:lnSpc>
              <a:defRPr sz="4180">
                <a:latin typeface="Constantia"/>
                <a:ea typeface="Constantia"/>
                <a:cs typeface="Constantia"/>
                <a:sym typeface="Constantia"/>
              </a:defRPr>
            </a:lvl1pPr>
          </a:lstStyle>
          <a:p>
            <a:r>
              <a:rPr dirty="0"/>
              <a:t>A) </a:t>
            </a:r>
            <a:r>
              <a:rPr lang="en-US" dirty="0" smtClean="0"/>
              <a:t>True Greatness in God’s Kingdom (9:33-37)</a:t>
            </a:r>
            <a:endParaRPr dirty="0"/>
          </a:p>
        </p:txBody>
      </p:sp>
      <p:sp>
        <p:nvSpPr>
          <p:cNvPr id="8" name="TextBox 7"/>
          <p:cNvSpPr txBox="1"/>
          <p:nvPr/>
        </p:nvSpPr>
        <p:spPr>
          <a:xfrm>
            <a:off x="514724" y="2362200"/>
            <a:ext cx="11887200" cy="59092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200" b="0" i="0" u="none" strike="noStrike" cap="none" spc="0" normalizeH="0" baseline="0" dirty="0" smtClean="0">
                <a:ln>
                  <a:noFill/>
                </a:ln>
                <a:solidFill>
                  <a:srgbClr val="000000"/>
                </a:solidFill>
                <a:effectLst/>
                <a:uFillTx/>
                <a:sym typeface="Arial"/>
              </a:rPr>
              <a:t>Three Sequences Following Three Passion</a:t>
            </a:r>
            <a:r>
              <a:rPr kumimoji="0" lang="en-US" sz="3200" b="0" i="0" u="none" strike="noStrike" cap="none" spc="0" normalizeH="0" dirty="0" smtClean="0">
                <a:ln>
                  <a:noFill/>
                </a:ln>
                <a:solidFill>
                  <a:srgbClr val="000000"/>
                </a:solidFill>
                <a:effectLst/>
                <a:uFillTx/>
                <a:sym typeface="Arial"/>
              </a:rPr>
              <a:t> Predictions</a:t>
            </a:r>
            <a:endParaRPr kumimoji="0" lang="en-US" sz="3200" b="0" i="0" u="none" strike="noStrike" cap="none" spc="0" normalizeH="0" baseline="0" dirty="0" smtClean="0">
              <a:ln>
                <a:noFill/>
              </a:ln>
              <a:solidFill>
                <a:srgbClr val="000000"/>
              </a:solidFill>
              <a:effectLst/>
              <a:uFillTx/>
              <a:sym typeface="Arial"/>
            </a:endParaRPr>
          </a:p>
        </p:txBody>
      </p:sp>
      <p:sp>
        <p:nvSpPr>
          <p:cNvPr id="10" name="TextBox 9"/>
          <p:cNvSpPr txBox="1"/>
          <p:nvPr/>
        </p:nvSpPr>
        <p:spPr>
          <a:xfrm>
            <a:off x="1156447" y="3124200"/>
            <a:ext cx="11506200" cy="693112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800" dirty="0" smtClean="0"/>
              <a:t>Passion Prediction #1 (Mk 8:31-38):</a:t>
            </a:r>
          </a:p>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1600" i="0" u="none" strike="noStrike" cap="none" spc="0" normalizeH="0" dirty="0" smtClean="0">
              <a:ln>
                <a:noFill/>
              </a:ln>
              <a:solidFill>
                <a:srgbClr val="000000"/>
              </a:solidFill>
              <a:effectLst/>
              <a:uFillTx/>
              <a:latin typeface="Arial"/>
              <a:ea typeface="Arial"/>
              <a:cs typeface="Arial"/>
              <a:sym typeface="Arial"/>
            </a:endParaRPr>
          </a:p>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600" dirty="0"/>
          </a:p>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1600" i="0" u="none" strike="noStrike" cap="none" spc="0" normalizeH="0" dirty="0" smtClean="0">
              <a:ln>
                <a:noFill/>
              </a:ln>
              <a:solidFill>
                <a:srgbClr val="000000"/>
              </a:solidFill>
              <a:effectLst/>
              <a:uFillTx/>
              <a:latin typeface="Arial"/>
              <a:ea typeface="Arial"/>
              <a:cs typeface="Arial"/>
              <a:sym typeface="Arial"/>
            </a:endParaRPr>
          </a:p>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600" dirty="0"/>
          </a:p>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1600" i="0" u="none" strike="noStrike" cap="none" spc="0" normalizeH="0" dirty="0" smtClean="0">
              <a:ln>
                <a:noFill/>
              </a:ln>
              <a:solidFill>
                <a:srgbClr val="000000"/>
              </a:solidFill>
              <a:effectLst/>
              <a:uFillTx/>
              <a:latin typeface="Arial"/>
              <a:ea typeface="Arial"/>
              <a:cs typeface="Arial"/>
              <a:sym typeface="Arial"/>
            </a:endParaRPr>
          </a:p>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1600" i="0" u="none" strike="noStrike" cap="none" spc="0" normalizeH="0" dirty="0">
              <a:ln>
                <a:noFill/>
              </a:ln>
              <a:solidFill>
                <a:srgbClr val="000000"/>
              </a:solidFill>
              <a:effectLst/>
              <a:uFillTx/>
              <a:latin typeface="Arial"/>
              <a:ea typeface="Arial"/>
              <a:cs typeface="Arial"/>
              <a:sym typeface="Arial"/>
            </a:endParaRPr>
          </a:p>
          <a:p>
            <a:pPr marL="457200" indent="-457200">
              <a:buFont typeface="Arial" panose="020B0604020202020204" pitchFamily="34" charset="0"/>
              <a:buChar char="•"/>
            </a:pPr>
            <a:r>
              <a:rPr lang="en-US" sz="2800" dirty="0"/>
              <a:t>Passion Prediction </a:t>
            </a:r>
            <a:r>
              <a:rPr lang="en-US" sz="2800" dirty="0" smtClean="0"/>
              <a:t>#2 (Mk 9:31-37):</a:t>
            </a:r>
            <a:endParaRPr lang="en-US" sz="2800" dirty="0"/>
          </a:p>
          <a:p>
            <a:pPr marL="457200" indent="-457200">
              <a:buFont typeface="Arial" panose="020B0604020202020204" pitchFamily="34" charset="0"/>
              <a:buChar char="•"/>
            </a:pPr>
            <a:endParaRPr lang="en-US" sz="1600" dirty="0" smtClean="0"/>
          </a:p>
          <a:p>
            <a:pPr marL="457200" indent="-457200">
              <a:buFont typeface="Arial" panose="020B0604020202020204" pitchFamily="34" charset="0"/>
              <a:buChar char="•"/>
            </a:pPr>
            <a:endParaRPr lang="en-US" sz="1600" dirty="0"/>
          </a:p>
          <a:p>
            <a:pPr marL="457200" indent="-457200">
              <a:buFont typeface="Arial" panose="020B0604020202020204" pitchFamily="34" charset="0"/>
              <a:buChar char="•"/>
            </a:pPr>
            <a:endParaRPr lang="en-US" sz="1600" dirty="0" smtClean="0"/>
          </a:p>
          <a:p>
            <a:pPr marL="457200" indent="-457200">
              <a:buFont typeface="Arial" panose="020B0604020202020204" pitchFamily="34" charset="0"/>
              <a:buChar char="•"/>
            </a:pPr>
            <a:endParaRPr lang="en-US" sz="1600" dirty="0"/>
          </a:p>
          <a:p>
            <a:pPr marL="457200" indent="-457200">
              <a:buFont typeface="Arial" panose="020B0604020202020204" pitchFamily="34" charset="0"/>
              <a:buChar char="•"/>
            </a:pPr>
            <a:endParaRPr lang="en-US" sz="1600" dirty="0"/>
          </a:p>
          <a:p>
            <a:pPr marL="457200" indent="-457200">
              <a:buFont typeface="Arial" panose="020B0604020202020204" pitchFamily="34" charset="0"/>
              <a:buChar char="•"/>
            </a:pPr>
            <a:r>
              <a:rPr lang="en-US" sz="2800" dirty="0"/>
              <a:t>Passion Prediction </a:t>
            </a:r>
            <a:r>
              <a:rPr lang="en-US" sz="2800" dirty="0" smtClean="0"/>
              <a:t>#3 (Mk 10:32-45):</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smtClean="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2800" dirty="0" smtClean="0"/>
              <a:t>Crucial Point: The cross is to create a humble heart and fruit of service</a:t>
            </a:r>
          </a:p>
          <a:p>
            <a:pPr marL="457200" indent="-457200">
              <a:buFont typeface="Arial" panose="020B0604020202020204" pitchFamily="34" charset="0"/>
              <a:buChar char="•"/>
            </a:pPr>
            <a:endParaRPr lang="en-US" sz="2800" dirty="0"/>
          </a:p>
        </p:txBody>
      </p:sp>
      <p:sp>
        <p:nvSpPr>
          <p:cNvPr id="3" name="TextBox 2"/>
          <p:cNvSpPr txBox="1"/>
          <p:nvPr/>
        </p:nvSpPr>
        <p:spPr>
          <a:xfrm>
            <a:off x="1852706" y="3675530"/>
            <a:ext cx="10547724" cy="132959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400" b="0" i="0" u="none" strike="noStrike" cap="none" spc="0" normalizeH="0" baseline="0" dirty="0" smtClean="0">
                <a:ln>
                  <a:noFill/>
                </a:ln>
                <a:solidFill>
                  <a:srgbClr val="000000"/>
                </a:solidFill>
                <a:effectLst/>
                <a:uFillTx/>
                <a:latin typeface="Arial"/>
                <a:ea typeface="Arial"/>
                <a:cs typeface="Arial"/>
                <a:sym typeface="Arial"/>
              </a:rPr>
              <a:t>Peter rebukes Jesus, Jesus rebukes Peter</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800" b="0" i="0" u="none" strike="noStrike" cap="none" spc="0" normalizeH="0" baseline="0" dirty="0" smtClean="0">
              <a:ln>
                <a:noFill/>
              </a:ln>
              <a:solidFill>
                <a:srgbClr val="000000"/>
              </a:solidFill>
              <a:effectLst/>
              <a:uFillTx/>
              <a:latin typeface="Arial"/>
              <a:ea typeface="Arial"/>
              <a:cs typeface="Arial"/>
              <a:sym typeface="Arial"/>
            </a:endParaRP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smtClean="0"/>
              <a:t>Jesus teaches about denying oneself, losing one’s life (the world) to find it (God)</a:t>
            </a:r>
            <a:endParaRPr kumimoji="0" lang="en-US" sz="2400" b="0" i="0" u="none" strike="noStrike" cap="none" spc="0" normalizeH="0" baseline="0" dirty="0">
              <a:ln>
                <a:noFill/>
              </a:ln>
              <a:solidFill>
                <a:srgbClr val="000000"/>
              </a:solidFill>
              <a:effectLst/>
              <a:uFillTx/>
              <a:latin typeface="Arial"/>
              <a:ea typeface="Arial"/>
              <a:cs typeface="Arial"/>
              <a:sym typeface="Arial"/>
            </a:endParaRPr>
          </a:p>
        </p:txBody>
      </p:sp>
      <p:sp>
        <p:nvSpPr>
          <p:cNvPr id="7" name="TextBox 6"/>
          <p:cNvSpPr txBox="1"/>
          <p:nvPr/>
        </p:nvSpPr>
        <p:spPr>
          <a:xfrm>
            <a:off x="1854200" y="5562600"/>
            <a:ext cx="10547724" cy="96026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400" b="0" i="0" u="none" strike="noStrike" cap="none" spc="0" normalizeH="0" baseline="0" dirty="0" smtClean="0">
                <a:ln>
                  <a:noFill/>
                </a:ln>
                <a:solidFill>
                  <a:srgbClr val="000000"/>
                </a:solidFill>
                <a:effectLst/>
                <a:uFillTx/>
                <a:latin typeface="Arial"/>
                <a:ea typeface="Arial"/>
                <a:cs typeface="Arial"/>
                <a:sym typeface="Arial"/>
              </a:rPr>
              <a:t>Disciples do</a:t>
            </a:r>
            <a:r>
              <a:rPr kumimoji="0" lang="en-US" sz="2400" b="0" i="0" u="none" strike="noStrike" cap="none" spc="0" normalizeH="0" dirty="0" smtClean="0">
                <a:ln>
                  <a:noFill/>
                </a:ln>
                <a:solidFill>
                  <a:srgbClr val="000000"/>
                </a:solidFill>
                <a:effectLst/>
                <a:uFillTx/>
                <a:latin typeface="Arial"/>
                <a:ea typeface="Arial"/>
                <a:cs typeface="Arial"/>
                <a:sym typeface="Arial"/>
              </a:rPr>
              <a:t> not understand but afraid to ask; discuss who is the greatest</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800" b="0" i="0" u="none" strike="noStrike" cap="none" spc="0" normalizeH="0" baseline="0" dirty="0" smtClean="0">
              <a:ln>
                <a:noFill/>
              </a:ln>
              <a:solidFill>
                <a:srgbClr val="000000"/>
              </a:solidFill>
              <a:effectLst/>
              <a:uFillTx/>
              <a:latin typeface="Arial"/>
              <a:ea typeface="Arial"/>
              <a:cs typeface="Arial"/>
              <a:sym typeface="Arial"/>
            </a:endParaRP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smtClean="0"/>
              <a:t>Jesus teaches that to be first, one must be last of all and servant of all</a:t>
            </a:r>
            <a:endParaRPr kumimoji="0" lang="en-US" sz="2400" b="0" i="0" u="none" strike="noStrike" cap="none" spc="0" normalizeH="0" baseline="0" dirty="0">
              <a:ln>
                <a:noFill/>
              </a:ln>
              <a:solidFill>
                <a:srgbClr val="000000"/>
              </a:solidFill>
              <a:effectLst/>
              <a:uFillTx/>
              <a:latin typeface="Arial"/>
              <a:ea typeface="Arial"/>
              <a:cs typeface="Arial"/>
              <a:sym typeface="Arial"/>
            </a:endParaRPr>
          </a:p>
        </p:txBody>
      </p:sp>
      <p:sp>
        <p:nvSpPr>
          <p:cNvPr id="9" name="TextBox 8"/>
          <p:cNvSpPr txBox="1"/>
          <p:nvPr/>
        </p:nvSpPr>
        <p:spPr>
          <a:xfrm>
            <a:off x="1870635" y="7223782"/>
            <a:ext cx="10547724" cy="169892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smtClean="0"/>
              <a:t>James and John ask to sit at Jesus’ right hand, disciples argue over position</a:t>
            </a:r>
            <a:endParaRPr kumimoji="0" lang="en-US" sz="2400" b="0" i="0" u="none" strike="noStrike" cap="none" spc="0" normalizeH="0" dirty="0" smtClean="0">
              <a:ln>
                <a:noFill/>
              </a:ln>
              <a:solidFill>
                <a:srgbClr val="000000"/>
              </a:solidFill>
              <a:effectLst/>
              <a:uFillTx/>
              <a:latin typeface="Arial"/>
              <a:ea typeface="Arial"/>
              <a:cs typeface="Arial"/>
              <a:sym typeface="Arial"/>
            </a:endParaRP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800" b="0" i="0" u="none" strike="noStrike" cap="none" spc="0" normalizeH="0" baseline="0" dirty="0" smtClean="0">
              <a:ln>
                <a:noFill/>
              </a:ln>
              <a:solidFill>
                <a:srgbClr val="000000"/>
              </a:solidFill>
              <a:effectLst/>
              <a:uFillTx/>
              <a:latin typeface="Arial"/>
              <a:ea typeface="Arial"/>
              <a:cs typeface="Arial"/>
              <a:sym typeface="Arial"/>
            </a:endParaRP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smtClean="0"/>
              <a:t>Jesus teaches that to whoever wishes to be great must become a servant, and whoever wishes to be first must be a slave</a:t>
            </a:r>
            <a:endParaRPr kumimoji="0" lang="en-US" sz="2400" b="0"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1521644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title" idx="4294967295"/>
          </p:nvPr>
        </p:nvSpPr>
        <p:spPr>
          <a:xfrm>
            <a:off x="177800" y="1447800"/>
            <a:ext cx="11811000" cy="935591"/>
          </a:xfrm>
          <a:prstGeom prst="rect">
            <a:avLst/>
          </a:prstGeom>
        </p:spPr>
        <p:txBody>
          <a:bodyPr>
            <a:noAutofit/>
          </a:bodyPr>
          <a:lstStyle>
            <a:lvl1pPr algn="l" defTabSz="858316">
              <a:lnSpc>
                <a:spcPct val="120000"/>
              </a:lnSpc>
              <a:defRPr sz="3630">
                <a:latin typeface="Constantia"/>
                <a:ea typeface="Constantia"/>
                <a:cs typeface="Constantia"/>
                <a:sym typeface="Constantia"/>
              </a:defRPr>
            </a:lvl1pPr>
          </a:lstStyle>
          <a:p>
            <a:r>
              <a:rPr sz="4180" dirty="0" smtClean="0"/>
              <a:t>B)</a:t>
            </a:r>
            <a:r>
              <a:rPr lang="en-US" sz="4180" dirty="0" smtClean="0"/>
              <a:t> Warning Against Division (Mk 9:38-41)</a:t>
            </a:r>
            <a:endParaRPr sz="4180" dirty="0"/>
          </a:p>
        </p:txBody>
      </p:sp>
      <p:sp>
        <p:nvSpPr>
          <p:cNvPr id="2" name="TextBox 1"/>
          <p:cNvSpPr txBox="1"/>
          <p:nvPr/>
        </p:nvSpPr>
        <p:spPr>
          <a:xfrm>
            <a:off x="262965" y="2250141"/>
            <a:ext cx="12344400" cy="191436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algn="ctr"/>
            <a:r>
              <a:rPr lang="en-US" sz="2600" dirty="0"/>
              <a:t>“Do not hinder him, for there is no one who will perform a miracle in My name, and be able soon afterward to speak evil of Me. </a:t>
            </a:r>
            <a:r>
              <a:rPr lang="en-US" sz="2600" dirty="0" smtClean="0"/>
              <a:t>“</a:t>
            </a:r>
            <a:r>
              <a:rPr lang="en-US" sz="2600" dirty="0"/>
              <a:t>For he who is not against us is for us. </a:t>
            </a:r>
            <a:r>
              <a:rPr lang="en-US" sz="2600" dirty="0" smtClean="0"/>
              <a:t>For </a:t>
            </a:r>
            <a:r>
              <a:rPr lang="en-US" sz="2600" dirty="0"/>
              <a:t>whoever gives you a cup of water to drink because of your name as followers of Christ, truly I say to you, he will not lose his reward</a:t>
            </a:r>
            <a:r>
              <a:rPr lang="en-US" sz="2600" dirty="0" smtClean="0"/>
              <a:t>.”</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400" dirty="0" smtClean="0"/>
          </a:p>
        </p:txBody>
      </p:sp>
      <p:sp>
        <p:nvSpPr>
          <p:cNvPr id="3" name="TextBox 2"/>
          <p:cNvSpPr txBox="1"/>
          <p:nvPr/>
        </p:nvSpPr>
        <p:spPr>
          <a:xfrm>
            <a:off x="406400" y="3962400"/>
            <a:ext cx="10668000" cy="477669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3000" dirty="0" smtClean="0"/>
              <a:t>Jesus: If one performs a miracle in Jesus’ name (that is, by Jesus’ authority, person, love, and mercy), then that person is with me and with us</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600" dirty="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3000" dirty="0" smtClean="0"/>
              <a:t>There are only two groups: those for and against Christ</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600" dirty="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3000" dirty="0" smtClean="0"/>
              <a:t>Division amongst us must not be a hindrance to the gospel</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600" dirty="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3000" dirty="0" smtClean="0"/>
              <a:t>In the end times, the gospel is what matters</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600" dirty="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3000" dirty="0" smtClean="0"/>
              <a:t>Through any relational, theological, political issues or disagreements, we are all on the same team in the end</a:t>
            </a:r>
            <a:endParaRPr lang="en-US" sz="30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title" idx="4294967295"/>
          </p:nvPr>
        </p:nvSpPr>
        <p:spPr>
          <a:xfrm>
            <a:off x="213105" y="1460615"/>
            <a:ext cx="11689036" cy="1013273"/>
          </a:xfrm>
          <a:prstGeom prst="rect">
            <a:avLst/>
          </a:prstGeom>
        </p:spPr>
        <p:txBody>
          <a:bodyPr>
            <a:normAutofit/>
          </a:bodyPr>
          <a:lstStyle>
            <a:lvl1pPr algn="l" defTabSz="858316">
              <a:lnSpc>
                <a:spcPct val="120000"/>
              </a:lnSpc>
              <a:defRPr sz="3630">
                <a:latin typeface="Constantia"/>
                <a:ea typeface="Constantia"/>
                <a:cs typeface="Constantia"/>
                <a:sym typeface="Constantia"/>
              </a:defRPr>
            </a:lvl1pPr>
          </a:lstStyle>
          <a:p>
            <a:r>
              <a:rPr lang="en-US" sz="4180" dirty="0"/>
              <a:t>C</a:t>
            </a:r>
            <a:r>
              <a:rPr sz="4180" dirty="0" smtClean="0"/>
              <a:t>)</a:t>
            </a:r>
            <a:r>
              <a:rPr lang="en-US" sz="4180" dirty="0" smtClean="0"/>
              <a:t> Warning Against Stumbling (Mk 9:42-48)</a:t>
            </a:r>
            <a:endParaRPr sz="4180" dirty="0"/>
          </a:p>
        </p:txBody>
      </p:sp>
      <p:sp>
        <p:nvSpPr>
          <p:cNvPr id="2" name="TextBox 1"/>
          <p:cNvSpPr txBox="1"/>
          <p:nvPr/>
        </p:nvSpPr>
        <p:spPr>
          <a:xfrm>
            <a:off x="306294" y="2286000"/>
            <a:ext cx="12344400" cy="249914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800" dirty="0" smtClean="0"/>
              <a:t>Stumbling</a:t>
            </a:r>
          </a:p>
          <a:p>
            <a:pPr marR="0" algn="l" defTabSz="1300480" rtl="0" fontAlgn="auto" latinLnBrk="0" hangingPunct="0">
              <a:lnSpc>
                <a:spcPct val="100000"/>
              </a:lnSpc>
              <a:spcBef>
                <a:spcPts val="0"/>
              </a:spcBef>
              <a:spcAft>
                <a:spcPts val="0"/>
              </a:spcAft>
              <a:buClrTx/>
              <a:buSzTx/>
              <a:tabLst/>
            </a:pPr>
            <a:endParaRPr kumimoji="0" lang="en-US" sz="2800" b="0" i="0" u="none" strike="noStrike" cap="none" spc="0" normalizeH="0" baseline="0" dirty="0">
              <a:ln>
                <a:noFill/>
              </a:ln>
              <a:solidFill>
                <a:srgbClr val="000000"/>
              </a:solidFill>
              <a:effectLst/>
              <a:uFillTx/>
              <a:sym typeface="Arial"/>
            </a:endParaRPr>
          </a:p>
          <a:p>
            <a:pPr marR="0" algn="l" defTabSz="1300480" rtl="0" fontAlgn="auto" latinLnBrk="0" hangingPunct="0">
              <a:lnSpc>
                <a:spcPct val="100000"/>
              </a:lnSpc>
              <a:spcBef>
                <a:spcPts val="0"/>
              </a:spcBef>
              <a:spcAft>
                <a:spcPts val="0"/>
              </a:spcAft>
              <a:buClrTx/>
              <a:buSzTx/>
              <a:tabLst/>
            </a:pPr>
            <a:endParaRPr lang="en-US" sz="2800" dirty="0" smtClean="0"/>
          </a:p>
          <a:p>
            <a:pPr marR="0" algn="l" defTabSz="1300480" rtl="0" fontAlgn="auto" latinLnBrk="0" hangingPunct="0">
              <a:lnSpc>
                <a:spcPct val="100000"/>
              </a:lnSpc>
              <a:spcBef>
                <a:spcPts val="0"/>
              </a:spcBef>
              <a:spcAft>
                <a:spcPts val="0"/>
              </a:spcAft>
              <a:buClrTx/>
              <a:buSzTx/>
              <a:tabLst/>
            </a:pPr>
            <a:endParaRPr lang="en-US" sz="1000" dirty="0" smtClean="0"/>
          </a:p>
          <a:p>
            <a:pPr marL="457200" indent="-457200">
              <a:buFont typeface="Arial" panose="020B0604020202020204" pitchFamily="34" charset="0"/>
              <a:buChar char="•"/>
            </a:pPr>
            <a:r>
              <a:rPr lang="en-US" sz="2800" dirty="0" smtClean="0"/>
              <a:t>We must all come to grips with the fact that God has a place for judgment</a:t>
            </a:r>
            <a:endParaRPr lang="en-US" sz="2800" dirty="0"/>
          </a:p>
          <a:p>
            <a:pPr marR="0" algn="l" defTabSz="1300480" rtl="0" fontAlgn="auto" latinLnBrk="0" hangingPunct="0">
              <a:lnSpc>
                <a:spcPct val="100000"/>
              </a:lnSpc>
              <a:spcBef>
                <a:spcPts val="0"/>
              </a:spcBef>
              <a:spcAft>
                <a:spcPts val="0"/>
              </a:spcAft>
              <a:buClrTx/>
              <a:buSzTx/>
              <a:tabLst/>
            </a:pPr>
            <a:endParaRPr kumimoji="0" lang="en-US" sz="2800" b="0" i="0" u="none" strike="noStrike" cap="none" spc="0" normalizeH="0" baseline="0" dirty="0">
              <a:ln>
                <a:noFill/>
              </a:ln>
              <a:solidFill>
                <a:srgbClr val="000000"/>
              </a:solidFill>
              <a:effectLst/>
              <a:uFillTx/>
              <a:sym typeface="Arial"/>
            </a:endParaRPr>
          </a:p>
        </p:txBody>
      </p:sp>
      <p:sp>
        <p:nvSpPr>
          <p:cNvPr id="3" name="TextBox 2"/>
          <p:cNvSpPr txBox="1"/>
          <p:nvPr/>
        </p:nvSpPr>
        <p:spPr>
          <a:xfrm>
            <a:off x="1016000" y="2815374"/>
            <a:ext cx="10668000" cy="688496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500" dirty="0" smtClean="0"/>
              <a:t>Within eschatological context, refers to falling away from allegiance to Jesus and its dire implication: judgment and eternal separation from God</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2500" dirty="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6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500" dirty="0" smtClean="0"/>
              <a:t>Place of judgment is for those whose sins against God have not been forgiven</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200" dirty="0"/>
          </a:p>
          <a:p>
            <a:pPr marL="342900" indent="-342900">
              <a:buFont typeface="Arial" panose="020B0604020202020204" pitchFamily="34" charset="0"/>
              <a:buChar char="•"/>
            </a:pPr>
            <a:r>
              <a:rPr lang="en-US" sz="2500" dirty="0" smtClean="0"/>
              <a:t>Called “hell” (here: “</a:t>
            </a:r>
            <a:r>
              <a:rPr lang="en-US" sz="2500" dirty="0" err="1" smtClean="0"/>
              <a:t>Gehenna</a:t>
            </a:r>
            <a:r>
              <a:rPr lang="en-US" sz="2500" dirty="0" smtClean="0"/>
              <a:t>”)</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2500" dirty="0" smtClean="0"/>
              <a:t>Depicted by unquenchable fire and worm imagery (see handout for meaning of “</a:t>
            </a:r>
            <a:r>
              <a:rPr lang="en-US" sz="2500" dirty="0" err="1" smtClean="0"/>
              <a:t>Gehenna</a:t>
            </a:r>
            <a:r>
              <a:rPr lang="en-US" sz="2500" dirty="0" smtClean="0"/>
              <a:t>”)</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2500" dirty="0" smtClean="0"/>
              <a:t>Reflects eternal nature of suffering and torment when fully separated from the love of God and its manifestations in this world</a:t>
            </a:r>
          </a:p>
          <a:p>
            <a:pPr marL="342900" indent="-342900">
              <a:buFont typeface="Arial" panose="020B0604020202020204" pitchFamily="34" charset="0"/>
              <a:buChar char="•"/>
            </a:pPr>
            <a:endParaRPr lang="en-US" sz="2500" dirty="0" smtClean="0"/>
          </a:p>
          <a:p>
            <a:pPr marL="342900" indent="-342900">
              <a:buFont typeface="Arial" panose="020B0604020202020204" pitchFamily="34" charset="0"/>
              <a:buChar char="•"/>
            </a:pPr>
            <a:endParaRPr lang="en-US" sz="1200" dirty="0" smtClean="0"/>
          </a:p>
          <a:p>
            <a:pPr marL="342900" indent="-342900">
              <a:buFont typeface="Arial" panose="020B0604020202020204" pitchFamily="34" charset="0"/>
              <a:buChar char="•"/>
            </a:pPr>
            <a:endParaRPr lang="en-US" sz="1200" dirty="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200" dirty="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25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25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2800" dirty="0" smtClean="0"/>
          </a:p>
        </p:txBody>
      </p:sp>
    </p:spTree>
    <p:extLst>
      <p:ext uri="{BB962C8B-B14F-4D97-AF65-F5344CB8AC3E}">
        <p14:creationId xmlns:p14="http://schemas.microsoft.com/office/powerpoint/2010/main" val="3795664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title" idx="4294967295"/>
          </p:nvPr>
        </p:nvSpPr>
        <p:spPr>
          <a:xfrm>
            <a:off x="213105" y="1460615"/>
            <a:ext cx="11689036" cy="1013273"/>
          </a:xfrm>
          <a:prstGeom prst="rect">
            <a:avLst/>
          </a:prstGeom>
        </p:spPr>
        <p:txBody>
          <a:bodyPr>
            <a:normAutofit/>
          </a:bodyPr>
          <a:lstStyle>
            <a:lvl1pPr algn="l" defTabSz="858316">
              <a:lnSpc>
                <a:spcPct val="120000"/>
              </a:lnSpc>
              <a:defRPr sz="3630">
                <a:latin typeface="Constantia"/>
                <a:ea typeface="Constantia"/>
                <a:cs typeface="Constantia"/>
                <a:sym typeface="Constantia"/>
              </a:defRPr>
            </a:lvl1pPr>
          </a:lstStyle>
          <a:p>
            <a:r>
              <a:rPr lang="en-US" sz="4180" dirty="0"/>
              <a:t>C</a:t>
            </a:r>
            <a:r>
              <a:rPr sz="4180" dirty="0" smtClean="0"/>
              <a:t>)</a:t>
            </a:r>
            <a:r>
              <a:rPr lang="en-US" sz="4180" dirty="0" smtClean="0"/>
              <a:t> Warning Against Stumbling (Mk 9:42-48)</a:t>
            </a:r>
            <a:endParaRPr sz="4180" dirty="0"/>
          </a:p>
        </p:txBody>
      </p:sp>
      <p:sp>
        <p:nvSpPr>
          <p:cNvPr id="2" name="TextBox 1"/>
          <p:cNvSpPr txBox="1"/>
          <p:nvPr/>
        </p:nvSpPr>
        <p:spPr>
          <a:xfrm>
            <a:off x="306294" y="2286000"/>
            <a:ext cx="12344400" cy="311469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800" dirty="0" smtClean="0"/>
              <a:t>Stumbling</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2800" dirty="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28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2800" dirty="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28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2800" dirty="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800" dirty="0" smtClean="0"/>
              <a:t>Hands (what you do), Feet (where you go), Eyes (what you see)</a:t>
            </a:r>
          </a:p>
        </p:txBody>
      </p:sp>
      <p:sp>
        <p:nvSpPr>
          <p:cNvPr id="3" name="TextBox 2"/>
          <p:cNvSpPr txBox="1"/>
          <p:nvPr/>
        </p:nvSpPr>
        <p:spPr>
          <a:xfrm>
            <a:off x="1016000" y="2815374"/>
            <a:ext cx="10668000" cy="586929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500" dirty="0" smtClean="0"/>
              <a:t>Causing others to stumble (9:42) or us stumbling ourselves</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2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500" dirty="0" smtClean="0"/>
              <a:t>Severity of consequences for either shown by the description of hell</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200" dirty="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500" dirty="0" smtClean="0"/>
              <a:t>But real hell, real consequences, and real judgment help us understand the urgency with which Jesus calls us to rid ourselves of all impurities</a:t>
            </a:r>
            <a:endParaRPr lang="en-US" sz="2500" dirty="0"/>
          </a:p>
          <a:p>
            <a:pPr marL="342900" indent="-342900">
              <a:buFont typeface="Arial" panose="020B0604020202020204" pitchFamily="34" charset="0"/>
              <a:buChar char="•"/>
            </a:pPr>
            <a:endParaRPr lang="en-US" sz="2500" dirty="0" smtClean="0"/>
          </a:p>
          <a:p>
            <a:pPr marL="342900" indent="-342900">
              <a:buFont typeface="Arial" panose="020B0604020202020204" pitchFamily="34" charset="0"/>
              <a:buChar char="•"/>
            </a:pPr>
            <a:endParaRPr lang="en-US" sz="2500" dirty="0"/>
          </a:p>
          <a:p>
            <a:pPr marL="342900" indent="-342900">
              <a:buFont typeface="Arial" panose="020B0604020202020204" pitchFamily="34" charset="0"/>
              <a:buChar char="•"/>
            </a:pPr>
            <a:r>
              <a:rPr lang="en-US" sz="2500" dirty="0" smtClean="0"/>
              <a:t>What sins and temptations are we falling into? Take drastic action not to sin, not to put yourself in a position of temptation, etc.</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2500" dirty="0" smtClean="0"/>
              <a:t>Larger scale:</a:t>
            </a:r>
            <a:endParaRPr lang="en-US" sz="1200" dirty="0" smtClean="0"/>
          </a:p>
          <a:p>
            <a:pPr marL="342900" indent="-342900">
              <a:buFont typeface="Arial" panose="020B0604020202020204" pitchFamily="34" charset="0"/>
              <a:buChar char="•"/>
            </a:pPr>
            <a:endParaRPr lang="en-US" sz="1200" dirty="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200" dirty="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25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25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2800" dirty="0" smtClean="0"/>
          </a:p>
        </p:txBody>
      </p:sp>
      <p:sp>
        <p:nvSpPr>
          <p:cNvPr id="4" name="TextBox 3"/>
          <p:cNvSpPr txBox="1"/>
          <p:nvPr/>
        </p:nvSpPr>
        <p:spPr>
          <a:xfrm>
            <a:off x="1587500" y="6943141"/>
            <a:ext cx="9525000" cy="252992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342900" indent="-342900">
              <a:buFont typeface="Arial" panose="020B0604020202020204" pitchFamily="34" charset="0"/>
              <a:buChar char="•"/>
            </a:pPr>
            <a:r>
              <a:rPr lang="en-US" sz="2400" dirty="0" smtClean="0"/>
              <a:t>Eyes: Do </a:t>
            </a:r>
            <a:r>
              <a:rPr lang="en-US" sz="2400" dirty="0"/>
              <a:t>your eyes see the kingdom of God or this world</a:t>
            </a:r>
            <a:r>
              <a:rPr lang="en-US" sz="2400" dirty="0" smtClean="0"/>
              <a:t>?</a:t>
            </a:r>
            <a:r>
              <a:rPr lang="en-US" sz="2400" dirty="0"/>
              <a:t> </a:t>
            </a:r>
            <a:r>
              <a:rPr lang="en-US" sz="2400" dirty="0" smtClean="0"/>
              <a:t>(e.g. John 3:3)</a:t>
            </a:r>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sz="2400" dirty="0" smtClean="0"/>
              <a:t>Feet: Are you walking the narrow path or the wide path? (Matt 7:13-14)</a:t>
            </a:r>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sz="2400" dirty="0" smtClean="0"/>
              <a:t>Hands: Do your actions worship God or something/someone else?</a:t>
            </a:r>
            <a:endParaRPr lang="en-US" sz="2400" dirty="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2200" b="0"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36762069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title" idx="4294967295"/>
          </p:nvPr>
        </p:nvSpPr>
        <p:spPr>
          <a:xfrm>
            <a:off x="213105" y="1460615"/>
            <a:ext cx="11689036" cy="1013273"/>
          </a:xfrm>
          <a:prstGeom prst="rect">
            <a:avLst/>
          </a:prstGeom>
        </p:spPr>
        <p:txBody>
          <a:bodyPr>
            <a:normAutofit/>
          </a:bodyPr>
          <a:lstStyle>
            <a:lvl1pPr algn="l" defTabSz="858316">
              <a:lnSpc>
                <a:spcPct val="120000"/>
              </a:lnSpc>
              <a:defRPr sz="3630">
                <a:latin typeface="Constantia"/>
                <a:ea typeface="Constantia"/>
                <a:cs typeface="Constantia"/>
                <a:sym typeface="Constantia"/>
              </a:defRPr>
            </a:lvl1pPr>
          </a:lstStyle>
          <a:p>
            <a:r>
              <a:rPr lang="en-US" sz="4180" dirty="0"/>
              <a:t>C) Warning Against Stumbling (Mk 9:42-48)</a:t>
            </a:r>
            <a:endParaRPr sz="4180" dirty="0"/>
          </a:p>
        </p:txBody>
      </p:sp>
      <p:sp>
        <p:nvSpPr>
          <p:cNvPr id="2" name="TextBox 1"/>
          <p:cNvSpPr txBox="1"/>
          <p:nvPr/>
        </p:nvSpPr>
        <p:spPr>
          <a:xfrm>
            <a:off x="482600" y="2340990"/>
            <a:ext cx="12344400" cy="63709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R="0" algn="l" defTabSz="1300480" rtl="0" fontAlgn="auto" latinLnBrk="0" hangingPunct="0">
              <a:lnSpc>
                <a:spcPct val="100000"/>
              </a:lnSpc>
              <a:spcBef>
                <a:spcPts val="0"/>
              </a:spcBef>
              <a:spcAft>
                <a:spcPts val="0"/>
              </a:spcAft>
              <a:buClrTx/>
              <a:buSzTx/>
              <a:tabLst/>
            </a:pPr>
            <a:r>
              <a:rPr lang="en-US" sz="3500" dirty="0" smtClean="0"/>
              <a:t>Conclusion- Jesus’ Main Point: Turn around and repent</a:t>
            </a:r>
            <a:endParaRPr kumimoji="0" lang="en-US" sz="3500" b="0" i="0" u="none" strike="noStrike" cap="none" spc="0" normalizeH="0" baseline="0" dirty="0">
              <a:ln>
                <a:noFill/>
              </a:ln>
              <a:solidFill>
                <a:srgbClr val="000000"/>
              </a:solidFill>
              <a:effectLst/>
              <a:uFillTx/>
              <a:sym typeface="Arial"/>
            </a:endParaRPr>
          </a:p>
        </p:txBody>
      </p:sp>
      <p:sp>
        <p:nvSpPr>
          <p:cNvPr id="4" name="TextBox 3"/>
          <p:cNvSpPr txBox="1"/>
          <p:nvPr/>
        </p:nvSpPr>
        <p:spPr>
          <a:xfrm>
            <a:off x="990600" y="2978085"/>
            <a:ext cx="11836400" cy="539224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800" b="0" i="0" u="none" strike="noStrike" cap="none" spc="0" normalizeH="0" baseline="0" dirty="0" smtClean="0">
                <a:ln>
                  <a:noFill/>
                </a:ln>
                <a:solidFill>
                  <a:srgbClr val="000000"/>
                </a:solidFill>
                <a:effectLst/>
                <a:uFillTx/>
                <a:latin typeface="Arial"/>
                <a:ea typeface="Arial"/>
                <a:cs typeface="Arial"/>
                <a:sym typeface="Arial"/>
              </a:rPr>
              <a:t>If</a:t>
            </a:r>
            <a:r>
              <a:rPr kumimoji="0" lang="en-US" sz="2800" b="0" i="0" u="none" strike="noStrike" cap="none" spc="0" normalizeH="0" dirty="0" smtClean="0">
                <a:ln>
                  <a:noFill/>
                </a:ln>
                <a:solidFill>
                  <a:srgbClr val="000000"/>
                </a:solidFill>
                <a:effectLst/>
                <a:uFillTx/>
                <a:latin typeface="Arial"/>
                <a:ea typeface="Arial"/>
                <a:cs typeface="Arial"/>
                <a:sym typeface="Arial"/>
              </a:rPr>
              <a:t> in sin, turn and repent, do not wait, do not be half-hearted</a:t>
            </a:r>
          </a:p>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600" baseline="0" dirty="0"/>
          </a:p>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800" b="0" i="0" u="none" strike="noStrike" cap="none" spc="0" normalizeH="0" dirty="0" smtClean="0">
                <a:ln>
                  <a:noFill/>
                </a:ln>
                <a:solidFill>
                  <a:srgbClr val="000000"/>
                </a:solidFill>
                <a:effectLst/>
                <a:uFillTx/>
                <a:latin typeface="Arial"/>
                <a:ea typeface="Arial"/>
                <a:cs typeface="Arial"/>
                <a:sym typeface="Arial"/>
              </a:rPr>
              <a:t>Because the gospel is now reality</a:t>
            </a:r>
          </a:p>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600" baseline="0" dirty="0"/>
          </a:p>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800" b="0" i="0" u="none" strike="noStrike" cap="none" spc="0" normalizeH="0" dirty="0" smtClean="0">
                <a:ln>
                  <a:noFill/>
                </a:ln>
                <a:solidFill>
                  <a:srgbClr val="000000"/>
                </a:solidFill>
                <a:effectLst/>
                <a:uFillTx/>
                <a:latin typeface="Arial"/>
                <a:ea typeface="Arial"/>
                <a:cs typeface="Arial"/>
                <a:sym typeface="Arial"/>
              </a:rPr>
              <a:t>Jesus on the cross is reality, His glorious return is reality, the judgment of God is reality and has confirmed the words </a:t>
            </a:r>
            <a:r>
              <a:rPr lang="en-US" sz="2800" dirty="0" smtClean="0"/>
              <a:t>and </a:t>
            </a:r>
            <a:r>
              <a:rPr kumimoji="0" lang="en-US" sz="2800" b="0" i="0" u="none" strike="noStrike" cap="none" spc="0" normalizeH="0" dirty="0" smtClean="0">
                <a:ln>
                  <a:noFill/>
                </a:ln>
                <a:solidFill>
                  <a:srgbClr val="000000"/>
                </a:solidFill>
                <a:effectLst/>
                <a:uFillTx/>
                <a:latin typeface="Arial"/>
                <a:ea typeface="Arial"/>
                <a:cs typeface="Arial"/>
                <a:sym typeface="Arial"/>
              </a:rPr>
              <a:t>prophecies of God through the Law and the prophets</a:t>
            </a:r>
          </a:p>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600" baseline="0" dirty="0"/>
          </a:p>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800" b="0" i="0" u="none" strike="noStrike" cap="none" spc="0" normalizeH="0" dirty="0" smtClean="0">
                <a:ln>
                  <a:noFill/>
                </a:ln>
                <a:solidFill>
                  <a:srgbClr val="000000"/>
                </a:solidFill>
                <a:effectLst/>
                <a:uFillTx/>
                <a:latin typeface="Arial"/>
                <a:ea typeface="Arial"/>
                <a:cs typeface="Arial"/>
                <a:sym typeface="Arial"/>
              </a:rPr>
              <a:t>This is why Jesus is so dramatic and drastic in His words for His disciples and for us: because in the last days, God has sent His Son to confirm the prophecies and make purification from sin real (</a:t>
            </a:r>
            <a:r>
              <a:rPr kumimoji="0" lang="en-US" sz="2800" b="0" i="0" u="none" strike="noStrike" cap="none" spc="0" normalizeH="0" dirty="0" err="1" smtClean="0">
                <a:ln>
                  <a:noFill/>
                </a:ln>
                <a:solidFill>
                  <a:srgbClr val="000000"/>
                </a:solidFill>
                <a:effectLst/>
                <a:uFillTx/>
                <a:latin typeface="Arial"/>
                <a:ea typeface="Arial"/>
                <a:cs typeface="Arial"/>
                <a:sym typeface="Arial"/>
              </a:rPr>
              <a:t>Heb</a:t>
            </a:r>
            <a:r>
              <a:rPr kumimoji="0" lang="en-US" sz="2800" b="0" i="0" u="none" strike="noStrike" cap="none" spc="0" normalizeH="0" dirty="0" smtClean="0">
                <a:ln>
                  <a:noFill/>
                </a:ln>
                <a:solidFill>
                  <a:srgbClr val="000000"/>
                </a:solidFill>
                <a:effectLst/>
                <a:uFillTx/>
                <a:latin typeface="Arial"/>
                <a:ea typeface="Arial"/>
                <a:cs typeface="Arial"/>
                <a:sym typeface="Arial"/>
              </a:rPr>
              <a:t> 1:1-3)</a:t>
            </a:r>
          </a:p>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600" baseline="0" dirty="0"/>
          </a:p>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800" b="0" i="0" u="none" strike="noStrike" cap="none" spc="0" normalizeH="0" dirty="0" smtClean="0">
                <a:ln>
                  <a:noFill/>
                </a:ln>
                <a:solidFill>
                  <a:srgbClr val="000000"/>
                </a:solidFill>
                <a:effectLst/>
                <a:uFillTx/>
                <a:latin typeface="Arial"/>
                <a:ea typeface="Arial"/>
                <a:cs typeface="Arial"/>
                <a:sym typeface="Arial"/>
              </a:rPr>
              <a:t>Repent and take up your cross, deny yourself, be reconciled in full with the loving, merciful God of all</a:t>
            </a:r>
            <a:endParaRPr kumimoji="0" lang="en-US" sz="2800" b="0"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915235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4600" y="1905000"/>
            <a:ext cx="10515600" cy="52937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0" marR="0" indent="0" algn="ctr" defTabSz="130048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smtClean="0">
                <a:ln>
                  <a:noFill/>
                </a:ln>
                <a:solidFill>
                  <a:srgbClr val="000000"/>
                </a:solidFill>
                <a:effectLst/>
                <a:uFillTx/>
                <a:latin typeface="Arial"/>
                <a:ea typeface="Arial"/>
                <a:cs typeface="Arial"/>
                <a:sym typeface="Arial"/>
              </a:rPr>
              <a:t>Small Group Discussion</a:t>
            </a:r>
            <a:r>
              <a:rPr kumimoji="0" lang="en-US" sz="2800" b="1" i="0" u="none" strike="noStrike" cap="none" spc="0" normalizeH="0" dirty="0" smtClean="0">
                <a:ln>
                  <a:noFill/>
                </a:ln>
                <a:solidFill>
                  <a:srgbClr val="000000"/>
                </a:solidFill>
                <a:effectLst/>
                <a:uFillTx/>
                <a:latin typeface="Arial"/>
                <a:ea typeface="Arial"/>
                <a:cs typeface="Arial"/>
                <a:sym typeface="Arial"/>
              </a:rPr>
              <a:t> Groups</a:t>
            </a:r>
            <a:endParaRPr kumimoji="0" lang="en-US" sz="2800" b="1" i="0" u="none" strike="noStrike" cap="none" spc="0" normalizeH="0" baseline="0" dirty="0">
              <a:ln>
                <a:noFill/>
              </a:ln>
              <a:solidFill>
                <a:srgbClr val="000000"/>
              </a:solidFill>
              <a:effectLst/>
              <a:uFillTx/>
              <a:latin typeface="Arial"/>
              <a:ea typeface="Arial"/>
              <a:cs typeface="Arial"/>
              <a:sym typeface="Arial"/>
            </a:endParaRPr>
          </a:p>
        </p:txBody>
      </p:sp>
      <p:sp>
        <p:nvSpPr>
          <p:cNvPr id="7" name="Oval 6"/>
          <p:cNvSpPr/>
          <p:nvPr/>
        </p:nvSpPr>
        <p:spPr>
          <a:xfrm>
            <a:off x="787400" y="4419600"/>
            <a:ext cx="3276600" cy="614562"/>
          </a:xfrm>
          <a:prstGeom prst="ellipse">
            <a:avLst/>
          </a:prstGeom>
          <a:ln/>
        </p:spPr>
        <p:style>
          <a:lnRef idx="1">
            <a:schemeClr val="accent3"/>
          </a:lnRef>
          <a:fillRef idx="2">
            <a:schemeClr val="accent3"/>
          </a:fillRef>
          <a:effectRef idx="1">
            <a:schemeClr val="accent3"/>
          </a:effectRef>
          <a:fontRef idx="minor">
            <a:schemeClr val="dk1"/>
          </a:fontRef>
        </p:style>
        <p:txBody>
          <a:bodyPr rot="0" spcFirstLastPara="1" vertOverflow="overflow" horzOverflow="overflow" vert="horz" wrap="square" lIns="48767" tIns="48767" rIns="48767" bIns="48767" numCol="1" spcCol="38100" rtlCol="0" anchor="t">
            <a:spAutoFit/>
          </a:bodyPr>
          <a:lstStyle/>
          <a:p>
            <a:pPr marL="0" marR="0" indent="0" algn="ctr" defTabSz="1300480" rtl="0" fontAlgn="auto" latinLnBrk="0" hangingPunct="0">
              <a:lnSpc>
                <a:spcPct val="100000"/>
              </a:lnSpc>
              <a:spcBef>
                <a:spcPts val="0"/>
              </a:spcBef>
              <a:spcAft>
                <a:spcPts val="0"/>
              </a:spcAft>
              <a:buClrTx/>
              <a:buSzTx/>
              <a:buFontTx/>
              <a:buNone/>
              <a:tabLst/>
            </a:pPr>
            <a:r>
              <a:rPr kumimoji="0" lang="en-US" sz="2200" b="1" i="0" u="none" strike="noStrike" cap="none" spc="0" normalizeH="0" baseline="0" dirty="0" smtClean="0">
                <a:ln>
                  <a:noFill/>
                </a:ln>
                <a:solidFill>
                  <a:srgbClr val="000000"/>
                </a:solidFill>
                <a:effectLst/>
                <a:uFillTx/>
                <a:latin typeface="Arial"/>
                <a:ea typeface="Arial"/>
                <a:cs typeface="Arial"/>
                <a:sym typeface="Arial"/>
              </a:rPr>
              <a:t>Michael</a:t>
            </a:r>
            <a:endParaRPr kumimoji="0" lang="en-US" sz="2200" b="1" i="0" u="none" strike="noStrike" cap="none" spc="0" normalizeH="0" baseline="0" dirty="0">
              <a:ln>
                <a:noFill/>
              </a:ln>
              <a:solidFill>
                <a:srgbClr val="000000"/>
              </a:solidFill>
              <a:effectLst/>
              <a:uFillTx/>
              <a:latin typeface="Arial"/>
              <a:ea typeface="Arial"/>
              <a:cs typeface="Arial"/>
              <a:sym typeface="Arial"/>
            </a:endParaRPr>
          </a:p>
        </p:txBody>
      </p:sp>
      <p:sp>
        <p:nvSpPr>
          <p:cNvPr id="9" name="Oval 8"/>
          <p:cNvSpPr/>
          <p:nvPr/>
        </p:nvSpPr>
        <p:spPr>
          <a:xfrm>
            <a:off x="635000" y="7467600"/>
            <a:ext cx="2971800" cy="614562"/>
          </a:xfrm>
          <a:prstGeom prst="ellipse">
            <a:avLst/>
          </a:prstGeom>
          <a:ln/>
        </p:spPr>
        <p:style>
          <a:lnRef idx="1">
            <a:schemeClr val="accent3"/>
          </a:lnRef>
          <a:fillRef idx="2">
            <a:schemeClr val="accent3"/>
          </a:fillRef>
          <a:effectRef idx="1">
            <a:schemeClr val="accent3"/>
          </a:effectRef>
          <a:fontRef idx="minor">
            <a:schemeClr val="dk1"/>
          </a:fontRef>
        </p:style>
        <p:txBody>
          <a:bodyPr rot="0" spcFirstLastPara="1" vertOverflow="overflow" horzOverflow="overflow" vert="horz" wrap="square" lIns="48767" tIns="48767" rIns="48767" bIns="48767" numCol="1" spcCol="38100" rtlCol="0" anchor="t">
            <a:spAutoFit/>
          </a:bodyPr>
          <a:lstStyle/>
          <a:p>
            <a:pPr marL="0" marR="0" indent="0" algn="ctr" defTabSz="1300480" rtl="0" fontAlgn="auto" latinLnBrk="0" hangingPunct="0">
              <a:lnSpc>
                <a:spcPct val="100000"/>
              </a:lnSpc>
              <a:spcBef>
                <a:spcPts val="0"/>
              </a:spcBef>
              <a:spcAft>
                <a:spcPts val="0"/>
              </a:spcAft>
              <a:buClrTx/>
              <a:buSzTx/>
              <a:buFontTx/>
              <a:buNone/>
              <a:tabLst/>
            </a:pPr>
            <a:r>
              <a:rPr kumimoji="0" lang="en-US" sz="2200" b="1" i="0" u="none" strike="noStrike" cap="none" spc="0" normalizeH="0" baseline="0" dirty="0" smtClean="0">
                <a:ln>
                  <a:noFill/>
                </a:ln>
                <a:solidFill>
                  <a:srgbClr val="000000"/>
                </a:solidFill>
                <a:effectLst/>
                <a:uFillTx/>
                <a:latin typeface="Arial"/>
                <a:ea typeface="Arial"/>
                <a:cs typeface="Arial"/>
                <a:sym typeface="Arial"/>
              </a:rPr>
              <a:t>Pastor</a:t>
            </a:r>
            <a:r>
              <a:rPr kumimoji="0" lang="en-US" sz="2200" b="1" i="0" u="none" strike="noStrike" cap="none" spc="0" normalizeH="0" dirty="0" smtClean="0">
                <a:ln>
                  <a:noFill/>
                </a:ln>
                <a:solidFill>
                  <a:srgbClr val="000000"/>
                </a:solidFill>
                <a:effectLst/>
                <a:uFillTx/>
                <a:latin typeface="Arial"/>
                <a:ea typeface="Arial"/>
                <a:cs typeface="Arial"/>
                <a:sym typeface="Arial"/>
              </a:rPr>
              <a:t> Paul</a:t>
            </a:r>
            <a:endParaRPr kumimoji="0" lang="en-US" sz="2200" b="1" i="0" u="none" strike="noStrike" cap="none" spc="0" normalizeH="0" baseline="0" dirty="0">
              <a:ln>
                <a:noFill/>
              </a:ln>
              <a:solidFill>
                <a:srgbClr val="000000"/>
              </a:solidFill>
              <a:effectLst/>
              <a:uFillTx/>
              <a:latin typeface="Arial"/>
              <a:ea typeface="Arial"/>
              <a:cs typeface="Arial"/>
              <a:sym typeface="Arial"/>
            </a:endParaRPr>
          </a:p>
        </p:txBody>
      </p:sp>
      <p:sp>
        <p:nvSpPr>
          <p:cNvPr id="10" name="Oval 9"/>
          <p:cNvSpPr/>
          <p:nvPr/>
        </p:nvSpPr>
        <p:spPr>
          <a:xfrm>
            <a:off x="9321800" y="7620000"/>
            <a:ext cx="2895600" cy="614562"/>
          </a:xfrm>
          <a:prstGeom prst="ellipse">
            <a:avLst/>
          </a:prstGeom>
          <a:ln/>
        </p:spPr>
        <p:style>
          <a:lnRef idx="1">
            <a:schemeClr val="accent3"/>
          </a:lnRef>
          <a:fillRef idx="2">
            <a:schemeClr val="accent3"/>
          </a:fillRef>
          <a:effectRef idx="1">
            <a:schemeClr val="accent3"/>
          </a:effectRef>
          <a:fontRef idx="minor">
            <a:schemeClr val="dk1"/>
          </a:fontRef>
        </p:style>
        <p:txBody>
          <a:bodyPr rot="0" spcFirstLastPara="1" vertOverflow="overflow" horzOverflow="overflow" vert="horz" wrap="square" lIns="48767" tIns="48767" rIns="48767" bIns="48767" numCol="1" spcCol="38100" rtlCol="0" anchor="t">
            <a:spAutoFit/>
          </a:bodyPr>
          <a:lstStyle/>
          <a:p>
            <a:pPr marL="0" marR="0" indent="0" algn="ctr" defTabSz="1300480" rtl="0" fontAlgn="auto" latinLnBrk="0" hangingPunct="0">
              <a:lnSpc>
                <a:spcPct val="100000"/>
              </a:lnSpc>
              <a:spcBef>
                <a:spcPts val="0"/>
              </a:spcBef>
              <a:spcAft>
                <a:spcPts val="0"/>
              </a:spcAft>
              <a:buClrTx/>
              <a:buSzTx/>
              <a:buFontTx/>
              <a:buNone/>
              <a:tabLst/>
            </a:pPr>
            <a:r>
              <a:rPr kumimoji="0" lang="en-US" sz="2200" b="1" i="0" u="none" strike="noStrike" cap="none" spc="0" normalizeH="0" baseline="0" dirty="0" smtClean="0">
                <a:ln>
                  <a:noFill/>
                </a:ln>
                <a:solidFill>
                  <a:srgbClr val="000000"/>
                </a:solidFill>
                <a:effectLst/>
                <a:uFillTx/>
                <a:latin typeface="Arial"/>
                <a:ea typeface="Arial"/>
                <a:cs typeface="Arial"/>
                <a:sym typeface="Arial"/>
              </a:rPr>
              <a:t>Johannes</a:t>
            </a:r>
            <a:endParaRPr kumimoji="0" lang="en-US" sz="2200" b="1" i="0" u="none" strike="noStrike" cap="none" spc="0" normalizeH="0" baseline="0" dirty="0">
              <a:ln>
                <a:noFill/>
              </a:ln>
              <a:solidFill>
                <a:srgbClr val="000000"/>
              </a:solidFill>
              <a:effectLst/>
              <a:uFillTx/>
              <a:latin typeface="Arial"/>
              <a:ea typeface="Arial"/>
              <a:cs typeface="Arial"/>
              <a:sym typeface="Arial"/>
            </a:endParaRPr>
          </a:p>
        </p:txBody>
      </p:sp>
      <p:sp>
        <p:nvSpPr>
          <p:cNvPr id="11" name="Oval 10"/>
          <p:cNvSpPr/>
          <p:nvPr/>
        </p:nvSpPr>
        <p:spPr>
          <a:xfrm>
            <a:off x="5130800" y="7620000"/>
            <a:ext cx="2895600" cy="614562"/>
          </a:xfrm>
          <a:prstGeom prst="ellipse">
            <a:avLst/>
          </a:prstGeom>
          <a:ln/>
        </p:spPr>
        <p:style>
          <a:lnRef idx="1">
            <a:schemeClr val="accent3"/>
          </a:lnRef>
          <a:fillRef idx="2">
            <a:schemeClr val="accent3"/>
          </a:fillRef>
          <a:effectRef idx="1">
            <a:schemeClr val="accent3"/>
          </a:effectRef>
          <a:fontRef idx="minor">
            <a:schemeClr val="dk1"/>
          </a:fontRef>
        </p:style>
        <p:txBody>
          <a:bodyPr rot="0" spcFirstLastPara="1" vertOverflow="overflow" horzOverflow="overflow" vert="horz" wrap="square" lIns="48767" tIns="48767" rIns="48767" bIns="48767" numCol="1" spcCol="38100" rtlCol="0" anchor="t">
            <a:spAutoFit/>
          </a:bodyPr>
          <a:lstStyle/>
          <a:p>
            <a:pPr marL="0" marR="0" indent="0" algn="ctr" defTabSz="1300480" rtl="0" fontAlgn="auto" latinLnBrk="0" hangingPunct="0">
              <a:lnSpc>
                <a:spcPct val="100000"/>
              </a:lnSpc>
              <a:spcBef>
                <a:spcPts val="0"/>
              </a:spcBef>
              <a:spcAft>
                <a:spcPts val="0"/>
              </a:spcAft>
              <a:buClrTx/>
              <a:buSzTx/>
              <a:buFontTx/>
              <a:buNone/>
              <a:tabLst/>
            </a:pPr>
            <a:r>
              <a:rPr kumimoji="0" lang="en-US" sz="2200" b="1" i="0" u="none" strike="noStrike" cap="none" spc="0" normalizeH="0" baseline="0" dirty="0" smtClean="0">
                <a:ln>
                  <a:noFill/>
                </a:ln>
                <a:solidFill>
                  <a:srgbClr val="000000"/>
                </a:solidFill>
                <a:effectLst/>
                <a:uFillTx/>
                <a:latin typeface="Arial"/>
                <a:ea typeface="Arial"/>
                <a:cs typeface="Arial"/>
                <a:sym typeface="Arial"/>
              </a:rPr>
              <a:t>Josh</a:t>
            </a:r>
            <a:endParaRPr kumimoji="0" lang="en-US" sz="2200" b="1" i="0" u="none" strike="noStrike" cap="none" spc="0" normalizeH="0" baseline="0" dirty="0">
              <a:ln>
                <a:noFill/>
              </a:ln>
              <a:solidFill>
                <a:srgbClr val="000000"/>
              </a:solidFill>
              <a:effectLst/>
              <a:uFillTx/>
              <a:latin typeface="Arial"/>
              <a:ea typeface="Arial"/>
              <a:cs typeface="Arial"/>
              <a:sym typeface="Arial"/>
            </a:endParaRPr>
          </a:p>
        </p:txBody>
      </p:sp>
      <p:sp>
        <p:nvSpPr>
          <p:cNvPr id="12" name="Rectangle 11"/>
          <p:cNvSpPr/>
          <p:nvPr/>
        </p:nvSpPr>
        <p:spPr>
          <a:xfrm>
            <a:off x="3073400" y="2743200"/>
            <a:ext cx="6553200" cy="437041"/>
          </a:xfrm>
          <a:prstGeom prst="rect">
            <a:avLst/>
          </a:prstGeom>
          <a:ln/>
        </p:spPr>
        <p:style>
          <a:lnRef idx="1">
            <a:schemeClr val="dk1"/>
          </a:lnRef>
          <a:fillRef idx="2">
            <a:schemeClr val="dk1"/>
          </a:fillRef>
          <a:effectRef idx="1">
            <a:schemeClr val="dk1"/>
          </a:effectRef>
          <a:fontRef idx="minor">
            <a:schemeClr val="dk1"/>
          </a:fontRef>
        </p:style>
        <p:txBody>
          <a:bodyPr rot="0" spcFirstLastPara="1" vertOverflow="overflow" horzOverflow="overflow" vert="horz" wrap="square" lIns="48767" tIns="48767" rIns="48767" bIns="48767" numCol="1" spcCol="38100" rtlCol="0" anchor="t">
            <a:spAutoFit/>
          </a:bodyPr>
          <a:lstStyle/>
          <a:p>
            <a:pPr marL="0" marR="0" indent="0" algn="ctr" defTabSz="1300480" rtl="0" fontAlgn="auto" latinLnBrk="0" hangingPunct="0">
              <a:lnSpc>
                <a:spcPct val="100000"/>
              </a:lnSpc>
              <a:spcBef>
                <a:spcPts val="0"/>
              </a:spcBef>
              <a:spcAft>
                <a:spcPts val="0"/>
              </a:spcAft>
              <a:buClrTx/>
              <a:buSzTx/>
              <a:buFontTx/>
              <a:buNone/>
              <a:tabLst/>
            </a:pPr>
            <a:r>
              <a:rPr kumimoji="0" lang="en-US" sz="2200" b="0" i="0" u="none" strike="noStrike" cap="none" spc="0" normalizeH="0" baseline="0" dirty="0" smtClean="0">
                <a:ln>
                  <a:noFill/>
                </a:ln>
                <a:solidFill>
                  <a:srgbClr val="000000"/>
                </a:solidFill>
                <a:effectLst/>
                <a:uFillTx/>
                <a:latin typeface="Arial"/>
                <a:ea typeface="Arial"/>
                <a:cs typeface="Arial"/>
                <a:sym typeface="Arial"/>
              </a:rPr>
              <a:t>OIF Stage</a:t>
            </a:r>
            <a:endParaRPr kumimoji="0" lang="en-US" sz="2200" b="0" i="0" u="none" strike="noStrike" cap="none" spc="0" normalizeH="0" baseline="0" dirty="0">
              <a:ln>
                <a:noFill/>
              </a:ln>
              <a:solidFill>
                <a:srgbClr val="000000"/>
              </a:solidFill>
              <a:effectLst/>
              <a:uFillTx/>
              <a:latin typeface="Arial"/>
              <a:ea typeface="Arial"/>
              <a:cs typeface="Arial"/>
              <a:sym typeface="Arial"/>
            </a:endParaRPr>
          </a:p>
        </p:txBody>
      </p:sp>
      <p:sp>
        <p:nvSpPr>
          <p:cNvPr id="13" name="Oval 12"/>
          <p:cNvSpPr/>
          <p:nvPr/>
        </p:nvSpPr>
        <p:spPr>
          <a:xfrm>
            <a:off x="5207000" y="4419600"/>
            <a:ext cx="3048000" cy="614562"/>
          </a:xfrm>
          <a:prstGeom prst="ellipse">
            <a:avLst/>
          </a:prstGeom>
          <a:ln/>
        </p:spPr>
        <p:style>
          <a:lnRef idx="1">
            <a:schemeClr val="accent3"/>
          </a:lnRef>
          <a:fillRef idx="2">
            <a:schemeClr val="accent3"/>
          </a:fillRef>
          <a:effectRef idx="1">
            <a:schemeClr val="accent3"/>
          </a:effectRef>
          <a:fontRef idx="minor">
            <a:schemeClr val="dk1"/>
          </a:fontRef>
        </p:style>
        <p:txBody>
          <a:bodyPr rot="0" spcFirstLastPara="1" vertOverflow="overflow" horzOverflow="overflow" vert="horz" wrap="square" lIns="48767" tIns="48767" rIns="48767" bIns="48767" numCol="1" spcCol="38100" rtlCol="0" anchor="t">
            <a:spAutoFit/>
          </a:bodyPr>
          <a:lstStyle/>
          <a:p>
            <a:pPr marL="0" marR="0" indent="0" algn="ctr" defTabSz="1300480" rtl="0" fontAlgn="auto" latinLnBrk="0" hangingPunct="0">
              <a:lnSpc>
                <a:spcPct val="100000"/>
              </a:lnSpc>
              <a:spcBef>
                <a:spcPts val="0"/>
              </a:spcBef>
              <a:spcAft>
                <a:spcPts val="0"/>
              </a:spcAft>
              <a:buClrTx/>
              <a:buSzTx/>
              <a:buFontTx/>
              <a:buNone/>
              <a:tabLst/>
            </a:pPr>
            <a:r>
              <a:rPr kumimoji="0" lang="en-US" sz="2200" b="1" i="0" u="none" strike="noStrike" cap="none" spc="0" normalizeH="0" baseline="0" dirty="0" smtClean="0">
                <a:ln>
                  <a:noFill/>
                </a:ln>
                <a:solidFill>
                  <a:srgbClr val="000000"/>
                </a:solidFill>
                <a:effectLst/>
                <a:uFillTx/>
                <a:sym typeface="Arial"/>
              </a:rPr>
              <a:t>Ca</a:t>
            </a:r>
            <a:r>
              <a:rPr lang="en-US" b="1" dirty="0" smtClean="0"/>
              <a:t>lvin</a:t>
            </a:r>
            <a:endParaRPr kumimoji="0" lang="en-US" sz="2200" b="1" i="0" u="none" strike="noStrike" cap="none" spc="0" normalizeH="0" baseline="0" dirty="0">
              <a:ln>
                <a:noFill/>
              </a:ln>
              <a:solidFill>
                <a:srgbClr val="000000"/>
              </a:solidFill>
              <a:effectLst/>
              <a:uFillTx/>
              <a:sym typeface="Arial"/>
            </a:endParaRPr>
          </a:p>
        </p:txBody>
      </p:sp>
      <p:sp>
        <p:nvSpPr>
          <p:cNvPr id="14" name="Oval 13"/>
          <p:cNvSpPr/>
          <p:nvPr/>
        </p:nvSpPr>
        <p:spPr>
          <a:xfrm>
            <a:off x="9398000" y="4495800"/>
            <a:ext cx="3276600" cy="614562"/>
          </a:xfrm>
          <a:prstGeom prst="ellipse">
            <a:avLst/>
          </a:prstGeom>
          <a:ln/>
        </p:spPr>
        <p:style>
          <a:lnRef idx="1">
            <a:schemeClr val="accent3"/>
          </a:lnRef>
          <a:fillRef idx="2">
            <a:schemeClr val="accent3"/>
          </a:fillRef>
          <a:effectRef idx="1">
            <a:schemeClr val="accent3"/>
          </a:effectRef>
          <a:fontRef idx="minor">
            <a:schemeClr val="dk1"/>
          </a:fontRef>
        </p:style>
        <p:txBody>
          <a:bodyPr rot="0" spcFirstLastPara="1" vertOverflow="overflow" horzOverflow="overflow" vert="horz" wrap="square" lIns="48767" tIns="48767" rIns="48767" bIns="48767" numCol="1" spcCol="38100" rtlCol="0" anchor="t">
            <a:spAutoFit/>
          </a:bodyPr>
          <a:lstStyle/>
          <a:p>
            <a:pPr marL="0" marR="0" indent="0" algn="ctr" defTabSz="1300480" rtl="0" fontAlgn="auto" latinLnBrk="0" hangingPunct="0">
              <a:lnSpc>
                <a:spcPct val="100000"/>
              </a:lnSpc>
              <a:spcBef>
                <a:spcPts val="0"/>
              </a:spcBef>
              <a:spcAft>
                <a:spcPts val="0"/>
              </a:spcAft>
              <a:buClrTx/>
              <a:buSzTx/>
              <a:buFontTx/>
              <a:buNone/>
              <a:tabLst/>
            </a:pPr>
            <a:r>
              <a:rPr kumimoji="0" lang="en-US" sz="2200" b="1" i="0" u="none" strike="noStrike" cap="none" spc="0" normalizeH="0" baseline="0" dirty="0" smtClean="0">
                <a:ln>
                  <a:noFill/>
                </a:ln>
                <a:solidFill>
                  <a:srgbClr val="000000"/>
                </a:solidFill>
                <a:effectLst/>
                <a:uFillTx/>
                <a:latin typeface="Arial"/>
                <a:ea typeface="Arial"/>
                <a:cs typeface="Arial"/>
                <a:sym typeface="Arial"/>
              </a:rPr>
              <a:t>Pastor Ridge</a:t>
            </a:r>
            <a:endParaRPr kumimoji="0" lang="en-US" sz="2200" b="1"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3249886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type="title" idx="4294967295"/>
          </p:nvPr>
        </p:nvSpPr>
        <p:spPr>
          <a:xfrm>
            <a:off x="180037" y="3964658"/>
            <a:ext cx="5807364" cy="1078433"/>
          </a:xfrm>
          <a:prstGeom prst="rect">
            <a:avLst/>
          </a:prstGeom>
        </p:spPr>
        <p:txBody>
          <a:bodyPr/>
          <a:lstStyle>
            <a:lvl1pPr algn="l" defTabSz="1131417">
              <a:lnSpc>
                <a:spcPct val="120000"/>
              </a:lnSpc>
              <a:defRPr sz="4785">
                <a:solidFill>
                  <a:srgbClr val="FFFFFF"/>
                </a:solidFill>
                <a:latin typeface="Constantia"/>
                <a:ea typeface="Constantia"/>
                <a:cs typeface="Constantia"/>
                <a:sym typeface="Constantia"/>
              </a:defRPr>
            </a:lvl1pPr>
          </a:lstStyle>
          <a:p>
            <a:r>
              <a:t>Discussion Questions</a:t>
            </a:r>
          </a:p>
        </p:txBody>
      </p:sp>
      <p:sp>
        <p:nvSpPr>
          <p:cNvPr id="136" name="Shape 136"/>
          <p:cNvSpPr>
            <a:spLocks noGrp="1"/>
          </p:cNvSpPr>
          <p:nvPr>
            <p:ph type="body" sz="half" idx="4294967295"/>
          </p:nvPr>
        </p:nvSpPr>
        <p:spPr>
          <a:xfrm>
            <a:off x="307036" y="5288279"/>
            <a:ext cx="9243363" cy="4198621"/>
          </a:xfrm>
          <a:prstGeom prst="rect">
            <a:avLst/>
          </a:prstGeom>
        </p:spPr>
        <p:txBody>
          <a:bodyPr>
            <a:normAutofit fontScale="92500" lnSpcReduction="20000"/>
          </a:bodyPr>
          <a:lstStyle/>
          <a:p>
            <a:pPr marL="381000" indent="-381000" algn="l" defTabSz="780288">
              <a:lnSpc>
                <a:spcPct val="110000"/>
              </a:lnSpc>
              <a:spcBef>
                <a:spcPts val="3100"/>
              </a:spcBef>
              <a:buSzPct val="100000"/>
              <a:buAutoNum type="arabicPeriod"/>
              <a:defRPr sz="2760">
                <a:latin typeface="Constantia"/>
                <a:ea typeface="Constantia"/>
                <a:cs typeface="Constantia"/>
                <a:sym typeface="Constantia"/>
              </a:defRPr>
            </a:pPr>
            <a:r>
              <a:rPr lang="en-US" dirty="0" smtClean="0"/>
              <a:t>How does the eschatological context help us understand Jesus’ warnings here in Mark 9:33-48?</a:t>
            </a:r>
          </a:p>
          <a:p>
            <a:pPr marL="381000" lvl="0" indent="-381000" algn="l" defTabSz="780288">
              <a:lnSpc>
                <a:spcPct val="110000"/>
              </a:lnSpc>
              <a:spcBef>
                <a:spcPts val="3100"/>
              </a:spcBef>
              <a:buSzPct val="100000"/>
              <a:buFontTx/>
              <a:buAutoNum type="arabicPeriod"/>
              <a:defRPr sz="2760">
                <a:latin typeface="Constantia"/>
                <a:ea typeface="Constantia"/>
                <a:cs typeface="Constantia"/>
                <a:sym typeface="Constantia"/>
              </a:defRPr>
            </a:pPr>
            <a:r>
              <a:rPr lang="en-US" sz="2760" dirty="0" smtClean="0">
                <a:sym typeface="Constantia"/>
              </a:rPr>
              <a:t>Do you see fruit in your life? How does your reconciled relationship with God produce and grow the fruit that you bear?</a:t>
            </a:r>
          </a:p>
          <a:p>
            <a:pPr marL="381000" lvl="0" indent="-381000" algn="l" defTabSz="780288">
              <a:lnSpc>
                <a:spcPct val="110000"/>
              </a:lnSpc>
              <a:spcBef>
                <a:spcPts val="3100"/>
              </a:spcBef>
              <a:buSzPct val="100000"/>
              <a:buFontTx/>
              <a:buAutoNum type="arabicPeriod"/>
              <a:defRPr sz="2760">
                <a:latin typeface="Constantia"/>
                <a:ea typeface="Constantia"/>
                <a:cs typeface="Constantia"/>
                <a:sym typeface="Constantia"/>
              </a:defRPr>
            </a:pPr>
            <a:r>
              <a:rPr lang="en-US" sz="2760" dirty="0" smtClean="0">
                <a:sym typeface="Constantia"/>
              </a:rPr>
              <a:t>How does either division or unity in the church affect our witness? Can you give examples of either that you see, either in the context of a local church, or on a larger scale (e.g. level of denominations or organizations)?</a:t>
            </a:r>
            <a:endParaRPr lang="en-US" sz="2760" dirty="0">
              <a:sym typeface="Constantia"/>
            </a:endParaRPr>
          </a:p>
          <a:p>
            <a:pPr marL="381000" indent="-381000" algn="l" defTabSz="780288">
              <a:lnSpc>
                <a:spcPct val="110000"/>
              </a:lnSpc>
              <a:spcBef>
                <a:spcPts val="3100"/>
              </a:spcBef>
              <a:buSzPct val="100000"/>
              <a:buAutoNum type="arabicPeriod"/>
              <a:defRPr sz="2760">
                <a:latin typeface="Constantia"/>
                <a:ea typeface="Constantia"/>
                <a:cs typeface="Constantia"/>
                <a:sym typeface="Constantia"/>
              </a:defRPr>
            </a:pPr>
            <a:endParaRP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35"/>
                                        </p:tgtEl>
                                        <p:attrNameLst>
                                          <p:attrName>style.visibility</p:attrName>
                                        </p:attrNameLst>
                                      </p:cBhvr>
                                      <p:to>
                                        <p:strVal val="visible"/>
                                      </p:to>
                                    </p:set>
                                    <p:animEffect transition="in" filter="dissolve">
                                      <p:cBhvr>
                                        <p:cTn id="7" dur="1500"/>
                                        <p:tgtEl>
                                          <p:spTgt spid="135"/>
                                        </p:tgtEl>
                                      </p:cBhvr>
                                    </p:animEffect>
                                  </p:childTnLst>
                                </p:cTn>
                              </p:par>
                            </p:childTnLst>
                          </p:cTn>
                        </p:par>
                        <p:par>
                          <p:cTn id="8" fill="hold">
                            <p:stCondLst>
                              <p:cond delay="1500"/>
                            </p:stCondLst>
                            <p:childTnLst>
                              <p:par>
                                <p:cTn id="9" presetID="22" presetClass="entr" presetSubtype="1" fill="hold" grpId="2" nodeType="afterEffect">
                                  <p:stCondLst>
                                    <p:cond delay="200"/>
                                  </p:stCondLst>
                                  <p:iterate>
                                    <p:tmAbs val="0"/>
                                  </p:iterate>
                                  <p:childTnLst>
                                    <p:set>
                                      <p:cBhvr>
                                        <p:cTn id="10" fill="hold"/>
                                        <p:tgtEl>
                                          <p:spTgt spid="136">
                                            <p:bg/>
                                          </p:spTgt>
                                        </p:tgtEl>
                                        <p:attrNameLst>
                                          <p:attrName>style.visibility</p:attrName>
                                        </p:attrNameLst>
                                      </p:cBhvr>
                                      <p:to>
                                        <p:strVal val="visible"/>
                                      </p:to>
                                    </p:set>
                                    <p:animEffect transition="in" filter="wipe(up)">
                                      <p:cBhvr>
                                        <p:cTn id="11" dur="2000"/>
                                        <p:tgtEl>
                                          <p:spTgt spid="136">
                                            <p:bg/>
                                          </p:spTgt>
                                        </p:tgtEl>
                                      </p:cBhvr>
                                    </p:animEffect>
                                  </p:childTnLst>
                                </p:cTn>
                              </p:par>
                            </p:childTnLst>
                          </p:cTn>
                        </p:par>
                        <p:par>
                          <p:cTn id="12" fill="hold">
                            <p:stCondLst>
                              <p:cond delay="3700"/>
                            </p:stCondLst>
                            <p:childTnLst>
                              <p:par>
                                <p:cTn id="13" presetID="22" presetClass="entr" presetSubtype="1" fill="hold" grpId="2" nodeType="afterEffect">
                                  <p:stCondLst>
                                    <p:cond delay="200"/>
                                  </p:stCondLst>
                                  <p:iterate>
                                    <p:tmAbs val="0"/>
                                  </p:iterate>
                                  <p:childTnLst>
                                    <p:set>
                                      <p:cBhvr>
                                        <p:cTn id="14" fill="hold"/>
                                        <p:tgtEl>
                                          <p:spTgt spid="136">
                                            <p:txEl>
                                              <p:pRg st="0" end="0"/>
                                            </p:txEl>
                                          </p:spTgt>
                                        </p:tgtEl>
                                        <p:attrNameLst>
                                          <p:attrName>style.visibility</p:attrName>
                                        </p:attrNameLst>
                                      </p:cBhvr>
                                      <p:to>
                                        <p:strVal val="visible"/>
                                      </p:to>
                                    </p:set>
                                    <p:animEffect transition="in" filter="wipe(up)">
                                      <p:cBhvr>
                                        <p:cTn id="15" dur="2000"/>
                                        <p:tgtEl>
                                          <p:spTgt spid="136">
                                            <p:txEl>
                                              <p:pRg st="0" end="0"/>
                                            </p:txEl>
                                          </p:spTgt>
                                        </p:tgtEl>
                                      </p:cBhvr>
                                    </p:animEffect>
                                  </p:childTnLst>
                                </p:cTn>
                              </p:par>
                            </p:childTnLst>
                          </p:cTn>
                        </p:par>
                        <p:par>
                          <p:cTn id="16" fill="hold">
                            <p:stCondLst>
                              <p:cond delay="5900"/>
                            </p:stCondLst>
                            <p:childTnLst>
                              <p:par>
                                <p:cTn id="17" presetID="22" presetClass="entr" presetSubtype="1" fill="hold" grpId="2" nodeType="afterEffect">
                                  <p:stCondLst>
                                    <p:cond delay="200"/>
                                  </p:stCondLst>
                                  <p:iterate>
                                    <p:tmAbs val="0"/>
                                  </p:iterate>
                                  <p:childTnLst>
                                    <p:set>
                                      <p:cBhvr>
                                        <p:cTn id="18" fill="hold"/>
                                        <p:tgtEl>
                                          <p:spTgt spid="136">
                                            <p:txEl>
                                              <p:pRg st="1" end="1"/>
                                            </p:txEl>
                                          </p:spTgt>
                                        </p:tgtEl>
                                        <p:attrNameLst>
                                          <p:attrName>style.visibility</p:attrName>
                                        </p:attrNameLst>
                                      </p:cBhvr>
                                      <p:to>
                                        <p:strVal val="visible"/>
                                      </p:to>
                                    </p:set>
                                    <p:animEffect transition="in" filter="wipe(up)">
                                      <p:cBhvr>
                                        <p:cTn id="19" dur="2000"/>
                                        <p:tgtEl>
                                          <p:spTgt spid="136">
                                            <p:txEl>
                                              <p:pRg st="1" end="1"/>
                                            </p:txEl>
                                          </p:spTgt>
                                        </p:tgtEl>
                                      </p:cBhvr>
                                    </p:animEffect>
                                  </p:childTnLst>
                                </p:cTn>
                              </p:par>
                            </p:childTnLst>
                          </p:cTn>
                        </p:par>
                        <p:par>
                          <p:cTn id="20" fill="hold">
                            <p:stCondLst>
                              <p:cond delay="8100"/>
                            </p:stCondLst>
                            <p:childTnLst>
                              <p:par>
                                <p:cTn id="21" presetID="22" presetClass="entr" presetSubtype="1" fill="hold" grpId="2" nodeType="afterEffect">
                                  <p:stCondLst>
                                    <p:cond delay="200"/>
                                  </p:stCondLst>
                                  <p:iterate>
                                    <p:tmAbs val="0"/>
                                  </p:iterate>
                                  <p:childTnLst>
                                    <p:set>
                                      <p:cBhvr>
                                        <p:cTn id="22" fill="hold"/>
                                        <p:tgtEl>
                                          <p:spTgt spid="136">
                                            <p:txEl>
                                              <p:pRg st="2" end="2"/>
                                            </p:txEl>
                                          </p:spTgt>
                                        </p:tgtEl>
                                        <p:attrNameLst>
                                          <p:attrName>style.visibility</p:attrName>
                                        </p:attrNameLst>
                                      </p:cBhvr>
                                      <p:to>
                                        <p:strVal val="visible"/>
                                      </p:to>
                                    </p:set>
                                    <p:animEffect transition="in" filter="wipe(up)">
                                      <p:cBhvr>
                                        <p:cTn id="23" dur="2000"/>
                                        <p:tgtEl>
                                          <p:spTgt spid="1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1" animBg="1" advAuto="0"/>
      <p:bldP spid="136" grpId="2" build="p" bldLvl="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894" y="2667000"/>
            <a:ext cx="12649200" cy="489980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457200" indent="-457200">
              <a:buFont typeface="Arial" panose="020B0604020202020204" pitchFamily="34" charset="0"/>
              <a:buChar char="•"/>
            </a:pPr>
            <a:r>
              <a:rPr lang="en-US" sz="3200" dirty="0" smtClean="0"/>
              <a:t>(From handout): Following </a:t>
            </a:r>
            <a:r>
              <a:rPr lang="en-US" sz="3200" dirty="0"/>
              <a:t>Peter’s moving declaration of Jesus as the Christ as well as Jesus’ powerful teaching that true life lies in Jesus for those who would deny themselves and follow Him, we find Jesus giving us a series of practical ways in which we can live out that selfless, loving life that flows into and out of us through the blood of Christ. Yet, even deeper, these are teachings that are especially momentous in light of Jesus’ appearance and forthcoming death and resurrection</a:t>
            </a:r>
            <a:r>
              <a:rPr lang="en-US" sz="3200" dirty="0" smtClean="0"/>
              <a:t>.</a:t>
            </a:r>
          </a:p>
          <a:p>
            <a:pPr marL="457200" indent="-457200">
              <a:buFont typeface="Arial" panose="020B0604020202020204" pitchFamily="34" charset="0"/>
              <a:buChar char="•"/>
            </a:pPr>
            <a:endParaRPr kumimoji="0" lang="en-US" sz="2400" b="0" i="0" u="none" strike="noStrike" cap="none" spc="0" normalizeH="0" baseline="0" dirty="0">
              <a:ln>
                <a:noFill/>
              </a:ln>
              <a:solidFill>
                <a:schemeClr val="tx1"/>
              </a:solidFill>
              <a:effectLst/>
              <a:uFillTx/>
              <a:sym typeface="Arial"/>
            </a:endParaRPr>
          </a:p>
          <a:p>
            <a:pPr marL="457200" indent="-457200">
              <a:buFont typeface="Arial" panose="020B0604020202020204" pitchFamily="34" charset="0"/>
              <a:buChar char="•"/>
            </a:pPr>
            <a:r>
              <a:rPr lang="en-US" sz="3200" dirty="0" smtClean="0">
                <a:solidFill>
                  <a:schemeClr val="tx1"/>
                </a:solidFill>
              </a:rPr>
              <a:t>Of course, Jesus’ work on the cross now has been completed!</a:t>
            </a:r>
            <a:endParaRPr kumimoji="0" lang="en-US" sz="3200" b="0" i="0" u="none" strike="noStrike" cap="none" spc="0" normalizeH="0" baseline="0" dirty="0">
              <a:ln>
                <a:noFill/>
              </a:ln>
              <a:solidFill>
                <a:schemeClr val="tx1"/>
              </a:solidFill>
              <a:effectLst/>
              <a:uFillTx/>
              <a:sym typeface="Arial"/>
            </a:endParaRPr>
          </a:p>
        </p:txBody>
      </p:sp>
      <p:sp>
        <p:nvSpPr>
          <p:cNvPr id="3" name="Shape 58"/>
          <p:cNvSpPr txBox="1">
            <a:spLocks/>
          </p:cNvSpPr>
          <p:nvPr/>
        </p:nvSpPr>
        <p:spPr>
          <a:xfrm>
            <a:off x="153894" y="1600200"/>
            <a:ext cx="12402959" cy="935591"/>
          </a:xfrm>
          <a:prstGeom prst="rect">
            <a:avLst/>
          </a:prstGeom>
          <a:ln w="3175">
            <a:miter lim="400000"/>
          </a:ln>
          <a:extLst>
            <a:ext uri="{C572A759-6A51-4108-AA02-DFA0A04FC94B}">
              <ma14:wrappingTextBoxFlag xmlns="" xmlns:ma14="http://schemas.microsoft.com/office/mac/drawingml/2011/main" val="1"/>
            </a:ext>
          </a:extLst>
        </p:spPr>
        <p:txBody>
          <a:bodyPr lIns="48767" tIns="48767" rIns="48767" bIns="48767" anchor="ctr">
            <a:normAutofit/>
          </a:bodyPr>
          <a:lstStyle>
            <a:lvl1pPr marL="0" marR="0" indent="0" algn="l" defTabSz="988364" rtl="0" latinLnBrk="0">
              <a:lnSpc>
                <a:spcPct val="120000"/>
              </a:lnSpc>
              <a:spcBef>
                <a:spcPts val="0"/>
              </a:spcBef>
              <a:spcAft>
                <a:spcPts val="0"/>
              </a:spcAft>
              <a:buClrTx/>
              <a:buSzTx/>
              <a:buFontTx/>
              <a:buNone/>
              <a:tabLst/>
              <a:defRPr sz="4180" b="0" i="0" u="none" strike="noStrike" cap="none" spc="0" baseline="0">
                <a:ln>
                  <a:noFill/>
                </a:ln>
                <a:solidFill>
                  <a:srgbClr val="000000"/>
                </a:solidFill>
                <a:uFillTx/>
                <a:latin typeface="Constantia"/>
                <a:ea typeface="Constantia"/>
                <a:cs typeface="Constantia"/>
                <a:sym typeface="Constantia"/>
              </a:defRPr>
            </a:lvl1pPr>
            <a:lvl2pPr marL="0" marR="0" indent="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2pPr>
            <a:lvl3pPr marL="0" marR="0" indent="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3pPr>
            <a:lvl4pPr marL="0" marR="0" indent="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4pPr>
            <a:lvl5pPr marL="0" marR="0" indent="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5pPr>
            <a:lvl6pPr marL="0" marR="0" indent="45720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6pPr>
            <a:lvl7pPr marL="0" marR="0" indent="91440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7pPr>
            <a:lvl8pPr marL="0" marR="0" indent="137160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8pPr>
            <a:lvl9pPr marL="0" marR="0" indent="182880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9pPr>
          </a:lstStyle>
          <a:p>
            <a:pPr hangingPunct="1"/>
            <a:r>
              <a:rPr lang="en-US" sz="4200" dirty="0" smtClean="0"/>
              <a:t>Introduction</a:t>
            </a:r>
            <a:endParaRPr lang="en-US" sz="4200" dirty="0"/>
          </a:p>
        </p:txBody>
      </p:sp>
      <p:sp>
        <p:nvSpPr>
          <p:cNvPr id="4" name="TextBox 3"/>
          <p:cNvSpPr txBox="1"/>
          <p:nvPr/>
        </p:nvSpPr>
        <p:spPr>
          <a:xfrm>
            <a:off x="1016000" y="7566801"/>
            <a:ext cx="11540853" cy="56015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0" i="0" u="none" strike="noStrike" cap="none" spc="0" normalizeH="0" baseline="0" dirty="0" smtClean="0">
                <a:ln>
                  <a:noFill/>
                </a:ln>
                <a:solidFill>
                  <a:srgbClr val="000000"/>
                </a:solidFill>
                <a:effectLst/>
                <a:uFillTx/>
                <a:latin typeface="Arial"/>
                <a:ea typeface="Arial"/>
                <a:cs typeface="Arial"/>
                <a:sym typeface="Arial"/>
              </a:rPr>
              <a:t>More urgency!</a:t>
            </a:r>
            <a:endParaRPr kumimoji="0" lang="en-US" sz="3000" b="0"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1331419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800" y="1676400"/>
            <a:ext cx="12649200" cy="619246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r>
              <a:rPr lang="en-US" sz="3600" dirty="0" smtClean="0">
                <a:solidFill>
                  <a:schemeClr val="tx1"/>
                </a:solidFill>
              </a:rPr>
              <a:t>33 </a:t>
            </a:r>
            <a:r>
              <a:rPr lang="en-US" sz="3600" dirty="0">
                <a:solidFill>
                  <a:schemeClr val="tx1"/>
                </a:solidFill>
              </a:rPr>
              <a:t>They came to Capernaum; and when He was in the house, He began to question them, “What were you discussing on the way?” </a:t>
            </a:r>
            <a:r>
              <a:rPr lang="en-US" sz="3600" dirty="0" smtClean="0">
                <a:solidFill>
                  <a:schemeClr val="tx1"/>
                </a:solidFill>
              </a:rPr>
              <a:t>34 </a:t>
            </a:r>
            <a:r>
              <a:rPr lang="en-US" sz="3600" dirty="0">
                <a:solidFill>
                  <a:schemeClr val="tx1"/>
                </a:solidFill>
              </a:rPr>
              <a:t>But they kept silent, for on the way they had discussed with one another which of them was the greatest. 35 Sitting down, He called the twelve and said to them, “If anyone wants to be first, he shall be last of all and servant of all.” 36 Taking a child, He set him before them, and taking him in His arms, He said to them, 37 “Whoever receives one child like this in My name receives Me; and whoever receives Me does not receive Me, but Him who sent Me.”</a:t>
            </a:r>
            <a:br>
              <a:rPr lang="en-US" sz="3600" dirty="0">
                <a:solidFill>
                  <a:schemeClr val="tx1"/>
                </a:solidFill>
              </a:rPr>
            </a:br>
            <a:endParaRPr kumimoji="0" lang="en-US" sz="3600" b="0" i="0" u="none" strike="noStrike" cap="none" spc="0" normalizeH="0" baseline="0" dirty="0">
              <a:ln>
                <a:noFill/>
              </a:ln>
              <a:solidFill>
                <a:schemeClr val="tx1"/>
              </a:solidFill>
              <a:effectLst/>
              <a:uFillTx/>
              <a:sym typeface="Arial"/>
            </a:endParaRPr>
          </a:p>
        </p:txBody>
      </p:sp>
    </p:spTree>
    <p:extLst>
      <p:ext uri="{BB962C8B-B14F-4D97-AF65-F5344CB8AC3E}">
        <p14:creationId xmlns:p14="http://schemas.microsoft.com/office/powerpoint/2010/main" val="2365305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800" y="1676400"/>
            <a:ext cx="12649200" cy="453046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r>
              <a:rPr lang="en-US" sz="3600" dirty="0" smtClean="0"/>
              <a:t>38 </a:t>
            </a:r>
            <a:r>
              <a:rPr lang="en-US" sz="3600" dirty="0"/>
              <a:t>John said to Him, “Teacher, we saw someone casting out demons in Your name, and we tried to prevent him because he was not following us.” 39 But Jesus said, “Do not hinder him, for there is no one who will perform a miracle in My name, and be able soon afterward to speak evil of Me. </a:t>
            </a:r>
            <a:r>
              <a:rPr lang="en-US" sz="3600" dirty="0" smtClean="0"/>
              <a:t>40</a:t>
            </a:r>
            <a:r>
              <a:rPr lang="en-US" sz="3600" dirty="0"/>
              <a:t> </a:t>
            </a:r>
            <a:r>
              <a:rPr lang="en-US" sz="3600" dirty="0" smtClean="0"/>
              <a:t>“For </a:t>
            </a:r>
            <a:r>
              <a:rPr lang="en-US" sz="3600" dirty="0"/>
              <a:t>he who is not against us is for us. 41 </a:t>
            </a:r>
            <a:r>
              <a:rPr lang="en-US" sz="3600" dirty="0" smtClean="0"/>
              <a:t>For </a:t>
            </a:r>
            <a:r>
              <a:rPr lang="en-US" sz="3600" dirty="0"/>
              <a:t>whoever gives you a cup of water to drink because of your name as followers of Christ, truly I say to you, he will not lose his reward</a:t>
            </a:r>
            <a:r>
              <a:rPr lang="en-US" sz="3600" dirty="0" smtClean="0"/>
              <a:t>.”</a:t>
            </a:r>
            <a:endParaRPr lang="en-US" sz="3600" dirty="0"/>
          </a:p>
        </p:txBody>
      </p:sp>
    </p:spTree>
    <p:extLst>
      <p:ext uri="{BB962C8B-B14F-4D97-AF65-F5344CB8AC3E}">
        <p14:creationId xmlns:p14="http://schemas.microsoft.com/office/powerpoint/2010/main" val="41637565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06" y="1689847"/>
            <a:ext cx="12649200" cy="840845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r>
              <a:rPr lang="en-US" sz="3600" dirty="0"/>
              <a:t>42 “Whoever causes one of these little ones who believe to stumble, it would be better for him if, with a heavy millstone hung around his neck, he had been cast into the sea. </a:t>
            </a:r>
            <a:r>
              <a:rPr lang="en-US" sz="3600" dirty="0" smtClean="0"/>
              <a:t>43</a:t>
            </a:r>
            <a:r>
              <a:rPr lang="en-US" sz="3600" dirty="0"/>
              <a:t> </a:t>
            </a:r>
            <a:r>
              <a:rPr lang="en-US" sz="3600" dirty="0" smtClean="0"/>
              <a:t>“If </a:t>
            </a:r>
            <a:r>
              <a:rPr lang="en-US" sz="3600" dirty="0"/>
              <a:t>your hand causes you to stumble, cut it off; it is better for you to enter life crippled, than, having your two hands, to go into hell, into the unquenchable fire, 44 </a:t>
            </a:r>
            <a:r>
              <a:rPr lang="en-US" sz="3600" dirty="0" smtClean="0"/>
              <a:t>where their worm does not die, and the fire is not quenched. </a:t>
            </a:r>
            <a:r>
              <a:rPr lang="en-US" sz="3600" dirty="0"/>
              <a:t>45 “If your foot causes you to stumble, cut it off; it is better for you to enter life lame, than, having your two feet, to be cast into hell, 46 </a:t>
            </a:r>
            <a:r>
              <a:rPr lang="en-US" sz="3600" dirty="0" smtClean="0"/>
              <a:t>where </a:t>
            </a:r>
            <a:r>
              <a:rPr lang="en-US" sz="3600" dirty="0"/>
              <a:t>their worm does not die, and the fire is not quenched</a:t>
            </a:r>
            <a:r>
              <a:rPr lang="en-US" sz="3600" dirty="0" smtClean="0"/>
              <a:t>. </a:t>
            </a:r>
            <a:r>
              <a:rPr lang="en-US" sz="3600" dirty="0"/>
              <a:t>47 “If your eye causes you to stumble, throw it out; it is better for you to enter the kingdom of God with one eye, than, having two eyes, to be cast into hell, 48 where </a:t>
            </a:r>
            <a:r>
              <a:rPr lang="en-US" sz="3600" dirty="0" smtClean="0"/>
              <a:t>their </a:t>
            </a:r>
            <a:r>
              <a:rPr lang="en-US" sz="3600" dirty="0"/>
              <a:t>worm does not die, and the fire is not quenched</a:t>
            </a:r>
            <a:r>
              <a:rPr lang="en-US" sz="3600" dirty="0" smtClean="0"/>
              <a:t>.”</a:t>
            </a:r>
            <a:endParaRPr lang="en-US" sz="3600" dirty="0"/>
          </a:p>
          <a:p>
            <a:endParaRPr lang="en-US" sz="3600" dirty="0"/>
          </a:p>
        </p:txBody>
      </p:sp>
    </p:spTree>
    <p:extLst>
      <p:ext uri="{BB962C8B-B14F-4D97-AF65-F5344CB8AC3E}">
        <p14:creationId xmlns:p14="http://schemas.microsoft.com/office/powerpoint/2010/main" val="1033240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58"/>
          <p:cNvSpPr txBox="1">
            <a:spLocks/>
          </p:cNvSpPr>
          <p:nvPr/>
        </p:nvSpPr>
        <p:spPr>
          <a:xfrm>
            <a:off x="213104" y="1460615"/>
            <a:ext cx="12402959" cy="935591"/>
          </a:xfrm>
          <a:prstGeom prst="rect">
            <a:avLst/>
          </a:prstGeom>
          <a:ln w="3175">
            <a:miter lim="400000"/>
          </a:ln>
          <a:extLst>
            <a:ext uri="{C572A759-6A51-4108-AA02-DFA0A04FC94B}">
              <ma14:wrappingTextBoxFlag xmlns="" xmlns:ma14="http://schemas.microsoft.com/office/mac/drawingml/2011/main" val="1"/>
            </a:ext>
          </a:extLst>
        </p:spPr>
        <p:txBody>
          <a:bodyPr lIns="48767" tIns="48767" rIns="48767" bIns="48767" anchor="ctr">
            <a:normAutofit/>
          </a:bodyPr>
          <a:lstStyle>
            <a:lvl1pPr marL="0" marR="0" indent="0" algn="l" defTabSz="988364" rtl="0" latinLnBrk="0">
              <a:lnSpc>
                <a:spcPct val="120000"/>
              </a:lnSpc>
              <a:spcBef>
                <a:spcPts val="0"/>
              </a:spcBef>
              <a:spcAft>
                <a:spcPts val="0"/>
              </a:spcAft>
              <a:buClrTx/>
              <a:buSzTx/>
              <a:buFontTx/>
              <a:buNone/>
              <a:tabLst/>
              <a:defRPr sz="4180" b="0" i="0" u="none" strike="noStrike" cap="none" spc="0" baseline="0">
                <a:ln>
                  <a:noFill/>
                </a:ln>
                <a:solidFill>
                  <a:srgbClr val="000000"/>
                </a:solidFill>
                <a:uFillTx/>
                <a:latin typeface="Constantia"/>
                <a:ea typeface="Constantia"/>
                <a:cs typeface="Constantia"/>
                <a:sym typeface="Constantia"/>
              </a:defRPr>
            </a:lvl1pPr>
            <a:lvl2pPr marL="0" marR="0" indent="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2pPr>
            <a:lvl3pPr marL="0" marR="0" indent="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3pPr>
            <a:lvl4pPr marL="0" marR="0" indent="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4pPr>
            <a:lvl5pPr marL="0" marR="0" indent="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5pPr>
            <a:lvl6pPr marL="0" marR="0" indent="45720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6pPr>
            <a:lvl7pPr marL="0" marR="0" indent="91440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7pPr>
            <a:lvl8pPr marL="0" marR="0" indent="137160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8pPr>
            <a:lvl9pPr marL="0" marR="0" indent="182880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9pPr>
          </a:lstStyle>
          <a:p>
            <a:pPr hangingPunct="1"/>
            <a:r>
              <a:rPr lang="en-US" dirty="0" smtClean="0"/>
              <a:t>Three Teachings/Warnings by Jesus</a:t>
            </a:r>
            <a:endParaRPr lang="en-US" dirty="0"/>
          </a:p>
        </p:txBody>
      </p:sp>
      <p:sp>
        <p:nvSpPr>
          <p:cNvPr id="4" name="TextBox 3"/>
          <p:cNvSpPr txBox="1"/>
          <p:nvPr/>
        </p:nvSpPr>
        <p:spPr>
          <a:xfrm>
            <a:off x="939799" y="2514600"/>
            <a:ext cx="11371463" cy="437658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R="0" algn="l" defTabSz="1300480" rtl="0" fontAlgn="auto" latinLnBrk="0" hangingPunct="0">
              <a:lnSpc>
                <a:spcPct val="100000"/>
              </a:lnSpc>
              <a:spcBef>
                <a:spcPts val="0"/>
              </a:spcBef>
              <a:spcAft>
                <a:spcPts val="0"/>
              </a:spcAft>
              <a:buClrTx/>
              <a:buSzTx/>
              <a:tabLst/>
            </a:pPr>
            <a:r>
              <a:rPr lang="en-US" sz="3500" dirty="0" smtClean="0"/>
              <a:t>A) </a:t>
            </a:r>
            <a:r>
              <a:rPr kumimoji="0" lang="en-US" sz="3500" b="0" i="0" u="none" strike="noStrike" cap="none" spc="0" normalizeH="0" baseline="0" dirty="0" smtClean="0">
                <a:ln>
                  <a:noFill/>
                </a:ln>
                <a:solidFill>
                  <a:srgbClr val="000000"/>
                </a:solidFill>
                <a:effectLst/>
                <a:uFillTx/>
                <a:sym typeface="Arial"/>
              </a:rPr>
              <a:t>True Greatness/Warning Against</a:t>
            </a:r>
            <a:r>
              <a:rPr kumimoji="0" lang="en-US" sz="3500" b="0" i="0" u="none" strike="noStrike" cap="none" spc="0" normalizeH="0" dirty="0" smtClean="0">
                <a:ln>
                  <a:noFill/>
                </a:ln>
                <a:solidFill>
                  <a:srgbClr val="000000"/>
                </a:solidFill>
                <a:effectLst/>
                <a:uFillTx/>
                <a:sym typeface="Arial"/>
              </a:rPr>
              <a:t> the World (9:33-37)</a:t>
            </a:r>
          </a:p>
          <a:p>
            <a:pPr marR="0" algn="l" defTabSz="1300480" rtl="0" fontAlgn="auto" latinLnBrk="0" hangingPunct="0">
              <a:lnSpc>
                <a:spcPct val="100000"/>
              </a:lnSpc>
              <a:spcBef>
                <a:spcPts val="0"/>
              </a:spcBef>
              <a:spcAft>
                <a:spcPts val="0"/>
              </a:spcAft>
              <a:buClrTx/>
              <a:buSzTx/>
              <a:tabLst/>
            </a:pPr>
            <a:endParaRPr lang="en-US" sz="1700" dirty="0"/>
          </a:p>
          <a:p>
            <a:pPr marR="0" algn="l" defTabSz="1300480" rtl="0" fontAlgn="auto" latinLnBrk="0" hangingPunct="0">
              <a:lnSpc>
                <a:spcPct val="100000"/>
              </a:lnSpc>
              <a:spcBef>
                <a:spcPts val="0"/>
              </a:spcBef>
              <a:spcAft>
                <a:spcPts val="0"/>
              </a:spcAft>
              <a:buClrTx/>
              <a:buSzTx/>
              <a:tabLst/>
            </a:pPr>
            <a:r>
              <a:rPr lang="en-US" sz="3500" dirty="0" smtClean="0"/>
              <a:t>B) Warning Against Division (9:38-41)</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1700" b="0" i="0" u="none" strike="noStrike" cap="none" spc="0" normalizeH="0" baseline="0" dirty="0">
              <a:ln>
                <a:noFill/>
              </a:ln>
              <a:solidFill>
                <a:srgbClr val="000000"/>
              </a:solidFill>
              <a:effectLst/>
              <a:uFillTx/>
              <a:sym typeface="Arial"/>
            </a:endParaRPr>
          </a:p>
          <a:p>
            <a:pPr marR="0" algn="l" defTabSz="1300480" rtl="0" fontAlgn="auto" latinLnBrk="0" hangingPunct="0">
              <a:lnSpc>
                <a:spcPct val="100000"/>
              </a:lnSpc>
              <a:spcBef>
                <a:spcPts val="0"/>
              </a:spcBef>
              <a:spcAft>
                <a:spcPts val="0"/>
              </a:spcAft>
              <a:buClrTx/>
              <a:buSzTx/>
              <a:tabLst/>
            </a:pPr>
            <a:r>
              <a:rPr lang="en-US" sz="3500" dirty="0" smtClean="0"/>
              <a:t>C) Warning Against Stumbling (9:42-48)</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700" dirty="0" smtClean="0"/>
          </a:p>
          <a:p>
            <a:pPr marL="457200" marR="0" indent="-457200" algn="l" defTabSz="1300480" rtl="0" fontAlgn="auto" latinLnBrk="0" hangingPunct="0">
              <a:lnSpc>
                <a:spcPct val="100000"/>
              </a:lnSpc>
              <a:spcBef>
                <a:spcPts val="0"/>
              </a:spcBef>
              <a:spcAft>
                <a:spcPts val="0"/>
              </a:spcAft>
              <a:buClrTx/>
              <a:buSzTx/>
              <a:buFontTx/>
              <a:buChar char="-"/>
              <a:tabLst/>
            </a:pPr>
            <a:r>
              <a:rPr lang="en-US" sz="3500" dirty="0" smtClean="0"/>
              <a:t>All three in eschatological (end times) context</a:t>
            </a:r>
          </a:p>
          <a:p>
            <a:pPr marL="457200" marR="0" indent="-457200" algn="l" defTabSz="1300480" rtl="0" fontAlgn="auto" latinLnBrk="0" hangingPunct="0">
              <a:lnSpc>
                <a:spcPct val="100000"/>
              </a:lnSpc>
              <a:spcBef>
                <a:spcPts val="0"/>
              </a:spcBef>
              <a:spcAft>
                <a:spcPts val="0"/>
              </a:spcAft>
              <a:buClrTx/>
              <a:buSzTx/>
              <a:buFontTx/>
              <a:buChar char="-"/>
              <a:tabLst/>
            </a:pPr>
            <a:endParaRPr lang="en-US" sz="1700" dirty="0" smtClean="0"/>
          </a:p>
          <a:p>
            <a:pPr marL="457200" lvl="3" indent="-457200">
              <a:buFontTx/>
              <a:buChar char="-"/>
            </a:pPr>
            <a:r>
              <a:rPr lang="en-US" sz="3500" dirty="0" smtClean="0"/>
              <a:t>“Passion Predictions” i.e. the </a:t>
            </a:r>
            <a:r>
              <a:rPr lang="en-US" sz="3500" dirty="0" err="1" smtClean="0"/>
              <a:t>foretellings</a:t>
            </a:r>
            <a:r>
              <a:rPr lang="en-US" sz="3500" dirty="0" smtClean="0"/>
              <a:t> of Jesus’ death and resurrection</a:t>
            </a:r>
          </a:p>
        </p:txBody>
      </p:sp>
    </p:spTree>
    <p:extLst>
      <p:ext uri="{BB962C8B-B14F-4D97-AF65-F5344CB8AC3E}">
        <p14:creationId xmlns:p14="http://schemas.microsoft.com/office/powerpoint/2010/main" val="3421363858"/>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title" idx="4294967295"/>
          </p:nvPr>
        </p:nvSpPr>
        <p:spPr>
          <a:xfrm>
            <a:off x="213104" y="1460615"/>
            <a:ext cx="12402959" cy="935591"/>
          </a:xfrm>
          <a:prstGeom prst="rect">
            <a:avLst/>
          </a:prstGeom>
        </p:spPr>
        <p:txBody>
          <a:bodyPr>
            <a:normAutofit/>
          </a:bodyPr>
          <a:lstStyle>
            <a:lvl1pPr algn="l" defTabSz="988364">
              <a:lnSpc>
                <a:spcPct val="120000"/>
              </a:lnSpc>
              <a:defRPr sz="4180">
                <a:latin typeface="Constantia"/>
                <a:ea typeface="Constantia"/>
                <a:cs typeface="Constantia"/>
                <a:sym typeface="Constantia"/>
              </a:defRPr>
            </a:lvl1pPr>
          </a:lstStyle>
          <a:p>
            <a:r>
              <a:rPr dirty="0"/>
              <a:t>A) </a:t>
            </a:r>
            <a:r>
              <a:rPr lang="en-US" dirty="0" smtClean="0"/>
              <a:t>True Greatness in God’s Kingdom (9:33-37)</a:t>
            </a:r>
            <a:endParaRPr dirty="0"/>
          </a:p>
        </p:txBody>
      </p:sp>
      <p:sp>
        <p:nvSpPr>
          <p:cNvPr id="2" name="TextBox 1"/>
          <p:cNvSpPr txBox="1"/>
          <p:nvPr/>
        </p:nvSpPr>
        <p:spPr>
          <a:xfrm>
            <a:off x="254000" y="2362200"/>
            <a:ext cx="12420600" cy="59092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algn="ctr"/>
            <a:r>
              <a:rPr lang="en-US" sz="3200" dirty="0">
                <a:solidFill>
                  <a:schemeClr val="tx1"/>
                </a:solidFill>
              </a:rPr>
              <a:t>“If anyone wants to be first, he shall be last of all and servant of all</a:t>
            </a:r>
            <a:r>
              <a:rPr lang="en-US" sz="3200" dirty="0" smtClean="0">
                <a:solidFill>
                  <a:schemeClr val="tx1"/>
                </a:solidFill>
              </a:rPr>
              <a:t>.”</a:t>
            </a:r>
            <a:endParaRPr kumimoji="0" lang="en-US" sz="3200" b="0" i="0" u="none" strike="noStrike" cap="none" spc="0" normalizeH="0" baseline="0" dirty="0">
              <a:ln>
                <a:noFill/>
              </a:ln>
              <a:solidFill>
                <a:srgbClr val="000000"/>
              </a:solidFill>
              <a:effectLst/>
              <a:uFillTx/>
              <a:sym typeface="Arial"/>
            </a:endParaRPr>
          </a:p>
        </p:txBody>
      </p:sp>
      <p:sp>
        <p:nvSpPr>
          <p:cNvPr id="4" name="TextBox 3"/>
          <p:cNvSpPr txBox="1"/>
          <p:nvPr/>
        </p:nvSpPr>
        <p:spPr>
          <a:xfrm>
            <a:off x="558800" y="3071526"/>
            <a:ext cx="11887200" cy="56015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3000" dirty="0" smtClean="0"/>
              <a:t>What does Jesus mean by “first” and “last”?</a:t>
            </a:r>
            <a:endParaRPr kumimoji="0" lang="en-US" sz="3000" b="0" i="0" u="none" strike="noStrike" cap="none" spc="0" normalizeH="0" baseline="0" dirty="0">
              <a:ln>
                <a:noFill/>
              </a:ln>
              <a:solidFill>
                <a:srgbClr val="000000"/>
              </a:solidFill>
              <a:effectLst/>
              <a:uFillTx/>
              <a:latin typeface="Arial"/>
              <a:ea typeface="Arial"/>
              <a:cs typeface="Arial"/>
              <a:sym typeface="Arial"/>
            </a:endParaRPr>
          </a:p>
        </p:txBody>
      </p:sp>
      <p:sp>
        <p:nvSpPr>
          <p:cNvPr id="5" name="TextBox 4"/>
          <p:cNvSpPr txBox="1"/>
          <p:nvPr/>
        </p:nvSpPr>
        <p:spPr>
          <a:xfrm>
            <a:off x="1168400" y="3655060"/>
            <a:ext cx="11506200" cy="117570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800" b="0" i="0" u="none" strike="noStrike" cap="none" spc="0" normalizeH="0" baseline="0" dirty="0" smtClean="0">
                <a:ln>
                  <a:noFill/>
                </a:ln>
                <a:solidFill>
                  <a:srgbClr val="000000"/>
                </a:solidFill>
                <a:effectLst/>
                <a:uFillTx/>
                <a:latin typeface="Arial"/>
                <a:ea typeface="Arial"/>
                <a:cs typeface="Arial"/>
                <a:sym typeface="Arial"/>
              </a:rPr>
              <a:t>Two standards:</a:t>
            </a:r>
            <a:r>
              <a:rPr kumimoji="0" lang="en-US" sz="2800" b="0" i="0" u="none" strike="noStrike" cap="none" spc="0" normalizeH="0" dirty="0" smtClean="0">
                <a:ln>
                  <a:noFill/>
                </a:ln>
                <a:solidFill>
                  <a:srgbClr val="000000"/>
                </a:solidFill>
                <a:effectLst/>
                <a:uFillTx/>
                <a:latin typeface="Arial"/>
                <a:ea typeface="Arial"/>
                <a:cs typeface="Arial"/>
                <a:sym typeface="Arial"/>
              </a:rPr>
              <a:t> the world’s and God’s</a:t>
            </a:r>
          </a:p>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400" dirty="0"/>
          </a:p>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800" b="0" i="0" u="none" strike="noStrike" cap="none" spc="0" normalizeH="0" dirty="0" smtClean="0">
                <a:ln>
                  <a:noFill/>
                </a:ln>
                <a:solidFill>
                  <a:srgbClr val="000000"/>
                </a:solidFill>
                <a:effectLst/>
                <a:uFillTx/>
                <a:latin typeface="Arial"/>
                <a:ea typeface="Arial"/>
                <a:cs typeface="Arial"/>
                <a:sym typeface="Arial"/>
              </a:rPr>
              <a:t>Eschatological context: this is the crucial divide!</a:t>
            </a:r>
          </a:p>
        </p:txBody>
      </p:sp>
      <p:sp>
        <p:nvSpPr>
          <p:cNvPr id="6" name="TextBox 5"/>
          <p:cNvSpPr txBox="1"/>
          <p:nvPr/>
        </p:nvSpPr>
        <p:spPr>
          <a:xfrm>
            <a:off x="520700" y="4886051"/>
            <a:ext cx="11887200" cy="56015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0" i="0" u="none" strike="noStrike" cap="none" spc="0" normalizeH="0" baseline="0" dirty="0" smtClean="0">
                <a:ln>
                  <a:noFill/>
                </a:ln>
                <a:solidFill>
                  <a:srgbClr val="000000"/>
                </a:solidFill>
                <a:effectLst/>
                <a:uFillTx/>
                <a:latin typeface="Arial"/>
                <a:ea typeface="Arial"/>
                <a:cs typeface="Arial"/>
                <a:sym typeface="Arial"/>
              </a:rPr>
              <a:t>What does the world value, and what does</a:t>
            </a:r>
            <a:r>
              <a:rPr kumimoji="0" lang="en-US" sz="3000" b="0" i="0" u="none" strike="noStrike" cap="none" spc="0" normalizeH="0" dirty="0" smtClean="0">
                <a:ln>
                  <a:noFill/>
                </a:ln>
                <a:solidFill>
                  <a:srgbClr val="000000"/>
                </a:solidFill>
                <a:effectLst/>
                <a:uFillTx/>
                <a:latin typeface="Arial"/>
                <a:ea typeface="Arial"/>
                <a:cs typeface="Arial"/>
                <a:sym typeface="Arial"/>
              </a:rPr>
              <a:t> God value?</a:t>
            </a:r>
            <a:endParaRPr kumimoji="0" lang="en-US" sz="3000" b="0" i="0" u="none" strike="noStrike" cap="none" spc="0" normalizeH="0" baseline="0" dirty="0">
              <a:ln>
                <a:noFill/>
              </a:ln>
              <a:solidFill>
                <a:srgbClr val="000000"/>
              </a:solidFill>
              <a:effectLst/>
              <a:uFillTx/>
              <a:latin typeface="Arial"/>
              <a:ea typeface="Arial"/>
              <a:cs typeface="Arial"/>
              <a:sym typeface="Arial"/>
            </a:endParaRPr>
          </a:p>
        </p:txBody>
      </p:sp>
      <p:sp>
        <p:nvSpPr>
          <p:cNvPr id="9" name="TextBox 8"/>
          <p:cNvSpPr txBox="1"/>
          <p:nvPr/>
        </p:nvSpPr>
        <p:spPr>
          <a:xfrm>
            <a:off x="1168400" y="5486400"/>
            <a:ext cx="11506200" cy="385336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800" b="0" i="0" u="none" strike="noStrike" cap="none" spc="0" normalizeH="0" baseline="0" dirty="0" smtClean="0">
                <a:ln>
                  <a:noFill/>
                </a:ln>
                <a:solidFill>
                  <a:srgbClr val="000000"/>
                </a:solidFill>
                <a:effectLst/>
                <a:uFillTx/>
                <a:latin typeface="Arial"/>
                <a:ea typeface="Arial"/>
                <a:cs typeface="Arial"/>
                <a:sym typeface="Arial"/>
              </a:rPr>
              <a:t>The World: material prosperity, emotional security, power, can do whatever one wishes, obtain whatever one desires, etc.</a:t>
            </a:r>
          </a:p>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600" dirty="0"/>
          </a:p>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800" b="0" i="0" u="none" strike="noStrike" cap="none" spc="0" normalizeH="0" dirty="0" smtClean="0">
                <a:ln>
                  <a:noFill/>
                </a:ln>
                <a:solidFill>
                  <a:srgbClr val="000000"/>
                </a:solidFill>
                <a:effectLst/>
                <a:uFillTx/>
                <a:latin typeface="Arial"/>
                <a:ea typeface="Arial"/>
                <a:cs typeface="Arial"/>
                <a:sym typeface="Arial"/>
              </a:rPr>
              <a:t>God: spiritual prosperity, spiritual security: a stable, trusting, humble relationship with God</a:t>
            </a:r>
          </a:p>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600" dirty="0"/>
          </a:p>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800" b="0" i="0" u="none" strike="noStrike" cap="none" spc="0" normalizeH="0" dirty="0" smtClean="0">
                <a:ln>
                  <a:noFill/>
                </a:ln>
                <a:solidFill>
                  <a:srgbClr val="000000"/>
                </a:solidFill>
                <a:effectLst/>
                <a:uFillTx/>
                <a:latin typeface="Arial"/>
                <a:ea typeface="Arial"/>
                <a:cs typeface="Arial"/>
                <a:sym typeface="Arial"/>
              </a:rPr>
              <a:t>Essential ingredient: reconciled relationship with God</a:t>
            </a:r>
          </a:p>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600" dirty="0"/>
          </a:p>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800" b="0" i="0" u="none" strike="noStrike" cap="none" spc="0" normalizeH="0" dirty="0" smtClean="0">
                <a:ln>
                  <a:noFill/>
                </a:ln>
                <a:solidFill>
                  <a:srgbClr val="000000"/>
                </a:solidFill>
                <a:effectLst/>
                <a:uFillTx/>
                <a:latin typeface="Arial"/>
                <a:ea typeface="Arial"/>
                <a:cs typeface="Arial"/>
                <a:sym typeface="Arial"/>
              </a:rPr>
              <a:t>From a reconciled relationship comes more stability, faith, humility, and love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title" idx="4294967295"/>
          </p:nvPr>
        </p:nvSpPr>
        <p:spPr>
          <a:xfrm>
            <a:off x="213104" y="1460615"/>
            <a:ext cx="12402959" cy="935591"/>
          </a:xfrm>
          <a:prstGeom prst="rect">
            <a:avLst/>
          </a:prstGeom>
        </p:spPr>
        <p:txBody>
          <a:bodyPr>
            <a:normAutofit/>
          </a:bodyPr>
          <a:lstStyle>
            <a:lvl1pPr algn="l" defTabSz="988364">
              <a:lnSpc>
                <a:spcPct val="120000"/>
              </a:lnSpc>
              <a:defRPr sz="4180">
                <a:latin typeface="Constantia"/>
                <a:ea typeface="Constantia"/>
                <a:cs typeface="Constantia"/>
                <a:sym typeface="Constantia"/>
              </a:defRPr>
            </a:lvl1pPr>
          </a:lstStyle>
          <a:p>
            <a:r>
              <a:rPr dirty="0"/>
              <a:t>A) </a:t>
            </a:r>
            <a:r>
              <a:rPr lang="en-US" dirty="0" smtClean="0"/>
              <a:t>True Greatness in God’s Kingdom (9:33-37)</a:t>
            </a:r>
            <a:endParaRPr dirty="0"/>
          </a:p>
        </p:txBody>
      </p:sp>
      <p:sp>
        <p:nvSpPr>
          <p:cNvPr id="2" name="TextBox 1"/>
          <p:cNvSpPr txBox="1"/>
          <p:nvPr/>
        </p:nvSpPr>
        <p:spPr>
          <a:xfrm>
            <a:off x="254000" y="2362200"/>
            <a:ext cx="12420600" cy="59092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algn="ctr"/>
            <a:r>
              <a:rPr lang="en-US" sz="3200" dirty="0">
                <a:solidFill>
                  <a:schemeClr val="tx1"/>
                </a:solidFill>
              </a:rPr>
              <a:t>“If anyone wants to be first, he shall be last of all and servant of all</a:t>
            </a:r>
            <a:r>
              <a:rPr lang="en-US" sz="3200" dirty="0" smtClean="0">
                <a:solidFill>
                  <a:schemeClr val="tx1"/>
                </a:solidFill>
              </a:rPr>
              <a:t>.”</a:t>
            </a:r>
            <a:endParaRPr kumimoji="0" lang="en-US" sz="3200" b="0" i="0" u="none" strike="noStrike" cap="none" spc="0" normalizeH="0" baseline="0" dirty="0">
              <a:ln>
                <a:noFill/>
              </a:ln>
              <a:solidFill>
                <a:srgbClr val="000000"/>
              </a:solidFill>
              <a:effectLst/>
              <a:uFillTx/>
              <a:sym typeface="Arial"/>
            </a:endParaRPr>
          </a:p>
        </p:txBody>
      </p:sp>
      <p:sp>
        <p:nvSpPr>
          <p:cNvPr id="4" name="TextBox 3"/>
          <p:cNvSpPr txBox="1"/>
          <p:nvPr/>
        </p:nvSpPr>
        <p:spPr>
          <a:xfrm>
            <a:off x="558800" y="3071526"/>
            <a:ext cx="11887200" cy="56015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0" i="0" u="none" strike="noStrike" cap="none" spc="0" normalizeH="0" baseline="0" dirty="0" smtClean="0">
                <a:ln>
                  <a:noFill/>
                </a:ln>
                <a:solidFill>
                  <a:srgbClr val="000000"/>
                </a:solidFill>
                <a:effectLst/>
                <a:uFillTx/>
                <a:latin typeface="Arial"/>
                <a:ea typeface="Arial"/>
                <a:cs typeface="Arial"/>
                <a:sym typeface="Arial"/>
              </a:rPr>
              <a:t>Last in God’s eyes</a:t>
            </a:r>
            <a:endParaRPr kumimoji="0" lang="en-US" sz="3000" b="0" i="0" u="none" strike="noStrike" cap="none" spc="0" normalizeH="0" baseline="0" dirty="0">
              <a:ln>
                <a:noFill/>
              </a:ln>
              <a:solidFill>
                <a:srgbClr val="000000"/>
              </a:solidFill>
              <a:effectLst/>
              <a:uFillTx/>
              <a:latin typeface="Arial"/>
              <a:ea typeface="Arial"/>
              <a:cs typeface="Arial"/>
              <a:sym typeface="Arial"/>
            </a:endParaRPr>
          </a:p>
        </p:txBody>
      </p:sp>
      <p:sp>
        <p:nvSpPr>
          <p:cNvPr id="5" name="TextBox 4"/>
          <p:cNvSpPr txBox="1"/>
          <p:nvPr/>
        </p:nvSpPr>
        <p:spPr>
          <a:xfrm>
            <a:off x="1168400" y="3655060"/>
            <a:ext cx="11506200" cy="256069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800" dirty="0" smtClean="0"/>
              <a:t>Spiritual depravity, not reconciled, and still separated from God</a:t>
            </a:r>
          </a:p>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1600" i="0" u="none" strike="noStrike" cap="none" spc="0" normalizeH="0" dirty="0">
              <a:ln>
                <a:noFill/>
              </a:ln>
              <a:solidFill>
                <a:srgbClr val="000000"/>
              </a:solidFill>
              <a:effectLst/>
              <a:uFillTx/>
              <a:latin typeface="Arial"/>
              <a:ea typeface="Arial"/>
              <a:cs typeface="Arial"/>
              <a:sym typeface="Arial"/>
            </a:endParaRPr>
          </a:p>
          <a:p>
            <a:pPr marL="457200" indent="-457200">
              <a:buFont typeface="Arial" panose="020B0604020202020204" pitchFamily="34" charset="0"/>
              <a:buChar char="•"/>
            </a:pPr>
            <a:r>
              <a:rPr lang="en-US" sz="2800" dirty="0" smtClean="0"/>
              <a:t>Separated </a:t>
            </a:r>
            <a:r>
              <a:rPr lang="en-US" sz="2800" dirty="0"/>
              <a:t>from His provision of love, mercy, and </a:t>
            </a:r>
            <a:r>
              <a:rPr lang="en-US" sz="2800" dirty="0" smtClean="0"/>
              <a:t>grace</a:t>
            </a:r>
          </a:p>
          <a:p>
            <a:pPr marL="457200" indent="-457200">
              <a:buFont typeface="Arial" panose="020B0604020202020204" pitchFamily="34" charset="0"/>
              <a:buChar char="•"/>
            </a:pPr>
            <a:endParaRPr lang="en-US" sz="1600" dirty="0"/>
          </a:p>
          <a:p>
            <a:pPr marL="457200" indent="-457200">
              <a:buFont typeface="Arial" panose="020B0604020202020204" pitchFamily="34" charset="0"/>
              <a:buChar char="•"/>
            </a:pPr>
            <a:r>
              <a:rPr lang="en-US" sz="2800" dirty="0" smtClean="0"/>
              <a:t>The outcome in the end is eternal separation and judgment</a:t>
            </a:r>
          </a:p>
          <a:p>
            <a:pPr marL="457200" indent="-457200">
              <a:buFont typeface="Arial" panose="020B0604020202020204" pitchFamily="34" charset="0"/>
              <a:buChar char="•"/>
            </a:pPr>
            <a:endParaRPr lang="en-US" sz="1600" dirty="0"/>
          </a:p>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800" i="0" u="none" strike="noStrike" cap="none" spc="0" normalizeH="0" dirty="0" smtClean="0">
                <a:ln>
                  <a:noFill/>
                </a:ln>
                <a:solidFill>
                  <a:srgbClr val="000000"/>
                </a:solidFill>
                <a:effectLst/>
                <a:uFillTx/>
                <a:latin typeface="Arial"/>
                <a:ea typeface="Arial"/>
                <a:cs typeface="Arial"/>
                <a:sym typeface="Arial"/>
              </a:rPr>
              <a:t>Fundamental question: Are you reconciled with God?</a:t>
            </a:r>
          </a:p>
        </p:txBody>
      </p:sp>
      <p:sp>
        <p:nvSpPr>
          <p:cNvPr id="8" name="TextBox 7"/>
          <p:cNvSpPr txBox="1"/>
          <p:nvPr/>
        </p:nvSpPr>
        <p:spPr>
          <a:xfrm>
            <a:off x="520700" y="6221649"/>
            <a:ext cx="11887200" cy="56015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0" i="0" u="none" strike="noStrike" cap="none" spc="0" normalizeH="0" baseline="0" dirty="0" smtClean="0">
                <a:ln>
                  <a:noFill/>
                </a:ln>
                <a:solidFill>
                  <a:srgbClr val="000000"/>
                </a:solidFill>
                <a:effectLst/>
                <a:uFillTx/>
                <a:latin typeface="Arial"/>
                <a:ea typeface="Arial"/>
                <a:cs typeface="Arial"/>
                <a:sym typeface="Arial"/>
              </a:rPr>
              <a:t>Fruit of Reconciliation</a:t>
            </a:r>
          </a:p>
        </p:txBody>
      </p:sp>
      <p:sp>
        <p:nvSpPr>
          <p:cNvPr id="10" name="TextBox 9"/>
          <p:cNvSpPr txBox="1"/>
          <p:nvPr/>
        </p:nvSpPr>
        <p:spPr>
          <a:xfrm>
            <a:off x="1189318" y="6862338"/>
            <a:ext cx="11506200" cy="274536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800" dirty="0" smtClean="0"/>
              <a:t>Humble servanthood, attending to the needs of others</a:t>
            </a:r>
          </a:p>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1600" i="0" u="none" strike="noStrike" cap="none" spc="0" normalizeH="0" dirty="0">
              <a:ln>
                <a:noFill/>
              </a:ln>
              <a:solidFill>
                <a:srgbClr val="000000"/>
              </a:solidFill>
              <a:effectLst/>
              <a:uFillTx/>
              <a:latin typeface="Arial"/>
              <a:ea typeface="Arial"/>
              <a:cs typeface="Arial"/>
              <a:sym typeface="Arial"/>
            </a:endParaRPr>
          </a:p>
          <a:p>
            <a:pPr marL="457200" indent="-457200">
              <a:buFont typeface="Arial" panose="020B0604020202020204" pitchFamily="34" charset="0"/>
              <a:buChar char="•"/>
            </a:pPr>
            <a:r>
              <a:rPr lang="en-US" sz="2800" dirty="0" smtClean="0"/>
              <a:t>Spiritual prosperity can come with material prosperity, but both material prosperity and material poverty are to be used for God</a:t>
            </a:r>
          </a:p>
          <a:p>
            <a:pPr marL="457200" indent="-457200">
              <a:buFont typeface="Arial" panose="020B0604020202020204" pitchFamily="34" charset="0"/>
              <a:buChar char="•"/>
            </a:pPr>
            <a:endParaRPr lang="en-US" sz="1600" dirty="0"/>
          </a:p>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800" i="0" u="none" strike="noStrike" cap="none" spc="0" normalizeH="0" dirty="0" smtClean="0">
                <a:ln>
                  <a:noFill/>
                </a:ln>
                <a:solidFill>
                  <a:srgbClr val="000000"/>
                </a:solidFill>
                <a:effectLst/>
                <a:uFillTx/>
                <a:latin typeface="Arial"/>
                <a:ea typeface="Arial"/>
                <a:cs typeface="Arial"/>
                <a:sym typeface="Arial"/>
              </a:rPr>
              <a:t>God’s purposes are always rooted in service- in this sense we must be last in our hearts</a:t>
            </a:r>
          </a:p>
        </p:txBody>
      </p:sp>
    </p:spTree>
    <p:extLst>
      <p:ext uri="{BB962C8B-B14F-4D97-AF65-F5344CB8AC3E}">
        <p14:creationId xmlns:p14="http://schemas.microsoft.com/office/powerpoint/2010/main" val="2646120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title" idx="4294967295"/>
          </p:nvPr>
        </p:nvSpPr>
        <p:spPr>
          <a:xfrm>
            <a:off x="213104" y="1460615"/>
            <a:ext cx="12402959" cy="935591"/>
          </a:xfrm>
          <a:prstGeom prst="rect">
            <a:avLst/>
          </a:prstGeom>
        </p:spPr>
        <p:txBody>
          <a:bodyPr>
            <a:normAutofit/>
          </a:bodyPr>
          <a:lstStyle>
            <a:lvl1pPr algn="l" defTabSz="988364">
              <a:lnSpc>
                <a:spcPct val="120000"/>
              </a:lnSpc>
              <a:defRPr sz="4180">
                <a:latin typeface="Constantia"/>
                <a:ea typeface="Constantia"/>
                <a:cs typeface="Constantia"/>
                <a:sym typeface="Constantia"/>
              </a:defRPr>
            </a:lvl1pPr>
          </a:lstStyle>
          <a:p>
            <a:r>
              <a:rPr dirty="0"/>
              <a:t>A) </a:t>
            </a:r>
            <a:r>
              <a:rPr lang="en-US" dirty="0" smtClean="0"/>
              <a:t>True Greatness in God’s Kingdom (9:33-37)</a:t>
            </a:r>
            <a:endParaRPr dirty="0"/>
          </a:p>
        </p:txBody>
      </p:sp>
      <p:sp>
        <p:nvSpPr>
          <p:cNvPr id="2" name="TextBox 1"/>
          <p:cNvSpPr txBox="1"/>
          <p:nvPr/>
        </p:nvSpPr>
        <p:spPr>
          <a:xfrm>
            <a:off x="254000" y="2362200"/>
            <a:ext cx="12420600" cy="108337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algn="ctr"/>
            <a:r>
              <a:rPr lang="en-US" sz="3200" dirty="0">
                <a:solidFill>
                  <a:schemeClr val="tx1"/>
                </a:solidFill>
              </a:rPr>
              <a:t>“Whoever receives one child like this in My name receives Me; and whoever receives Me does not receive Me, but Him who sent Me</a:t>
            </a:r>
            <a:r>
              <a:rPr lang="en-US" sz="3200" dirty="0" smtClean="0">
                <a:solidFill>
                  <a:schemeClr val="tx1"/>
                </a:solidFill>
              </a:rPr>
              <a:t>.”</a:t>
            </a:r>
            <a:endParaRPr kumimoji="0" lang="en-US" sz="3200" b="0" i="0" u="none" strike="noStrike" cap="none" spc="0" normalizeH="0" baseline="0" dirty="0">
              <a:ln>
                <a:noFill/>
              </a:ln>
              <a:solidFill>
                <a:srgbClr val="000000"/>
              </a:solidFill>
              <a:effectLst/>
              <a:uFillTx/>
              <a:sym typeface="Arial"/>
            </a:endParaRPr>
          </a:p>
        </p:txBody>
      </p:sp>
      <p:sp>
        <p:nvSpPr>
          <p:cNvPr id="8" name="TextBox 7"/>
          <p:cNvSpPr txBox="1"/>
          <p:nvPr/>
        </p:nvSpPr>
        <p:spPr>
          <a:xfrm>
            <a:off x="520700" y="3657938"/>
            <a:ext cx="11887200" cy="56015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0" i="0" u="none" strike="noStrike" cap="none" spc="0" normalizeH="0" baseline="0" dirty="0" smtClean="0">
                <a:ln>
                  <a:noFill/>
                </a:ln>
                <a:solidFill>
                  <a:srgbClr val="000000"/>
                </a:solidFill>
                <a:effectLst/>
                <a:uFillTx/>
                <a:latin typeface="Arial"/>
                <a:ea typeface="Arial"/>
                <a:cs typeface="Arial"/>
                <a:sym typeface="Arial"/>
              </a:rPr>
              <a:t>Illustration of True</a:t>
            </a:r>
            <a:r>
              <a:rPr kumimoji="0" lang="en-US" sz="3000" b="0" i="0" u="none" strike="noStrike" cap="none" spc="0" normalizeH="0" dirty="0" smtClean="0">
                <a:ln>
                  <a:noFill/>
                </a:ln>
                <a:solidFill>
                  <a:srgbClr val="000000"/>
                </a:solidFill>
                <a:effectLst/>
                <a:uFillTx/>
                <a:latin typeface="Arial"/>
                <a:ea typeface="Arial"/>
                <a:cs typeface="Arial"/>
                <a:sym typeface="Arial"/>
              </a:rPr>
              <a:t> Greatness</a:t>
            </a:r>
            <a:endParaRPr kumimoji="0" lang="en-US" sz="3000" b="0" i="0" u="none" strike="noStrike" cap="none" spc="0" normalizeH="0" baseline="0" dirty="0" smtClean="0">
              <a:ln>
                <a:noFill/>
              </a:ln>
              <a:solidFill>
                <a:srgbClr val="000000"/>
              </a:solidFill>
              <a:effectLst/>
              <a:uFillTx/>
              <a:latin typeface="Arial"/>
              <a:ea typeface="Arial"/>
              <a:cs typeface="Arial"/>
              <a:sym typeface="Arial"/>
            </a:endParaRPr>
          </a:p>
        </p:txBody>
      </p:sp>
      <p:sp>
        <p:nvSpPr>
          <p:cNvPr id="10" name="TextBox 9"/>
          <p:cNvSpPr txBox="1"/>
          <p:nvPr/>
        </p:nvSpPr>
        <p:spPr>
          <a:xfrm>
            <a:off x="1157941" y="4267251"/>
            <a:ext cx="11506200" cy="385336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800" dirty="0" smtClean="0"/>
              <a:t>Children held the lowest societal rank in Jewish and Greco-Roman societies</a:t>
            </a:r>
          </a:p>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1600" i="0" u="none" strike="noStrike" cap="none" spc="0" normalizeH="0" dirty="0">
              <a:ln>
                <a:noFill/>
              </a:ln>
              <a:solidFill>
                <a:srgbClr val="000000"/>
              </a:solidFill>
              <a:effectLst/>
              <a:uFillTx/>
              <a:latin typeface="Arial"/>
              <a:ea typeface="Arial"/>
              <a:cs typeface="Arial"/>
              <a:sym typeface="Arial"/>
            </a:endParaRPr>
          </a:p>
          <a:p>
            <a:pPr marL="457200" indent="-457200">
              <a:buFont typeface="Arial" panose="020B0604020202020204" pitchFamily="34" charset="0"/>
              <a:buChar char="•"/>
            </a:pPr>
            <a:r>
              <a:rPr lang="en-US" sz="2800" dirty="0" smtClean="0"/>
              <a:t>One must receive (i.e. appropriately welcome) even a child</a:t>
            </a:r>
          </a:p>
          <a:p>
            <a:pPr marL="457200" indent="-457200">
              <a:buFont typeface="Arial" panose="020B0604020202020204" pitchFamily="34" charset="0"/>
              <a:buChar char="•"/>
            </a:pPr>
            <a:endParaRPr lang="en-US" sz="1600" dirty="0"/>
          </a:p>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800" i="0" u="none" strike="noStrike" cap="none" spc="0" normalizeH="0" dirty="0" smtClean="0">
                <a:ln>
                  <a:noFill/>
                </a:ln>
                <a:solidFill>
                  <a:srgbClr val="000000"/>
                </a:solidFill>
                <a:effectLst/>
                <a:uFillTx/>
                <a:latin typeface="Arial"/>
                <a:ea typeface="Arial"/>
                <a:cs typeface="Arial"/>
                <a:sym typeface="Arial"/>
              </a:rPr>
              <a:t>Doing so humbles ourselves even below the lowest, i.e. last, as servants</a:t>
            </a:r>
          </a:p>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600" dirty="0"/>
          </a:p>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800" dirty="0" smtClean="0"/>
              <a:t>To do so is how we receive God and is evidence of our reconciled relationship with God</a:t>
            </a:r>
            <a:endParaRPr kumimoji="0" lang="en-US" sz="2800" i="0" u="none" strike="noStrike" cap="none" spc="0" normalizeH="0" dirty="0" smtClean="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3173134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par>
    </p:tnLst>
  </p:timing>
</p:sld>
</file>

<file path=ppt/theme/theme1.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7DB6EF"/>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Helvetica Neue"/>
        <a:ea typeface="Helvetica Neue"/>
        <a:cs typeface="Helvetica Neue"/>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sp3d/>
      </a:spPr>
      <a:bodyPr rot="0" spcFirstLastPara="1" vertOverflow="overflow" horzOverflow="overflow" vert="horz" wrap="square" lIns="48767" tIns="48767" rIns="48767" bIns="48767"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round/>
        </a:ln>
        <a:effectLst>
          <a:outerShdw blurRad="254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48767" tIns="48767" rIns="48767" bIns="48767"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7DB6EF"/>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Helvetica Neue"/>
        <a:ea typeface="Helvetica Neue"/>
        <a:cs typeface="Helvetica Neue"/>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sp3d/>
      </a:spPr>
      <a:bodyPr rot="0" spcFirstLastPara="1" vertOverflow="overflow" horzOverflow="overflow" vert="horz" wrap="square" lIns="48767" tIns="48767" rIns="48767" bIns="48767"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round/>
        </a:ln>
        <a:effectLst>
          <a:outerShdw blurRad="254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48767" tIns="48767" rIns="48767" bIns="48767"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9726</TotalTime>
  <Words>1813</Words>
  <Application>Microsoft Office PowerPoint</Application>
  <PresentationFormat>Custom</PresentationFormat>
  <Paragraphs>174</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Default Design</vt:lpstr>
      <vt:lpstr>PowerPoint Presentation</vt:lpstr>
      <vt:lpstr>PowerPoint Presentation</vt:lpstr>
      <vt:lpstr>PowerPoint Presentation</vt:lpstr>
      <vt:lpstr>PowerPoint Presentation</vt:lpstr>
      <vt:lpstr>PowerPoint Presentation</vt:lpstr>
      <vt:lpstr>PowerPoint Presentation</vt:lpstr>
      <vt:lpstr>A) True Greatness in God’s Kingdom (9:33-37)</vt:lpstr>
      <vt:lpstr>A) True Greatness in God’s Kingdom (9:33-37)</vt:lpstr>
      <vt:lpstr>A) True Greatness in God’s Kingdom (9:33-37)</vt:lpstr>
      <vt:lpstr>A) True Greatness in God’s Kingdom (9:33-37)</vt:lpstr>
      <vt:lpstr>B) Warning Against Division (Mk 9:38-41)</vt:lpstr>
      <vt:lpstr>C) Warning Against Stumbling (Mk 9:42-48)</vt:lpstr>
      <vt:lpstr>C) Warning Against Stumbling (Mk 9:42-48)</vt:lpstr>
      <vt:lpstr>C) Warning Against Stumbling (Mk 9:42-48)</vt:lpstr>
      <vt:lpstr>PowerPoint Presentation</vt:lpstr>
      <vt:lpstr>Discussion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myl1</dc:creator>
  <cp:lastModifiedBy>Windows User</cp:lastModifiedBy>
  <cp:revision>57</cp:revision>
  <cp:lastPrinted>2016-10-02T03:14:24Z</cp:lastPrinted>
  <dcterms:modified xsi:type="dcterms:W3CDTF">2016-10-24T02:18:36Z</dcterms:modified>
</cp:coreProperties>
</file>