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256" r:id="rId2"/>
    <p:sldId id="266" r:id="rId3"/>
    <p:sldId id="259" r:id="rId4"/>
    <p:sldId id="281" r:id="rId5"/>
    <p:sldId id="276" r:id="rId6"/>
    <p:sldId id="267" r:id="rId7"/>
    <p:sldId id="277" r:id="rId8"/>
    <p:sldId id="278" r:id="rId9"/>
    <p:sldId id="270" r:id="rId10"/>
    <p:sldId id="279" r:id="rId11"/>
    <p:sldId id="280" r:id="rId12"/>
    <p:sldId id="264" r:id="rId13"/>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Arial"/>
        <a:ea typeface="Arial"/>
        <a:cs typeface="Arial"/>
        <a:sym typeface="Arial"/>
      </a:defRPr>
    </a:lvl5pPr>
    <a:lvl6pPr marL="0" marR="0" indent="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Arial"/>
        <a:ea typeface="Arial"/>
        <a:cs typeface="Arial"/>
        <a:sym typeface="Arial"/>
      </a:defRPr>
    </a:lvl6pPr>
    <a:lvl7pPr marL="0" marR="0" indent="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Arial"/>
        <a:ea typeface="Arial"/>
        <a:cs typeface="Arial"/>
        <a:sym typeface="Arial"/>
      </a:defRPr>
    </a:lvl7pPr>
    <a:lvl8pPr marL="0" marR="0" indent="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Arial"/>
        <a:ea typeface="Arial"/>
        <a:cs typeface="Arial"/>
        <a:sym typeface="Arial"/>
      </a:defRPr>
    </a:lvl8pPr>
    <a:lvl9pPr marL="0" marR="0" indent="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rial"/>
          <a:ea typeface="Arial"/>
          <a:cs typeface="Arial"/>
        </a:font>
        <a:srgbClr val="000000"/>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rgbClr val="D6E5F9"/>
          </a:solidFill>
        </a:fill>
      </a:tcStyle>
    </a:wholeTbl>
    <a:band2H>
      <a:tcTxStyle/>
      <a:tcStyle>
        <a:tcBdr/>
        <a:fill>
          <a:solidFill>
            <a:srgbClr val="ECF2FC"/>
          </a:solidFill>
        </a:fill>
      </a:tcStyle>
    </a:band2H>
    <a:firstCol>
      <a:tcTxStyle b="on" i="off">
        <a:font>
          <a:latin typeface="Arial"/>
          <a:ea typeface="Arial"/>
          <a:cs typeface="Arial"/>
        </a:font>
        <a:srgbClr val="FFFFFF"/>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3175" cap="flat">
              <a:solidFill>
                <a:srgbClr val="FFFFFF"/>
              </a:solidFill>
              <a:prstDash val="solid"/>
              <a:round/>
            </a:ln>
          </a:left>
          <a:right>
            <a:ln w="3175" cap="flat">
              <a:solidFill>
                <a:srgbClr val="FFFFFF"/>
              </a:solidFill>
              <a:prstDash val="solid"/>
              <a:round/>
            </a:ln>
          </a:right>
          <a:top>
            <a:ln w="25400"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25400"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000000"/>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Arial"/>
          <a:ea typeface="Arial"/>
          <a:cs typeface="Arial"/>
        </a:font>
        <a:srgbClr val="FFFFFF"/>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3175" cap="flat">
              <a:solidFill>
                <a:srgbClr val="FFFFFF"/>
              </a:solidFill>
              <a:prstDash val="solid"/>
              <a:round/>
            </a:ln>
          </a:left>
          <a:right>
            <a:ln w="3175" cap="flat">
              <a:solidFill>
                <a:srgbClr val="FFFFFF"/>
              </a:solidFill>
              <a:prstDash val="solid"/>
              <a:round/>
            </a:ln>
          </a:right>
          <a:top>
            <a:ln w="25400"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25400"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Arial"/>
          <a:ea typeface="Arial"/>
          <a:cs typeface="Arial"/>
        </a:font>
        <a:srgbClr val="000000"/>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Arial"/>
          <a:ea typeface="Arial"/>
          <a:cs typeface="Arial"/>
        </a:font>
        <a:srgbClr val="FFFFFF"/>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6"/>
          </a:solidFill>
        </a:fill>
      </a:tcStyle>
    </a:firstCol>
    <a:lastRow>
      <a:tcTxStyle b="on" i="off">
        <a:font>
          <a:latin typeface="Arial"/>
          <a:ea typeface="Arial"/>
          <a:cs typeface="Arial"/>
        </a:font>
        <a:srgbClr val="FFFFFF"/>
      </a:tcTxStyle>
      <a:tcStyle>
        <a:tcBdr>
          <a:left>
            <a:ln w="3175" cap="flat">
              <a:solidFill>
                <a:srgbClr val="FFFFFF"/>
              </a:solidFill>
              <a:prstDash val="solid"/>
              <a:round/>
            </a:ln>
          </a:left>
          <a:right>
            <a:ln w="3175" cap="flat">
              <a:solidFill>
                <a:srgbClr val="FFFFFF"/>
              </a:solidFill>
              <a:prstDash val="solid"/>
              <a:round/>
            </a:ln>
          </a:right>
          <a:top>
            <a:ln w="25400"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6"/>
          </a:solidFill>
        </a:fill>
      </a:tcStyle>
    </a:lastRow>
    <a:firstRow>
      <a:tcTxStyle b="on" i="off">
        <a:font>
          <a:latin typeface="Arial"/>
          <a:ea typeface="Arial"/>
          <a:cs typeface="Arial"/>
        </a:font>
        <a:srgbClr val="FFFFFF"/>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25400"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rgbClr val="000000"/>
      </a:tcTxStyle>
      <a:tcStyle>
        <a:tcBdr>
          <a:left>
            <a:ln w="3175" cap="flat">
              <a:noFill/>
              <a:miter lim="400000"/>
            </a:ln>
          </a:left>
          <a:right>
            <a:ln w="3175" cap="flat">
              <a:noFill/>
              <a:miter lim="400000"/>
            </a:ln>
          </a:right>
          <a:top>
            <a:ln w="3175" cap="flat">
              <a:noFill/>
              <a:miter lim="400000"/>
            </a:ln>
          </a:top>
          <a:bottom>
            <a:ln w="3175" cap="flat">
              <a:noFill/>
              <a:miter lim="400000"/>
            </a:ln>
          </a:bottom>
          <a:insideH>
            <a:ln w="3175" cap="flat">
              <a:noFill/>
              <a:miter lim="400000"/>
            </a:ln>
          </a:insideH>
          <a:insideV>
            <a:ln w="3175"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Arial"/>
          <a:ea typeface="Arial"/>
          <a:cs typeface="Arial"/>
        </a:font>
        <a:srgbClr val="FFFFFF"/>
      </a:tcTxStyle>
      <a:tcStyle>
        <a:tcBdr>
          <a:left>
            <a:ln w="3175" cap="flat">
              <a:noFill/>
              <a:miter lim="400000"/>
            </a:ln>
          </a:left>
          <a:right>
            <a:ln w="3175" cap="flat">
              <a:noFill/>
              <a:miter lim="400000"/>
            </a:ln>
          </a:right>
          <a:top>
            <a:ln w="3175" cap="flat">
              <a:noFill/>
              <a:miter lim="400000"/>
            </a:ln>
          </a:top>
          <a:bottom>
            <a:ln w="3175" cap="flat">
              <a:noFill/>
              <a:miter lim="400000"/>
            </a:ln>
          </a:bottom>
          <a:insideH>
            <a:ln w="3175" cap="flat">
              <a:noFill/>
              <a:miter lim="400000"/>
            </a:ln>
          </a:insideH>
          <a:insideV>
            <a:ln w="3175"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3175" cap="flat">
              <a:noFill/>
              <a:miter lim="400000"/>
            </a:ln>
          </a:left>
          <a:right>
            <a:ln w="3175" cap="flat">
              <a:noFill/>
              <a:miter lim="400000"/>
            </a:ln>
          </a:right>
          <a:top>
            <a:ln w="38100" cap="flat">
              <a:solidFill>
                <a:srgbClr val="000000"/>
              </a:solidFill>
              <a:prstDash val="solid"/>
              <a:round/>
            </a:ln>
          </a:top>
          <a:bottom>
            <a:ln w="12700" cap="flat">
              <a:solidFill>
                <a:srgbClr val="000000"/>
              </a:solidFill>
              <a:prstDash val="solid"/>
              <a:round/>
            </a:ln>
          </a:bottom>
          <a:insideH>
            <a:ln w="3175" cap="flat">
              <a:noFill/>
              <a:miter lim="400000"/>
            </a:ln>
          </a:insideH>
          <a:insideV>
            <a:ln w="3175"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3175" cap="flat">
              <a:noFill/>
              <a:miter lim="400000"/>
            </a:ln>
          </a:left>
          <a:right>
            <a:ln w="3175" cap="flat">
              <a:noFill/>
              <a:miter lim="400000"/>
            </a:ln>
          </a:right>
          <a:top>
            <a:ln w="12700" cap="flat">
              <a:solidFill>
                <a:srgbClr val="000000"/>
              </a:solidFill>
              <a:prstDash val="solid"/>
              <a:round/>
            </a:ln>
          </a:top>
          <a:bottom>
            <a:ln w="12700" cap="flat">
              <a:solidFill>
                <a:srgbClr val="000000"/>
              </a:solidFill>
              <a:prstDash val="solid"/>
              <a:round/>
            </a:ln>
          </a:bottom>
          <a:insideH>
            <a:ln w="3175" cap="flat">
              <a:noFill/>
              <a:miter lim="400000"/>
            </a:ln>
          </a:insideH>
          <a:insideV>
            <a:ln w="3175"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000000"/>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rial"/>
          <a:ea typeface="Arial"/>
          <a:cs typeface="Arial"/>
        </a:font>
        <a:srgbClr val="FFFFFF"/>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rgbClr val="000000"/>
          </a:solidFill>
        </a:fill>
      </a:tcStyle>
    </a:firstCol>
    <a:lastRow>
      <a:tcTxStyle b="on" i="off">
        <a:font>
          <a:latin typeface="Arial"/>
          <a:ea typeface="Arial"/>
          <a:cs typeface="Arial"/>
        </a:font>
        <a:srgbClr val="FFFFFF"/>
      </a:tcTxStyle>
      <a:tcStyle>
        <a:tcBdr>
          <a:left>
            <a:ln w="3175" cap="flat">
              <a:solidFill>
                <a:srgbClr val="FFFFFF"/>
              </a:solidFill>
              <a:prstDash val="solid"/>
              <a:round/>
            </a:ln>
          </a:left>
          <a:right>
            <a:ln w="3175" cap="flat">
              <a:solidFill>
                <a:srgbClr val="FFFFFF"/>
              </a:solidFill>
              <a:prstDash val="solid"/>
              <a:round/>
            </a:ln>
          </a:right>
          <a:top>
            <a:ln w="25400"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rgbClr val="000000"/>
          </a:solidFill>
        </a:fill>
      </a:tcStyle>
    </a:lastRow>
    <a:firstRow>
      <a:tcTxStyle b="on" i="off">
        <a:font>
          <a:latin typeface="Arial"/>
          <a:ea typeface="Arial"/>
          <a:cs typeface="Arial"/>
        </a:font>
        <a:srgbClr val="FFFFFF"/>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25400"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Arial"/>
          <a:ea typeface="Arial"/>
          <a:cs typeface="Arial"/>
        </a:font>
        <a:srgbClr val="000000"/>
      </a:tcTxStyle>
      <a:tcStyle>
        <a:tcBdr>
          <a:left>
            <a:ln w="3175" cap="flat">
              <a:solidFill>
                <a:srgbClr val="000000"/>
              </a:solidFill>
              <a:prstDash val="solid"/>
              <a:round/>
            </a:ln>
          </a:left>
          <a:right>
            <a:ln w="3175" cap="flat">
              <a:solidFill>
                <a:srgbClr val="000000"/>
              </a:solidFill>
              <a:prstDash val="solid"/>
              <a:round/>
            </a:ln>
          </a:right>
          <a:top>
            <a:ln w="3175" cap="flat">
              <a:solidFill>
                <a:srgbClr val="000000"/>
              </a:solidFill>
              <a:prstDash val="solid"/>
              <a:round/>
            </a:ln>
          </a:top>
          <a:bottom>
            <a:ln w="3175" cap="flat">
              <a:solidFill>
                <a:srgbClr val="000000"/>
              </a:solidFill>
              <a:prstDash val="solid"/>
              <a:round/>
            </a:ln>
          </a:bottom>
          <a:insideH>
            <a:ln w="3175" cap="flat">
              <a:solidFill>
                <a:srgbClr val="000000"/>
              </a:solidFill>
              <a:prstDash val="solid"/>
              <a:round/>
            </a:ln>
          </a:insideH>
          <a:insideV>
            <a:ln w="3175"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Arial"/>
          <a:ea typeface="Arial"/>
          <a:cs typeface="Arial"/>
        </a:font>
        <a:srgbClr val="000000"/>
      </a:tcTxStyle>
      <a:tcStyle>
        <a:tcBdr>
          <a:left>
            <a:ln w="3175" cap="flat">
              <a:solidFill>
                <a:srgbClr val="000000"/>
              </a:solidFill>
              <a:prstDash val="solid"/>
              <a:round/>
            </a:ln>
          </a:left>
          <a:right>
            <a:ln w="3175" cap="flat">
              <a:solidFill>
                <a:srgbClr val="000000"/>
              </a:solidFill>
              <a:prstDash val="solid"/>
              <a:round/>
            </a:ln>
          </a:right>
          <a:top>
            <a:ln w="3175" cap="flat">
              <a:solidFill>
                <a:srgbClr val="000000"/>
              </a:solidFill>
              <a:prstDash val="solid"/>
              <a:round/>
            </a:ln>
          </a:top>
          <a:bottom>
            <a:ln w="3175" cap="flat">
              <a:solidFill>
                <a:srgbClr val="000000"/>
              </a:solidFill>
              <a:prstDash val="solid"/>
              <a:round/>
            </a:ln>
          </a:bottom>
          <a:insideH>
            <a:ln w="3175" cap="flat">
              <a:solidFill>
                <a:srgbClr val="000000"/>
              </a:solidFill>
              <a:prstDash val="solid"/>
              <a:round/>
            </a:ln>
          </a:insideH>
          <a:insideV>
            <a:ln w="3175" cap="flat">
              <a:solidFill>
                <a:srgbClr val="000000"/>
              </a:solidFill>
              <a:prstDash val="solid"/>
              <a:round/>
            </a:ln>
          </a:insideV>
        </a:tcBdr>
        <a:fill>
          <a:solidFill>
            <a:srgbClr val="000000">
              <a:alpha val="20000"/>
            </a:srgbClr>
          </a:solidFill>
        </a:fill>
      </a:tcStyle>
    </a:firstCol>
    <a:lastRow>
      <a:tcTxStyle b="on" i="off">
        <a:font>
          <a:latin typeface="Arial"/>
          <a:ea typeface="Arial"/>
          <a:cs typeface="Arial"/>
        </a:font>
        <a:srgbClr val="000000"/>
      </a:tcTxStyle>
      <a:tcStyle>
        <a:tcBdr>
          <a:left>
            <a:ln w="3175" cap="flat">
              <a:solidFill>
                <a:srgbClr val="000000"/>
              </a:solidFill>
              <a:prstDash val="solid"/>
              <a:round/>
            </a:ln>
          </a:left>
          <a:right>
            <a:ln w="3175" cap="flat">
              <a:solidFill>
                <a:srgbClr val="000000"/>
              </a:solidFill>
              <a:prstDash val="solid"/>
              <a:round/>
            </a:ln>
          </a:right>
          <a:top>
            <a:ln w="38100" cap="flat">
              <a:solidFill>
                <a:srgbClr val="000000"/>
              </a:solidFill>
              <a:prstDash val="solid"/>
              <a:round/>
            </a:ln>
          </a:top>
          <a:bottom>
            <a:ln w="3175" cap="flat">
              <a:solidFill>
                <a:srgbClr val="000000"/>
              </a:solidFill>
              <a:prstDash val="solid"/>
              <a:round/>
            </a:ln>
          </a:bottom>
          <a:insideH>
            <a:ln w="3175" cap="flat">
              <a:solidFill>
                <a:srgbClr val="000000"/>
              </a:solidFill>
              <a:prstDash val="solid"/>
              <a:round/>
            </a:ln>
          </a:insideH>
          <a:insideV>
            <a:ln w="3175" cap="flat">
              <a:solidFill>
                <a:srgbClr val="000000"/>
              </a:solidFill>
              <a:prstDash val="solid"/>
              <a:round/>
            </a:ln>
          </a:insideV>
        </a:tcBdr>
        <a:fill>
          <a:noFill/>
        </a:fill>
      </a:tcStyle>
    </a:lastRow>
    <a:firstRow>
      <a:tcTxStyle b="on" i="off">
        <a:font>
          <a:latin typeface="Arial"/>
          <a:ea typeface="Arial"/>
          <a:cs typeface="Arial"/>
        </a:font>
        <a:srgbClr val="000000"/>
      </a:tcTxStyle>
      <a:tcStyle>
        <a:tcBdr>
          <a:left>
            <a:ln w="3175" cap="flat">
              <a:solidFill>
                <a:srgbClr val="000000"/>
              </a:solidFill>
              <a:prstDash val="solid"/>
              <a:round/>
            </a:ln>
          </a:left>
          <a:right>
            <a:ln w="3175" cap="flat">
              <a:solidFill>
                <a:srgbClr val="000000"/>
              </a:solidFill>
              <a:prstDash val="solid"/>
              <a:round/>
            </a:ln>
          </a:right>
          <a:top>
            <a:ln w="3175" cap="flat">
              <a:solidFill>
                <a:srgbClr val="000000"/>
              </a:solidFill>
              <a:prstDash val="solid"/>
              <a:round/>
            </a:ln>
          </a:top>
          <a:bottom>
            <a:ln w="12700" cap="flat">
              <a:solidFill>
                <a:srgbClr val="000000"/>
              </a:solidFill>
              <a:prstDash val="solid"/>
              <a:round/>
            </a:ln>
          </a:bottom>
          <a:insideH>
            <a:ln w="3175" cap="flat">
              <a:solidFill>
                <a:srgbClr val="000000"/>
              </a:solidFill>
              <a:prstDash val="solid"/>
              <a:round/>
            </a:ln>
          </a:insideH>
          <a:insideV>
            <a:ln w="3175"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047" autoAdjust="0"/>
  </p:normalViewPr>
  <p:slideViewPr>
    <p:cSldViewPr snapToGrid="0" snapToObjects="1">
      <p:cViewPr>
        <p:scale>
          <a:sx n="100" d="100"/>
          <a:sy n="100" d="100"/>
        </p:scale>
        <p:origin x="-296" y="-304"/>
      </p:cViewPr>
      <p:guideLst>
        <p:guide orient="horz" pos="3072"/>
        <p:guide pos="4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1" name="Shape 41"/>
          <p:cNvSpPr>
            <a:spLocks noGrp="1" noRot="1" noChangeAspect="1"/>
          </p:cNvSpPr>
          <p:nvPr>
            <p:ph type="sldImg"/>
          </p:nvPr>
        </p:nvSpPr>
        <p:spPr>
          <a:xfrm>
            <a:off x="1143000" y="685800"/>
            <a:ext cx="4572000" cy="3429000"/>
          </a:xfrm>
          <a:prstGeom prst="rect">
            <a:avLst/>
          </a:prstGeom>
        </p:spPr>
        <p:txBody>
          <a:bodyPr/>
          <a:lstStyle/>
          <a:p>
            <a:endParaRPr/>
          </a:p>
        </p:txBody>
      </p:sp>
      <p:sp>
        <p:nvSpPr>
          <p:cNvPr id="42" name="Shape 42"/>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4116577356"/>
      </p:ext>
    </p:extLst>
  </p:cSld>
  <p:clrMap bg1="lt1" tx1="dk1" bg2="lt2" tx2="dk2" accent1="accent1" accent2="accent2" accent3="accent3" accent4="accent4" accent5="accent5" accent6="accent6" hlink="hlink" folHlink="folHlink"/>
  <p:notesStyle>
    <a:lvl1pPr defTabSz="1300480" latinLnBrk="0">
      <a:defRPr sz="2200">
        <a:latin typeface="+mn-lt"/>
        <a:ea typeface="+mn-ea"/>
        <a:cs typeface="+mn-cs"/>
        <a:sym typeface="Helvetica Neue"/>
      </a:defRPr>
    </a:lvl1pPr>
    <a:lvl2pPr indent="228600" defTabSz="1300480" latinLnBrk="0">
      <a:defRPr sz="2200">
        <a:latin typeface="+mn-lt"/>
        <a:ea typeface="+mn-ea"/>
        <a:cs typeface="+mn-cs"/>
        <a:sym typeface="Helvetica Neue"/>
      </a:defRPr>
    </a:lvl2pPr>
    <a:lvl3pPr indent="457200" defTabSz="1300480" latinLnBrk="0">
      <a:defRPr sz="2200">
        <a:latin typeface="+mn-lt"/>
        <a:ea typeface="+mn-ea"/>
        <a:cs typeface="+mn-cs"/>
        <a:sym typeface="Helvetica Neue"/>
      </a:defRPr>
    </a:lvl3pPr>
    <a:lvl4pPr indent="685800" defTabSz="1300480" latinLnBrk="0">
      <a:defRPr sz="2200">
        <a:latin typeface="+mn-lt"/>
        <a:ea typeface="+mn-ea"/>
        <a:cs typeface="+mn-cs"/>
        <a:sym typeface="Helvetica Neue"/>
      </a:defRPr>
    </a:lvl4pPr>
    <a:lvl5pPr indent="914400" defTabSz="1300480" latinLnBrk="0">
      <a:defRPr sz="2200">
        <a:latin typeface="+mn-lt"/>
        <a:ea typeface="+mn-ea"/>
        <a:cs typeface="+mn-cs"/>
        <a:sym typeface="Helvetica Neue"/>
      </a:defRPr>
    </a:lvl5pPr>
    <a:lvl6pPr indent="1143000" defTabSz="1300480" latinLnBrk="0">
      <a:defRPr sz="2200">
        <a:latin typeface="+mn-lt"/>
        <a:ea typeface="+mn-ea"/>
        <a:cs typeface="+mn-cs"/>
        <a:sym typeface="Helvetica Neue"/>
      </a:defRPr>
    </a:lvl6pPr>
    <a:lvl7pPr indent="1371600" defTabSz="1300480" latinLnBrk="0">
      <a:defRPr sz="2200">
        <a:latin typeface="+mn-lt"/>
        <a:ea typeface="+mn-ea"/>
        <a:cs typeface="+mn-cs"/>
        <a:sym typeface="Helvetica Neue"/>
      </a:defRPr>
    </a:lvl7pPr>
    <a:lvl8pPr indent="1600200" defTabSz="1300480" latinLnBrk="0">
      <a:defRPr sz="2200">
        <a:latin typeface="+mn-lt"/>
        <a:ea typeface="+mn-ea"/>
        <a:cs typeface="+mn-cs"/>
        <a:sym typeface="Helvetica Neue"/>
      </a:defRPr>
    </a:lvl8pPr>
    <a:lvl9pPr indent="1828800" defTabSz="1300480" latinLnBrk="0">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1300480" eaLnBrk="1" fontAlgn="auto" latinLnBrk="0" hangingPunct="1">
              <a:lnSpc>
                <a:spcPct val="100000"/>
              </a:lnSpc>
              <a:spcBef>
                <a:spcPts val="0"/>
              </a:spcBef>
              <a:spcAft>
                <a:spcPts val="0"/>
              </a:spcAft>
              <a:buClrTx/>
              <a:buSzTx/>
              <a:buFontTx/>
              <a:buNone/>
              <a:tabLst/>
              <a:defRPr/>
            </a:pPr>
            <a:r>
              <a:rPr lang="en-US" sz="2200" dirty="0" smtClean="0">
                <a:effectLst/>
                <a:latin typeface="+mn-lt"/>
                <a:ea typeface="+mn-ea"/>
                <a:cs typeface="+mn-cs"/>
                <a:sym typeface="Helvetica Neue"/>
              </a:rPr>
              <a:t>*Issue here isn’t which is possible but rather which is more likely?  You cannot call Jesus a great moral teacher yet dismiss His claim to be the Son of God.  If you do, then you have to say that He was either a liar or lunatic and cannot be a good moral teacher.  You have to make that choice.  </a:t>
            </a:r>
          </a:p>
          <a:p>
            <a:endParaRPr lang="en-US" dirty="0"/>
          </a:p>
        </p:txBody>
      </p:sp>
    </p:spTree>
    <p:extLst>
      <p:ext uri="{BB962C8B-B14F-4D97-AF65-F5344CB8AC3E}">
        <p14:creationId xmlns:p14="http://schemas.microsoft.com/office/powerpoint/2010/main" val="3189169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Christ</a:t>
            </a:r>
            <a:r>
              <a:rPr lang="en-US" baseline="0" dirty="0" smtClean="0"/>
              <a:t> (Greek) = Messiah (Hebrew) = Anointed One</a:t>
            </a:r>
            <a:endParaRPr lang="en-US" dirty="0"/>
          </a:p>
        </p:txBody>
      </p:sp>
    </p:spTree>
    <p:extLst>
      <p:ext uri="{BB962C8B-B14F-4D97-AF65-F5344CB8AC3E}">
        <p14:creationId xmlns:p14="http://schemas.microsoft.com/office/powerpoint/2010/main" val="1367608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*Jesus</a:t>
            </a:r>
            <a:r>
              <a:rPr lang="en-US" baseline="0" dirty="0" smtClean="0"/>
              <a:t> began to walk towards Jerusalem.  </a:t>
            </a:r>
          </a:p>
          <a:p>
            <a:r>
              <a:rPr lang="en-US" baseline="0" dirty="0" smtClean="0"/>
              <a:t>*Significant because there were less miracles, more conflicts.</a:t>
            </a:r>
          </a:p>
          <a:p>
            <a:r>
              <a:rPr lang="en-US" baseline="0" dirty="0" smtClean="0"/>
              <a:t>*Began to speak more clearly and no longer in parables. </a:t>
            </a:r>
            <a:endParaRPr lang="en-US" dirty="0" smtClean="0"/>
          </a:p>
          <a:p>
            <a:endParaRPr lang="en-US" dirty="0" smtClean="0"/>
          </a:p>
          <a:p>
            <a:r>
              <a:rPr lang="en-US" dirty="0" smtClean="0"/>
              <a:t>*What was the Jew’s idea of what a Messiah would be like?  </a:t>
            </a:r>
          </a:p>
          <a:p>
            <a:endParaRPr lang="en-US" dirty="0" smtClean="0"/>
          </a:p>
          <a:p>
            <a:endParaRPr lang="en-US" dirty="0" smtClean="0"/>
          </a:p>
          <a:p>
            <a:r>
              <a:rPr lang="en-US" sz="2200" dirty="0" smtClean="0">
                <a:latin typeface="+mn-lt"/>
                <a:ea typeface="+mn-ea"/>
                <a:cs typeface="+mn-cs"/>
                <a:sym typeface="Helvetica Neue"/>
              </a:rPr>
              <a:t>While the Jews expect a triumphant messiah, Isaiah 52:13—53:12 speaks of a suffering servant who:</a:t>
            </a:r>
          </a:p>
          <a:p>
            <a:r>
              <a:rPr lang="en-US" sz="2200" dirty="0" smtClean="0">
                <a:latin typeface="+mn-lt"/>
                <a:ea typeface="+mn-ea"/>
                <a:cs typeface="+mn-cs"/>
                <a:sym typeface="Helvetica Neue"/>
              </a:rPr>
              <a:t>• “Shall be exalted and lifted up” (52:13).</a:t>
            </a:r>
          </a:p>
          <a:p>
            <a:r>
              <a:rPr lang="en-US" sz="2200" dirty="0" smtClean="0">
                <a:latin typeface="+mn-lt"/>
                <a:ea typeface="+mn-ea"/>
                <a:cs typeface="+mn-cs"/>
                <a:sym typeface="Helvetica Neue"/>
              </a:rPr>
              <a:t>• “Was despised and rejected by men; a man of suffering, and acquainted with disease” (53:3)—who “was pierced for our transgressions… (and) crushed for our iniquities” (53:5).</a:t>
            </a:r>
          </a:p>
          <a:p>
            <a:r>
              <a:rPr lang="en-US" sz="2200" dirty="0" smtClean="0">
                <a:latin typeface="+mn-lt"/>
                <a:ea typeface="+mn-ea"/>
                <a:cs typeface="+mn-cs"/>
                <a:sym typeface="Helvetica Neue"/>
              </a:rPr>
              <a:t>• “Was cut off out of the land of the living and stricken for the disobedience of my people. They made his grave with the wicked” (53:8-9). (See also Psalm 22, Psalm 69, and Zechariah 9-14).</a:t>
            </a:r>
            <a:endParaRPr lang="en-US" dirty="0"/>
          </a:p>
        </p:txBody>
      </p:sp>
    </p:spTree>
    <p:extLst>
      <p:ext uri="{BB962C8B-B14F-4D97-AF65-F5344CB8AC3E}">
        <p14:creationId xmlns:p14="http://schemas.microsoft.com/office/powerpoint/2010/main" val="1641120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a:t>
            </a:r>
            <a:r>
              <a:rPr lang="en-US" baseline="0" dirty="0" smtClean="0"/>
              <a:t> did Jesus speak so harshly to Peter?  </a:t>
            </a:r>
            <a:endParaRPr lang="en-US" dirty="0"/>
          </a:p>
        </p:txBody>
      </p:sp>
    </p:spTree>
    <p:extLst>
      <p:ext uri="{BB962C8B-B14F-4D97-AF65-F5344CB8AC3E}">
        <p14:creationId xmlns:p14="http://schemas.microsoft.com/office/powerpoint/2010/main" val="35002293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56525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does it mean to deny self?  Say no to yourself and yes to God.  </a:t>
            </a:r>
          </a:p>
          <a:p>
            <a:endParaRPr lang="en-US" dirty="0" smtClean="0"/>
          </a:p>
          <a:p>
            <a:r>
              <a:rPr lang="en-US" dirty="0" smtClean="0"/>
              <a:t>*What does the image of carry</a:t>
            </a:r>
            <a:r>
              <a:rPr lang="en-US" baseline="0" dirty="0" smtClean="0"/>
              <a:t> the cross mean?  Not wearing the symbol of a cross.  </a:t>
            </a:r>
          </a:p>
          <a:p>
            <a:endParaRPr lang="en-US" baseline="0" dirty="0" smtClean="0"/>
          </a:p>
          <a:p>
            <a:r>
              <a:rPr lang="en-US" baseline="0" dirty="0" smtClean="0"/>
              <a:t>*Buddhist deny themselves of this world, isolate themselves in monastery and have less and less contact with people in order to achieve nirvana.  </a:t>
            </a:r>
          </a:p>
          <a:p>
            <a:r>
              <a:rPr lang="en-US" baseline="0" dirty="0" smtClean="0"/>
              <a:t>*Christians are to enjoy the creation, this world that God has given us.  </a:t>
            </a:r>
          </a:p>
          <a:p>
            <a:endParaRPr lang="en-US" baseline="0" dirty="0" smtClean="0"/>
          </a:p>
          <a:p>
            <a:r>
              <a:rPr lang="en-US" baseline="0" dirty="0" smtClean="0"/>
              <a:t>*Examples of my parent’s reaction when I first became a Christian.  Over time after they witness our lives, they began to soften their stance.  </a:t>
            </a:r>
          </a:p>
          <a:p>
            <a:endParaRPr lang="en-US" baseline="0" dirty="0" smtClean="0"/>
          </a:p>
          <a:p>
            <a:r>
              <a:rPr lang="en-US" baseline="0" dirty="0" smtClean="0"/>
              <a:t>*v. 35?  </a:t>
            </a:r>
            <a:r>
              <a:rPr lang="en-US" sz="2400" dirty="0" smtClean="0">
                <a:latin typeface="Constantia"/>
                <a:cs typeface="Constantia"/>
              </a:rPr>
              <a:t>Whoever that has control of his life actually forfeits the authentic life that only Jesus can give. </a:t>
            </a:r>
          </a:p>
          <a:p>
            <a:endParaRPr lang="en-US" sz="2400" dirty="0" smtClean="0">
              <a:latin typeface="Constantia"/>
              <a:cs typeface="Constantia"/>
            </a:endParaRPr>
          </a:p>
          <a:p>
            <a:r>
              <a:rPr lang="en-US" sz="2200" dirty="0" smtClean="0">
                <a:latin typeface="+mn-lt"/>
                <a:ea typeface="+mn-ea"/>
                <a:cs typeface="+mn-cs"/>
                <a:sym typeface="Helvetica Neue"/>
              </a:rPr>
              <a:t>The challenge to lose our lives for Jesus’ sake conflicts with modern values. Preservation of life is a major industry. Modern medicine, proper diet, and exercise extend our lives. Cosmetics and plastic surgeons preserve our appearance. Funeral directors continue the work even after we die. We find it difficult to hear Jesus’ call to lose our lives for his sake.</a:t>
            </a:r>
            <a:endParaRPr lang="en-US" dirty="0"/>
          </a:p>
        </p:txBody>
      </p:sp>
    </p:spTree>
    <p:extLst>
      <p:ext uri="{BB962C8B-B14F-4D97-AF65-F5344CB8AC3E}">
        <p14:creationId xmlns:p14="http://schemas.microsoft.com/office/powerpoint/2010/main" val="53440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Would Peter do this for a liar?</a:t>
            </a:r>
            <a:r>
              <a:rPr lang="en-US" baseline="0" dirty="0" smtClean="0"/>
              <a:t>  For a lunatic?  For Christ the Lord?  </a:t>
            </a:r>
            <a:endParaRPr lang="en-US" dirty="0"/>
          </a:p>
        </p:txBody>
      </p:sp>
    </p:spTree>
    <p:extLst>
      <p:ext uri="{BB962C8B-B14F-4D97-AF65-F5344CB8AC3E}">
        <p14:creationId xmlns:p14="http://schemas.microsoft.com/office/powerpoint/2010/main" val="3132653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Default">
    <p:spTree>
      <p:nvGrpSpPr>
        <p:cNvPr id="1" name=""/>
        <p:cNvGrpSpPr/>
        <p:nvPr/>
      </p:nvGrpSpPr>
      <p:grpSpPr>
        <a:xfrm>
          <a:off x="0" y="0"/>
          <a:ext cx="0" cy="0"/>
          <a:chOff x="0" y="0"/>
          <a:chExt cx="0" cy="0"/>
        </a:xfrm>
      </p:grpSpPr>
      <p:sp>
        <p:nvSpPr>
          <p:cNvPr id="12" name="Shape 1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Default copy">
    <p:spTree>
      <p:nvGrpSpPr>
        <p:cNvPr id="1" name=""/>
        <p:cNvGrpSpPr/>
        <p:nvPr/>
      </p:nvGrpSpPr>
      <p:grpSpPr>
        <a:xfrm>
          <a:off x="0" y="0"/>
          <a:ext cx="0" cy="0"/>
          <a:chOff x="0" y="0"/>
          <a:chExt cx="0" cy="0"/>
        </a:xfrm>
      </p:grpSpPr>
      <p:pic>
        <p:nvPicPr>
          <p:cNvPr id="19" name="Mark00_Handout Banner-no Border.pdf"/>
          <p:cNvPicPr>
            <a:picLocks noChangeAspect="1"/>
          </p:cNvPicPr>
          <p:nvPr/>
        </p:nvPicPr>
        <p:blipFill>
          <a:blip r:embed="rId2">
            <a:extLst/>
          </a:blip>
          <a:srcRect t="6712"/>
          <a:stretch>
            <a:fillRect/>
          </a:stretch>
        </p:blipFill>
        <p:spPr>
          <a:xfrm>
            <a:off x="0" y="0"/>
            <a:ext cx="13004801" cy="1498017"/>
          </a:xfrm>
          <a:prstGeom prst="rect">
            <a:avLst/>
          </a:prstGeom>
          <a:ln w="12700">
            <a:miter lim="400000"/>
          </a:ln>
          <a:effectLst>
            <a:outerShdw blurRad="355600" rotWithShape="0">
              <a:srgbClr val="000000">
                <a:alpha val="75000"/>
              </a:srgbClr>
            </a:outerShdw>
          </a:effectLst>
        </p:spPr>
      </p:pic>
      <p:sp>
        <p:nvSpPr>
          <p:cNvPr id="20" name="Shape 2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Default copy 2">
    <p:spTree>
      <p:nvGrpSpPr>
        <p:cNvPr id="1" name=""/>
        <p:cNvGrpSpPr/>
        <p:nvPr/>
      </p:nvGrpSpPr>
      <p:grpSpPr>
        <a:xfrm>
          <a:off x="0" y="0"/>
          <a:ext cx="0" cy="0"/>
          <a:chOff x="0" y="0"/>
          <a:chExt cx="0" cy="0"/>
        </a:xfrm>
      </p:grpSpPr>
      <p:pic>
        <p:nvPicPr>
          <p:cNvPr id="34" name="image.tif"/>
          <p:cNvPicPr>
            <a:picLocks noChangeAspect="1"/>
          </p:cNvPicPr>
          <p:nvPr/>
        </p:nvPicPr>
        <p:blipFill>
          <a:blip r:embed="rId2">
            <a:extLst/>
          </a:blip>
          <a:srcRect t="49606"/>
          <a:stretch>
            <a:fillRect/>
          </a:stretch>
        </p:blipFill>
        <p:spPr>
          <a:xfrm>
            <a:off x="0" y="0"/>
            <a:ext cx="13114657" cy="4954221"/>
          </a:xfrm>
          <a:prstGeom prst="rect">
            <a:avLst/>
          </a:prstGeom>
          <a:ln w="12700">
            <a:miter lim="400000"/>
          </a:ln>
        </p:spPr>
      </p:pic>
      <p:sp>
        <p:nvSpPr>
          <p:cNvPr id="35" name="Shape 3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png"/>
          <p:cNvPicPr>
            <a:picLocks noChangeAspect="1"/>
          </p:cNvPicPr>
          <p:nvPr/>
        </p:nvPicPr>
        <p:blipFill>
          <a:blip r:embed="rId5">
            <a:extLst/>
          </a:blip>
          <a:stretch>
            <a:fillRect/>
          </a:stretch>
        </p:blipFill>
        <p:spPr>
          <a:xfrm>
            <a:off x="-54929" y="0"/>
            <a:ext cx="13114658" cy="9831021"/>
          </a:xfrm>
          <a:prstGeom prst="rect">
            <a:avLst/>
          </a:prstGeom>
          <a:ln w="12700">
            <a:miter lim="400000"/>
          </a:ln>
        </p:spPr>
      </p:pic>
      <p:sp>
        <p:nvSpPr>
          <p:cNvPr id="3" name="Shape 3"/>
          <p:cNvSpPr>
            <a:spLocks noGrp="1"/>
          </p:cNvSpPr>
          <p:nvPr>
            <p:ph type="title"/>
          </p:nvPr>
        </p:nvSpPr>
        <p:spPr>
          <a:xfrm>
            <a:off x="2357119" y="3491653"/>
            <a:ext cx="8290562" cy="1568027"/>
          </a:xfrm>
          <a:prstGeom prst="rect">
            <a:avLst/>
          </a:prstGeom>
          <a:ln w="3175">
            <a:miter lim="400000"/>
          </a:ln>
          <a:extLst>
            <a:ext uri="{C572A759-6A51-4108-AA02-DFA0A04FC94B}">
              <ma14:wrappingTextBoxFlag xmlns:ma14="http://schemas.microsoft.com/office/mac/drawingml/2011/main" val="1"/>
            </a:ext>
          </a:extLst>
        </p:spPr>
        <p:txBody>
          <a:bodyPr lIns="48767" tIns="48767" rIns="48767" bIns="48767" anchor="ctr">
            <a:normAutofit/>
          </a:bodyPr>
          <a:lstStyle/>
          <a:p>
            <a:r>
              <a:t>Title Text</a:t>
            </a:r>
          </a:p>
        </p:txBody>
      </p:sp>
      <p:sp>
        <p:nvSpPr>
          <p:cNvPr id="4" name="Shape 4"/>
          <p:cNvSpPr>
            <a:spLocks noGrp="1"/>
          </p:cNvSpPr>
          <p:nvPr>
            <p:ph type="body" idx="1"/>
          </p:nvPr>
        </p:nvSpPr>
        <p:spPr>
          <a:xfrm>
            <a:off x="3088639" y="5364479"/>
            <a:ext cx="6827522" cy="1869442"/>
          </a:xfrm>
          <a:prstGeom prst="rect">
            <a:avLst/>
          </a:prstGeom>
          <a:ln w="3175">
            <a:miter lim="400000"/>
          </a:ln>
          <a:extLst>
            <a:ext uri="{C572A759-6A51-4108-AA02-DFA0A04FC94B}">
              <ma14:wrappingTextBoxFlag xmlns:ma14="http://schemas.microsoft.com/office/mac/drawingml/2011/main" val="1"/>
            </a:ext>
          </a:extLst>
        </p:spPr>
        <p:txBody>
          <a:bodyPr lIns="48767" tIns="48767" rIns="48767" bIns="48767">
            <a:normAutofit/>
          </a:bodyPr>
          <a:lstStyle/>
          <a:p>
            <a:r>
              <a:t>Body Level One</a:t>
            </a:r>
          </a:p>
          <a:p>
            <a:pPr lvl="1"/>
            <a:r>
              <a:t>Body Level Two</a:t>
            </a:r>
          </a:p>
          <a:p>
            <a:pPr lvl="2"/>
            <a:r>
              <a:t>Body Level Three</a:t>
            </a:r>
          </a:p>
          <a:p>
            <a:pPr lvl="3"/>
            <a:r>
              <a:t>Body Level Four</a:t>
            </a:r>
          </a:p>
          <a:p>
            <a:pPr lvl="4"/>
            <a:r>
              <a:t>Body Level Five</a:t>
            </a:r>
          </a:p>
        </p:txBody>
      </p:sp>
      <p:sp>
        <p:nvSpPr>
          <p:cNvPr id="5" name="Shape 5"/>
          <p:cNvSpPr>
            <a:spLocks noGrp="1"/>
          </p:cNvSpPr>
          <p:nvPr>
            <p:ph type="sldNum" sz="quarter" idx="2"/>
          </p:nvPr>
        </p:nvSpPr>
        <p:spPr>
          <a:xfrm>
            <a:off x="10555264" y="7880773"/>
            <a:ext cx="336257" cy="319489"/>
          </a:xfrm>
          <a:prstGeom prst="rect">
            <a:avLst/>
          </a:prstGeom>
          <a:ln w="3175">
            <a:miter lim="400000"/>
          </a:ln>
        </p:spPr>
        <p:txBody>
          <a:bodyPr wrap="none" lIns="48767" tIns="48767" rIns="48767" bIns="48767">
            <a:spAutoFit/>
          </a:bodyPr>
          <a:lstStyle>
            <a:lvl1pPr algn="r">
              <a:defRPr sz="16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Lst>
  <p:transition xmlns:p14="http://schemas.microsoft.com/office/powerpoint/2010/main" spd="med"/>
  <p:txStyles>
    <p:titleStyle>
      <a:lvl1pPr marL="0" marR="0" indent="0" algn="ctr" defTabSz="1300480" rtl="0" latinLnBrk="0">
        <a:lnSpc>
          <a:spcPct val="100000"/>
        </a:lnSpc>
        <a:spcBef>
          <a:spcPts val="0"/>
        </a:spcBef>
        <a:spcAft>
          <a:spcPts val="0"/>
        </a:spcAft>
        <a:buClrTx/>
        <a:buSzTx/>
        <a:buFontTx/>
        <a:buNone/>
        <a:tabLst/>
        <a:defRPr sz="6000" b="0" i="0" u="none" strike="noStrike" cap="none" spc="0" baseline="0">
          <a:ln>
            <a:noFill/>
          </a:ln>
          <a:solidFill>
            <a:srgbClr val="000000"/>
          </a:solidFill>
          <a:uFillTx/>
          <a:latin typeface="Arial"/>
          <a:ea typeface="Arial"/>
          <a:cs typeface="Arial"/>
          <a:sym typeface="Arial"/>
        </a:defRPr>
      </a:lvl1pPr>
      <a:lvl2pPr marL="0" marR="0" indent="0" algn="ctr" defTabSz="1300480" rtl="0" latinLnBrk="0">
        <a:lnSpc>
          <a:spcPct val="100000"/>
        </a:lnSpc>
        <a:spcBef>
          <a:spcPts val="0"/>
        </a:spcBef>
        <a:spcAft>
          <a:spcPts val="0"/>
        </a:spcAft>
        <a:buClrTx/>
        <a:buSzTx/>
        <a:buFontTx/>
        <a:buNone/>
        <a:tabLst/>
        <a:defRPr sz="6000" b="0" i="0" u="none" strike="noStrike" cap="none" spc="0" baseline="0">
          <a:ln>
            <a:noFill/>
          </a:ln>
          <a:solidFill>
            <a:srgbClr val="000000"/>
          </a:solidFill>
          <a:uFillTx/>
          <a:latin typeface="Arial"/>
          <a:ea typeface="Arial"/>
          <a:cs typeface="Arial"/>
          <a:sym typeface="Arial"/>
        </a:defRPr>
      </a:lvl2pPr>
      <a:lvl3pPr marL="0" marR="0" indent="0" algn="ctr" defTabSz="1300480" rtl="0" latinLnBrk="0">
        <a:lnSpc>
          <a:spcPct val="100000"/>
        </a:lnSpc>
        <a:spcBef>
          <a:spcPts val="0"/>
        </a:spcBef>
        <a:spcAft>
          <a:spcPts val="0"/>
        </a:spcAft>
        <a:buClrTx/>
        <a:buSzTx/>
        <a:buFontTx/>
        <a:buNone/>
        <a:tabLst/>
        <a:defRPr sz="6000" b="0" i="0" u="none" strike="noStrike" cap="none" spc="0" baseline="0">
          <a:ln>
            <a:noFill/>
          </a:ln>
          <a:solidFill>
            <a:srgbClr val="000000"/>
          </a:solidFill>
          <a:uFillTx/>
          <a:latin typeface="Arial"/>
          <a:ea typeface="Arial"/>
          <a:cs typeface="Arial"/>
          <a:sym typeface="Arial"/>
        </a:defRPr>
      </a:lvl3pPr>
      <a:lvl4pPr marL="0" marR="0" indent="0" algn="ctr" defTabSz="1300480" rtl="0" latinLnBrk="0">
        <a:lnSpc>
          <a:spcPct val="100000"/>
        </a:lnSpc>
        <a:spcBef>
          <a:spcPts val="0"/>
        </a:spcBef>
        <a:spcAft>
          <a:spcPts val="0"/>
        </a:spcAft>
        <a:buClrTx/>
        <a:buSzTx/>
        <a:buFontTx/>
        <a:buNone/>
        <a:tabLst/>
        <a:defRPr sz="6000" b="0" i="0" u="none" strike="noStrike" cap="none" spc="0" baseline="0">
          <a:ln>
            <a:noFill/>
          </a:ln>
          <a:solidFill>
            <a:srgbClr val="000000"/>
          </a:solidFill>
          <a:uFillTx/>
          <a:latin typeface="Arial"/>
          <a:ea typeface="Arial"/>
          <a:cs typeface="Arial"/>
          <a:sym typeface="Arial"/>
        </a:defRPr>
      </a:lvl4pPr>
      <a:lvl5pPr marL="0" marR="0" indent="0" algn="ctr" defTabSz="1300480" rtl="0" latinLnBrk="0">
        <a:lnSpc>
          <a:spcPct val="100000"/>
        </a:lnSpc>
        <a:spcBef>
          <a:spcPts val="0"/>
        </a:spcBef>
        <a:spcAft>
          <a:spcPts val="0"/>
        </a:spcAft>
        <a:buClrTx/>
        <a:buSzTx/>
        <a:buFontTx/>
        <a:buNone/>
        <a:tabLst/>
        <a:defRPr sz="6000" b="0" i="0" u="none" strike="noStrike" cap="none" spc="0" baseline="0">
          <a:ln>
            <a:noFill/>
          </a:ln>
          <a:solidFill>
            <a:srgbClr val="000000"/>
          </a:solidFill>
          <a:uFillTx/>
          <a:latin typeface="Arial"/>
          <a:ea typeface="Arial"/>
          <a:cs typeface="Arial"/>
          <a:sym typeface="Arial"/>
        </a:defRPr>
      </a:lvl5pPr>
      <a:lvl6pPr marL="0" marR="0" indent="457200" algn="ctr" defTabSz="1300480" rtl="0" latinLnBrk="0">
        <a:lnSpc>
          <a:spcPct val="100000"/>
        </a:lnSpc>
        <a:spcBef>
          <a:spcPts val="0"/>
        </a:spcBef>
        <a:spcAft>
          <a:spcPts val="0"/>
        </a:spcAft>
        <a:buClrTx/>
        <a:buSzTx/>
        <a:buFontTx/>
        <a:buNone/>
        <a:tabLst/>
        <a:defRPr sz="6000" b="0" i="0" u="none" strike="noStrike" cap="none" spc="0" baseline="0">
          <a:ln>
            <a:noFill/>
          </a:ln>
          <a:solidFill>
            <a:srgbClr val="000000"/>
          </a:solidFill>
          <a:uFillTx/>
          <a:latin typeface="Arial"/>
          <a:ea typeface="Arial"/>
          <a:cs typeface="Arial"/>
          <a:sym typeface="Arial"/>
        </a:defRPr>
      </a:lvl6pPr>
      <a:lvl7pPr marL="0" marR="0" indent="914400" algn="ctr" defTabSz="1300480" rtl="0" latinLnBrk="0">
        <a:lnSpc>
          <a:spcPct val="100000"/>
        </a:lnSpc>
        <a:spcBef>
          <a:spcPts val="0"/>
        </a:spcBef>
        <a:spcAft>
          <a:spcPts val="0"/>
        </a:spcAft>
        <a:buClrTx/>
        <a:buSzTx/>
        <a:buFontTx/>
        <a:buNone/>
        <a:tabLst/>
        <a:defRPr sz="6000" b="0" i="0" u="none" strike="noStrike" cap="none" spc="0" baseline="0">
          <a:ln>
            <a:noFill/>
          </a:ln>
          <a:solidFill>
            <a:srgbClr val="000000"/>
          </a:solidFill>
          <a:uFillTx/>
          <a:latin typeface="Arial"/>
          <a:ea typeface="Arial"/>
          <a:cs typeface="Arial"/>
          <a:sym typeface="Arial"/>
        </a:defRPr>
      </a:lvl7pPr>
      <a:lvl8pPr marL="0" marR="0" indent="1371600" algn="ctr" defTabSz="1300480" rtl="0" latinLnBrk="0">
        <a:lnSpc>
          <a:spcPct val="100000"/>
        </a:lnSpc>
        <a:spcBef>
          <a:spcPts val="0"/>
        </a:spcBef>
        <a:spcAft>
          <a:spcPts val="0"/>
        </a:spcAft>
        <a:buClrTx/>
        <a:buSzTx/>
        <a:buFontTx/>
        <a:buNone/>
        <a:tabLst/>
        <a:defRPr sz="6000" b="0" i="0" u="none" strike="noStrike" cap="none" spc="0" baseline="0">
          <a:ln>
            <a:noFill/>
          </a:ln>
          <a:solidFill>
            <a:srgbClr val="000000"/>
          </a:solidFill>
          <a:uFillTx/>
          <a:latin typeface="Arial"/>
          <a:ea typeface="Arial"/>
          <a:cs typeface="Arial"/>
          <a:sym typeface="Arial"/>
        </a:defRPr>
      </a:lvl8pPr>
      <a:lvl9pPr marL="0" marR="0" indent="1828800" algn="ctr" defTabSz="1300480" rtl="0" latinLnBrk="0">
        <a:lnSpc>
          <a:spcPct val="100000"/>
        </a:lnSpc>
        <a:spcBef>
          <a:spcPts val="0"/>
        </a:spcBef>
        <a:spcAft>
          <a:spcPts val="0"/>
        </a:spcAft>
        <a:buClrTx/>
        <a:buSzTx/>
        <a:buFontTx/>
        <a:buNone/>
        <a:tabLst/>
        <a:defRPr sz="6000" b="0" i="0" u="none" strike="noStrike" cap="none" spc="0" baseline="0">
          <a:ln>
            <a:noFill/>
          </a:ln>
          <a:solidFill>
            <a:srgbClr val="000000"/>
          </a:solidFill>
          <a:uFillTx/>
          <a:latin typeface="Arial"/>
          <a:ea typeface="Arial"/>
          <a:cs typeface="Arial"/>
          <a:sym typeface="Arial"/>
        </a:defRPr>
      </a:lvl9pPr>
    </p:titleStyle>
    <p:bodyStyle>
      <a:lvl1pPr marL="0" marR="0" indent="0" algn="ctr" defTabSz="1300480" rtl="0" latinLnBrk="0">
        <a:lnSpc>
          <a:spcPct val="100000"/>
        </a:lnSpc>
        <a:spcBef>
          <a:spcPts val="1000"/>
        </a:spcBef>
        <a:spcAft>
          <a:spcPts val="0"/>
        </a:spcAft>
        <a:buClrTx/>
        <a:buSzTx/>
        <a:buFontTx/>
        <a:buNone/>
        <a:tabLst/>
        <a:defRPr sz="4200" b="0" i="0" u="none" strike="noStrike" cap="none" spc="0" baseline="0">
          <a:ln>
            <a:noFill/>
          </a:ln>
          <a:solidFill>
            <a:srgbClr val="000000"/>
          </a:solidFill>
          <a:uFillTx/>
          <a:latin typeface="Arial"/>
          <a:ea typeface="Arial"/>
          <a:cs typeface="Arial"/>
          <a:sym typeface="Arial"/>
        </a:defRPr>
      </a:lvl1pPr>
      <a:lvl2pPr marL="0" marR="0" indent="457200" algn="ctr" defTabSz="1300480" rtl="0" latinLnBrk="0">
        <a:lnSpc>
          <a:spcPct val="100000"/>
        </a:lnSpc>
        <a:spcBef>
          <a:spcPts val="1000"/>
        </a:spcBef>
        <a:spcAft>
          <a:spcPts val="0"/>
        </a:spcAft>
        <a:buClrTx/>
        <a:buSzTx/>
        <a:buFontTx/>
        <a:buNone/>
        <a:tabLst/>
        <a:defRPr sz="4200" b="0" i="0" u="none" strike="noStrike" cap="none" spc="0" baseline="0">
          <a:ln>
            <a:noFill/>
          </a:ln>
          <a:solidFill>
            <a:srgbClr val="000000"/>
          </a:solidFill>
          <a:uFillTx/>
          <a:latin typeface="Arial"/>
          <a:ea typeface="Arial"/>
          <a:cs typeface="Arial"/>
          <a:sym typeface="Arial"/>
        </a:defRPr>
      </a:lvl2pPr>
      <a:lvl3pPr marL="0" marR="0" indent="914400" algn="ctr" defTabSz="1300480" rtl="0" latinLnBrk="0">
        <a:lnSpc>
          <a:spcPct val="100000"/>
        </a:lnSpc>
        <a:spcBef>
          <a:spcPts val="1000"/>
        </a:spcBef>
        <a:spcAft>
          <a:spcPts val="0"/>
        </a:spcAft>
        <a:buClrTx/>
        <a:buSzTx/>
        <a:buFontTx/>
        <a:buNone/>
        <a:tabLst/>
        <a:defRPr sz="4200" b="0" i="0" u="none" strike="noStrike" cap="none" spc="0" baseline="0">
          <a:ln>
            <a:noFill/>
          </a:ln>
          <a:solidFill>
            <a:srgbClr val="000000"/>
          </a:solidFill>
          <a:uFillTx/>
          <a:latin typeface="Arial"/>
          <a:ea typeface="Arial"/>
          <a:cs typeface="Arial"/>
          <a:sym typeface="Arial"/>
        </a:defRPr>
      </a:lvl3pPr>
      <a:lvl4pPr marL="0" marR="0" indent="1371600" algn="ctr" defTabSz="1300480" rtl="0" latinLnBrk="0">
        <a:lnSpc>
          <a:spcPct val="100000"/>
        </a:lnSpc>
        <a:spcBef>
          <a:spcPts val="1000"/>
        </a:spcBef>
        <a:spcAft>
          <a:spcPts val="0"/>
        </a:spcAft>
        <a:buClrTx/>
        <a:buSzTx/>
        <a:buFontTx/>
        <a:buNone/>
        <a:tabLst/>
        <a:defRPr sz="4200" b="0" i="0" u="none" strike="noStrike" cap="none" spc="0" baseline="0">
          <a:ln>
            <a:noFill/>
          </a:ln>
          <a:solidFill>
            <a:srgbClr val="000000"/>
          </a:solidFill>
          <a:uFillTx/>
          <a:latin typeface="Arial"/>
          <a:ea typeface="Arial"/>
          <a:cs typeface="Arial"/>
          <a:sym typeface="Arial"/>
        </a:defRPr>
      </a:lvl4pPr>
      <a:lvl5pPr marL="0" marR="0" indent="1828800" algn="ctr" defTabSz="1300480" rtl="0" latinLnBrk="0">
        <a:lnSpc>
          <a:spcPct val="100000"/>
        </a:lnSpc>
        <a:spcBef>
          <a:spcPts val="1000"/>
        </a:spcBef>
        <a:spcAft>
          <a:spcPts val="0"/>
        </a:spcAft>
        <a:buClrTx/>
        <a:buSzTx/>
        <a:buFontTx/>
        <a:buNone/>
        <a:tabLst/>
        <a:defRPr sz="4200" b="0" i="0" u="none" strike="noStrike" cap="none" spc="0" baseline="0">
          <a:ln>
            <a:noFill/>
          </a:ln>
          <a:solidFill>
            <a:srgbClr val="000000"/>
          </a:solidFill>
          <a:uFillTx/>
          <a:latin typeface="Arial"/>
          <a:ea typeface="Arial"/>
          <a:cs typeface="Arial"/>
          <a:sym typeface="Arial"/>
        </a:defRPr>
      </a:lvl5pPr>
      <a:lvl6pPr marL="0" marR="0" indent="2286000" algn="ctr" defTabSz="1300480" rtl="0" latinLnBrk="0">
        <a:lnSpc>
          <a:spcPct val="100000"/>
        </a:lnSpc>
        <a:spcBef>
          <a:spcPts val="1000"/>
        </a:spcBef>
        <a:spcAft>
          <a:spcPts val="0"/>
        </a:spcAft>
        <a:buClrTx/>
        <a:buSzTx/>
        <a:buFontTx/>
        <a:buNone/>
        <a:tabLst/>
        <a:defRPr sz="4200" b="0" i="0" u="none" strike="noStrike" cap="none" spc="0" baseline="0">
          <a:ln>
            <a:noFill/>
          </a:ln>
          <a:solidFill>
            <a:srgbClr val="000000"/>
          </a:solidFill>
          <a:uFillTx/>
          <a:latin typeface="Arial"/>
          <a:ea typeface="Arial"/>
          <a:cs typeface="Arial"/>
          <a:sym typeface="Arial"/>
        </a:defRPr>
      </a:lvl6pPr>
      <a:lvl7pPr marL="0" marR="0" indent="2743200" algn="ctr" defTabSz="1300480" rtl="0" latinLnBrk="0">
        <a:lnSpc>
          <a:spcPct val="100000"/>
        </a:lnSpc>
        <a:spcBef>
          <a:spcPts val="1000"/>
        </a:spcBef>
        <a:spcAft>
          <a:spcPts val="0"/>
        </a:spcAft>
        <a:buClrTx/>
        <a:buSzTx/>
        <a:buFontTx/>
        <a:buNone/>
        <a:tabLst/>
        <a:defRPr sz="4200" b="0" i="0" u="none" strike="noStrike" cap="none" spc="0" baseline="0">
          <a:ln>
            <a:noFill/>
          </a:ln>
          <a:solidFill>
            <a:srgbClr val="000000"/>
          </a:solidFill>
          <a:uFillTx/>
          <a:latin typeface="Arial"/>
          <a:ea typeface="Arial"/>
          <a:cs typeface="Arial"/>
          <a:sym typeface="Arial"/>
        </a:defRPr>
      </a:lvl7pPr>
      <a:lvl8pPr marL="0" marR="0" indent="3200400" algn="ctr" defTabSz="1300480" rtl="0" latinLnBrk="0">
        <a:lnSpc>
          <a:spcPct val="100000"/>
        </a:lnSpc>
        <a:spcBef>
          <a:spcPts val="1000"/>
        </a:spcBef>
        <a:spcAft>
          <a:spcPts val="0"/>
        </a:spcAft>
        <a:buClrTx/>
        <a:buSzTx/>
        <a:buFontTx/>
        <a:buNone/>
        <a:tabLst/>
        <a:defRPr sz="4200" b="0" i="0" u="none" strike="noStrike" cap="none" spc="0" baseline="0">
          <a:ln>
            <a:noFill/>
          </a:ln>
          <a:solidFill>
            <a:srgbClr val="000000"/>
          </a:solidFill>
          <a:uFillTx/>
          <a:latin typeface="Arial"/>
          <a:ea typeface="Arial"/>
          <a:cs typeface="Arial"/>
          <a:sym typeface="Arial"/>
        </a:defRPr>
      </a:lvl8pPr>
      <a:lvl9pPr marL="0" marR="0" indent="3657600" algn="ctr" defTabSz="1300480" rtl="0" latinLnBrk="0">
        <a:lnSpc>
          <a:spcPct val="100000"/>
        </a:lnSpc>
        <a:spcBef>
          <a:spcPts val="1000"/>
        </a:spcBef>
        <a:spcAft>
          <a:spcPts val="0"/>
        </a:spcAft>
        <a:buClrTx/>
        <a:buSzTx/>
        <a:buFontTx/>
        <a:buNone/>
        <a:tabLst/>
        <a:defRPr sz="4200" b="0" i="0" u="none" strike="noStrike" cap="none" spc="0" baseline="0">
          <a:ln>
            <a:noFill/>
          </a:ln>
          <a:solidFill>
            <a:srgbClr val="000000"/>
          </a:solidFill>
          <a:uFillTx/>
          <a:latin typeface="Arial"/>
          <a:ea typeface="Arial"/>
          <a:cs typeface="Arial"/>
          <a:sym typeface="Arial"/>
        </a:defRPr>
      </a:lvl9pPr>
    </p:bodyStyle>
    <p:otherStyle>
      <a:lvl1pPr marL="0" marR="0" indent="0" algn="r" defTabSz="130048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rial"/>
        </a:defRPr>
      </a:lvl1pPr>
      <a:lvl2pPr marL="0" marR="0" indent="457200" algn="r" defTabSz="130048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rial"/>
        </a:defRPr>
      </a:lvl2pPr>
      <a:lvl3pPr marL="0" marR="0" indent="914400" algn="r" defTabSz="130048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rial"/>
        </a:defRPr>
      </a:lvl3pPr>
      <a:lvl4pPr marL="0" marR="0" indent="1371600" algn="r" defTabSz="130048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rial"/>
        </a:defRPr>
      </a:lvl4pPr>
      <a:lvl5pPr marL="0" marR="0" indent="1828800" algn="r" defTabSz="130048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rial"/>
        </a:defRPr>
      </a:lvl5pPr>
      <a:lvl6pPr marL="0" marR="0" indent="0" algn="r" defTabSz="130048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rial"/>
        </a:defRPr>
      </a:lvl6pPr>
      <a:lvl7pPr marL="0" marR="0" indent="0" algn="r" defTabSz="130048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rial"/>
        </a:defRPr>
      </a:lvl7pPr>
      <a:lvl8pPr marL="0" marR="0" indent="0" algn="r" defTabSz="130048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rial"/>
        </a:defRPr>
      </a:lvl8pPr>
      <a:lvl9pPr marL="0" marR="0" indent="0" algn="r" defTabSz="130048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Shape 44"/>
          <p:cNvSpPr/>
          <p:nvPr/>
        </p:nvSpPr>
        <p:spPr>
          <a:xfrm>
            <a:off x="195802" y="7016550"/>
            <a:ext cx="9664738" cy="2150330"/>
          </a:xfrm>
          <a:prstGeom prst="rect">
            <a:avLst/>
          </a:prstGeom>
          <a:ln w="3175">
            <a:miter lim="400000"/>
          </a:ln>
          <a:extLst>
            <a:ext uri="{C572A759-6A51-4108-AA02-DFA0A04FC94B}">
              <ma14:wrappingTextBoxFlag xmlns:ma14="http://schemas.microsoft.com/office/mac/drawingml/2011/main" val="1"/>
            </a:ext>
          </a:extLst>
        </p:spPr>
        <p:txBody>
          <a:bodyPr wrap="square" lIns="48767" tIns="48767" rIns="48767" bIns="48767">
            <a:spAutoFit/>
          </a:bodyPr>
          <a:lstStyle/>
          <a:p>
            <a:pPr>
              <a:lnSpc>
                <a:spcPct val="120000"/>
              </a:lnSpc>
              <a:defRPr sz="5400">
                <a:solidFill>
                  <a:srgbClr val="FFFFFF"/>
                </a:solidFill>
                <a:latin typeface="Constantia"/>
                <a:ea typeface="Constantia"/>
                <a:cs typeface="Constantia"/>
                <a:sym typeface="Constantia"/>
              </a:defRPr>
            </a:pPr>
            <a:r>
              <a:rPr lang="en-US" sz="4800" dirty="0" smtClean="0"/>
              <a:t>Who is Jesus?</a:t>
            </a:r>
            <a:r>
              <a:rPr sz="4800" dirty="0"/>
              <a:t/>
            </a:r>
            <a:br>
              <a:rPr sz="4800" dirty="0"/>
            </a:br>
            <a:r>
              <a:rPr sz="3200" dirty="0"/>
              <a:t>Mark </a:t>
            </a:r>
            <a:r>
              <a:rPr lang="en-US" sz="3200" dirty="0"/>
              <a:t>8</a:t>
            </a:r>
            <a:r>
              <a:rPr lang="en-US" sz="3200" dirty="0" smtClean="0"/>
              <a:t>:27-38</a:t>
            </a:r>
            <a:endParaRPr sz="3200" dirty="0"/>
          </a:p>
          <a:p>
            <a:pPr>
              <a:lnSpc>
                <a:spcPct val="120000"/>
              </a:lnSpc>
              <a:defRPr sz="3600">
                <a:solidFill>
                  <a:srgbClr val="FFFFFF"/>
                </a:solidFill>
                <a:latin typeface="Constantia"/>
                <a:ea typeface="Constantia"/>
                <a:cs typeface="Constantia"/>
                <a:sym typeface="Constantia"/>
              </a:defRPr>
            </a:pPr>
            <a:r>
              <a:rPr lang="en-US" sz="3200" dirty="0" smtClean="0"/>
              <a:t>Calvin Chiang</a:t>
            </a:r>
            <a:endParaRPr sz="3200" dirty="0"/>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xmlns:p14="http://schemas.microsoft.com/office/powerpoint/2010/main" spd="slow">
        <p:split orient="vert"/>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9700" y="1961950"/>
            <a:ext cx="12725400" cy="446276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342900" lvl="0" indent="-342900">
              <a:buFont typeface="Arial"/>
              <a:buChar char="•"/>
            </a:pPr>
            <a:r>
              <a:rPr lang="en-US" sz="3200" dirty="0">
                <a:latin typeface="Constantia"/>
                <a:cs typeface="Constantia"/>
              </a:rPr>
              <a:t>V. 34 What does it mean to deny self and to carry the cross?  This does not mean we are to deny ourselves the ways of this world but rather the perceived right to direct our own lives (ex. Buddhist).  We are to submit to God’s will for our lives and to give up ownership of ourselves.  This will bring opposition to our lives as it did to Jesus (ex. Parents, choices that we have to make, </a:t>
            </a:r>
            <a:r>
              <a:rPr lang="en-US" sz="3200" dirty="0" smtClean="0">
                <a:latin typeface="Constantia"/>
                <a:cs typeface="Constantia"/>
              </a:rPr>
              <a:t>etc.).</a:t>
            </a:r>
          </a:p>
          <a:p>
            <a:pPr lvl="0"/>
            <a:endParaRPr lang="en-US" sz="3200" dirty="0">
              <a:latin typeface="Constantia"/>
              <a:cs typeface="Constantia"/>
            </a:endParaRPr>
          </a:p>
          <a:p>
            <a:pPr marL="342900" lvl="0" indent="-342900">
              <a:buFont typeface="Arial"/>
              <a:buChar char="•"/>
            </a:pPr>
            <a:r>
              <a:rPr lang="en-US" sz="3200" dirty="0" smtClean="0">
                <a:latin typeface="Constantia"/>
                <a:cs typeface="Constantia"/>
              </a:rPr>
              <a:t>What is the paradox in v. 35?  </a:t>
            </a:r>
          </a:p>
          <a:p>
            <a:pPr marL="342900" lvl="0" indent="-342900">
              <a:buFont typeface="Arial"/>
              <a:buChar char="•"/>
            </a:pPr>
            <a:endParaRPr lang="en-US" sz="2800" dirty="0">
              <a:latin typeface="Constantia"/>
              <a:cs typeface="Constantia"/>
            </a:endParaRPr>
          </a:p>
        </p:txBody>
      </p:sp>
    </p:spTree>
    <p:extLst>
      <p:ext uri="{BB962C8B-B14F-4D97-AF65-F5344CB8AC3E}">
        <p14:creationId xmlns:p14="http://schemas.microsoft.com/office/powerpoint/2010/main" val="244970903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xmlns:p14="http://schemas.microsoft.com/office/powerpoint/2010/main" spd="slow">
        <p:split orient="ver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p:tgtEl>
                                          <p:spTgt spid="2">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2">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p:tgtEl>
                                          <p:spTgt spid="2">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8800" y="1759616"/>
            <a:ext cx="12039600" cy="629403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342900" lvl="0" indent="-342900">
              <a:buFont typeface="Arial"/>
              <a:buChar char="•"/>
            </a:pPr>
            <a:r>
              <a:rPr lang="en-US" sz="3100" dirty="0">
                <a:latin typeface="Constantia"/>
                <a:cs typeface="Constantia"/>
              </a:rPr>
              <a:t>V. 36-37 “What good is it, for someone to gain the whole world, yet forfeit their soul?”  Our soul is worth much more than the “whole world.”  Jesus is pointing out the foolishness of obtaining what the world offers by trading away the most valuable possession that we have, our soul.  Whether it’s military conquest or financial gain you cannot take all of that with you when you pass away.  What is needed is a Messiah who conquers death itself and reemerges victorious.  </a:t>
            </a:r>
          </a:p>
          <a:p>
            <a:pPr marL="342900" lvl="0" indent="-342900">
              <a:buFont typeface="Arial"/>
              <a:buChar char="•"/>
            </a:pPr>
            <a:endParaRPr lang="en-US" sz="3100" dirty="0">
              <a:latin typeface="Constantia"/>
              <a:cs typeface="Constantia"/>
            </a:endParaRPr>
          </a:p>
          <a:p>
            <a:pPr marL="342900" lvl="0" indent="-342900">
              <a:buFont typeface="Arial"/>
              <a:buChar char="•"/>
            </a:pPr>
            <a:r>
              <a:rPr lang="en-US" sz="3100" dirty="0">
                <a:latin typeface="Constantia"/>
                <a:cs typeface="Constantia"/>
              </a:rPr>
              <a:t>Path to following Jesus is not an easy path.  Must be willing to put aside fame and fortune and be willing to follow Jesus even to death.  This was the case for many of the disciples including Peter who was said to have been crucified upside down on a cross in Rome. </a:t>
            </a:r>
            <a:endParaRPr lang="en-US" sz="3100" dirty="0">
              <a:latin typeface="Constantia"/>
              <a:cs typeface="Constantia"/>
            </a:endParaRPr>
          </a:p>
        </p:txBody>
      </p:sp>
      <p:sp>
        <p:nvSpPr>
          <p:cNvPr id="3" name="TextBox 2"/>
          <p:cNvSpPr txBox="1"/>
          <p:nvPr/>
        </p:nvSpPr>
        <p:spPr>
          <a:xfrm>
            <a:off x="1159463" y="8407012"/>
            <a:ext cx="11146837" cy="1083372"/>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pPr marL="0" marR="0" indent="0" algn="l" defTabSz="1300480" rtl="0" fontAlgn="auto" latinLnBrk="0" hangingPunct="0">
              <a:lnSpc>
                <a:spcPct val="100000"/>
              </a:lnSpc>
              <a:spcBef>
                <a:spcPts val="0"/>
              </a:spcBef>
              <a:spcAft>
                <a:spcPts val="0"/>
              </a:spcAft>
              <a:buClrTx/>
              <a:buSzTx/>
              <a:buFontTx/>
              <a:buNone/>
              <a:tabLst/>
            </a:pPr>
            <a:r>
              <a:rPr kumimoji="0" lang="en-US" sz="3200" b="1" i="0" u="none" strike="noStrike" normalizeH="0" baseline="0" dirty="0" smtClean="0">
                <a:ln w="12700">
                  <a:solidFill>
                    <a:schemeClr val="tx2">
                      <a:satMod val="155000"/>
                    </a:schemeClr>
                  </a:solidFill>
                  <a:prstDash val="solid"/>
                </a:ln>
                <a:solidFill>
                  <a:srgbClr val="FF0000"/>
                </a:solidFill>
                <a:effectLst>
                  <a:innerShdw blurRad="63500" dist="50800" dir="10800000">
                    <a:prstClr val="black">
                      <a:alpha val="50000"/>
                    </a:prstClr>
                  </a:innerShdw>
                </a:effectLst>
                <a:uFillTx/>
                <a:latin typeface="Constantia"/>
                <a:ea typeface="Arial"/>
                <a:cs typeface="Constantia"/>
                <a:sym typeface="Arial"/>
              </a:rPr>
              <a:t>Key Phrase:</a:t>
            </a:r>
            <a:r>
              <a:rPr kumimoji="0" lang="en-US" sz="3200" b="1" i="0" u="none" strike="noStrike" normalizeH="0" dirty="0" smtClean="0">
                <a:ln w="12700">
                  <a:solidFill>
                    <a:schemeClr val="tx2">
                      <a:satMod val="155000"/>
                    </a:schemeClr>
                  </a:solidFill>
                  <a:prstDash val="solid"/>
                </a:ln>
                <a:solidFill>
                  <a:srgbClr val="FF0000"/>
                </a:solidFill>
                <a:effectLst>
                  <a:innerShdw blurRad="63500" dist="50800" dir="10800000">
                    <a:prstClr val="black">
                      <a:alpha val="50000"/>
                    </a:prstClr>
                  </a:innerShdw>
                </a:effectLst>
                <a:uFillTx/>
                <a:latin typeface="Constantia"/>
                <a:ea typeface="Arial"/>
                <a:cs typeface="Constantia"/>
                <a:sym typeface="Arial"/>
              </a:rPr>
              <a:t>  </a:t>
            </a:r>
            <a:r>
              <a:rPr kumimoji="0" lang="en-US" sz="3200" b="1" i="0" u="none" strike="noStrike" normalizeH="0" baseline="0" dirty="0" smtClean="0">
                <a:ln w="12700">
                  <a:solidFill>
                    <a:schemeClr val="tx2">
                      <a:satMod val="155000"/>
                    </a:schemeClr>
                  </a:solidFill>
                  <a:prstDash val="solid"/>
                </a:ln>
                <a:solidFill>
                  <a:srgbClr val="FF0000"/>
                </a:solidFill>
                <a:effectLst>
                  <a:innerShdw blurRad="63500" dist="50800" dir="10800000">
                    <a:prstClr val="black">
                      <a:alpha val="50000"/>
                    </a:prstClr>
                  </a:innerShdw>
                </a:effectLst>
                <a:uFillTx/>
                <a:latin typeface="Constantia"/>
                <a:ea typeface="Arial"/>
                <a:cs typeface="Constantia"/>
                <a:sym typeface="Arial"/>
              </a:rPr>
              <a:t>“Not only</a:t>
            </a:r>
            <a:r>
              <a:rPr kumimoji="0" lang="en-US" sz="3200" b="1" i="0" u="none" strike="noStrike" normalizeH="0" dirty="0" smtClean="0">
                <a:ln w="12700">
                  <a:solidFill>
                    <a:schemeClr val="tx2">
                      <a:satMod val="155000"/>
                    </a:schemeClr>
                  </a:solidFill>
                  <a:prstDash val="solid"/>
                </a:ln>
                <a:solidFill>
                  <a:srgbClr val="FF0000"/>
                </a:solidFill>
                <a:effectLst>
                  <a:innerShdw blurRad="63500" dist="50800" dir="10800000">
                    <a:prstClr val="black">
                      <a:alpha val="50000"/>
                    </a:prstClr>
                  </a:innerShdw>
                </a:effectLst>
                <a:uFillTx/>
                <a:latin typeface="Constantia"/>
                <a:ea typeface="Arial"/>
                <a:cs typeface="Constantia"/>
                <a:sym typeface="Arial"/>
              </a:rPr>
              <a:t> must Jesus suffer but “you must as well” if you choose to follow Him”</a:t>
            </a:r>
            <a:endParaRPr kumimoji="0" lang="en-US" sz="3200" b="1" i="0" u="none" strike="noStrike" normalizeH="0" baseline="0" dirty="0">
              <a:ln w="12700">
                <a:solidFill>
                  <a:schemeClr val="tx2">
                    <a:satMod val="155000"/>
                  </a:schemeClr>
                </a:solidFill>
                <a:prstDash val="solid"/>
              </a:ln>
              <a:solidFill>
                <a:srgbClr val="FF0000"/>
              </a:solidFill>
              <a:effectLst>
                <a:innerShdw blurRad="63500" dist="50800" dir="10800000">
                  <a:prstClr val="black">
                    <a:alpha val="50000"/>
                  </a:prstClr>
                </a:innerShdw>
              </a:effectLst>
              <a:uFillTx/>
              <a:latin typeface="Constantia"/>
              <a:ea typeface="Arial"/>
              <a:cs typeface="Constantia"/>
              <a:sym typeface="Arial"/>
            </a:endParaRPr>
          </a:p>
        </p:txBody>
      </p:sp>
    </p:spTree>
    <p:extLst>
      <p:ext uri="{BB962C8B-B14F-4D97-AF65-F5344CB8AC3E}">
        <p14:creationId xmlns:p14="http://schemas.microsoft.com/office/powerpoint/2010/main" val="345101691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xmlns:p14="http://schemas.microsoft.com/office/powerpoint/2010/main" spd="slow">
        <p:split orient="ver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barn(inVertical)">
                                      <p:cBhvr>
                                        <p:cTn id="1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Shape 135"/>
          <p:cNvSpPr>
            <a:spLocks noGrp="1"/>
          </p:cNvSpPr>
          <p:nvPr>
            <p:ph type="title" idx="4294967295"/>
          </p:nvPr>
        </p:nvSpPr>
        <p:spPr>
          <a:xfrm>
            <a:off x="180037" y="3964658"/>
            <a:ext cx="5807364" cy="1078433"/>
          </a:xfrm>
          <a:prstGeom prst="rect">
            <a:avLst/>
          </a:prstGeom>
        </p:spPr>
        <p:txBody>
          <a:bodyPr/>
          <a:lstStyle>
            <a:lvl1pPr algn="l" defTabSz="1131417">
              <a:lnSpc>
                <a:spcPct val="120000"/>
              </a:lnSpc>
              <a:defRPr sz="4785">
                <a:solidFill>
                  <a:srgbClr val="FFFFFF"/>
                </a:solidFill>
                <a:latin typeface="Constantia"/>
                <a:ea typeface="Constantia"/>
                <a:cs typeface="Constantia"/>
                <a:sym typeface="Constantia"/>
              </a:defRPr>
            </a:lvl1pPr>
          </a:lstStyle>
          <a:p>
            <a:r>
              <a:t>Discussion Questions</a:t>
            </a:r>
          </a:p>
        </p:txBody>
      </p:sp>
      <p:sp>
        <p:nvSpPr>
          <p:cNvPr id="136" name="Shape 136"/>
          <p:cNvSpPr>
            <a:spLocks noGrp="1"/>
          </p:cNvSpPr>
          <p:nvPr>
            <p:ph type="body" sz="half" idx="4294967295"/>
          </p:nvPr>
        </p:nvSpPr>
        <p:spPr>
          <a:xfrm>
            <a:off x="307036" y="5288279"/>
            <a:ext cx="12151663" cy="4198621"/>
          </a:xfrm>
          <a:prstGeom prst="rect">
            <a:avLst/>
          </a:prstGeom>
        </p:spPr>
        <p:txBody>
          <a:bodyPr>
            <a:normAutofit/>
          </a:bodyPr>
          <a:lstStyle/>
          <a:p>
            <a:pPr marL="381000" indent="-381000" algn="l" defTabSz="780288">
              <a:lnSpc>
                <a:spcPct val="110000"/>
              </a:lnSpc>
              <a:spcBef>
                <a:spcPts val="3100"/>
              </a:spcBef>
              <a:buSzPct val="100000"/>
              <a:buAutoNum type="arabicPeriod"/>
              <a:defRPr sz="2760">
                <a:latin typeface="Constantia"/>
                <a:ea typeface="Constantia"/>
                <a:cs typeface="Constantia"/>
                <a:sym typeface="Constantia"/>
              </a:defRPr>
            </a:pPr>
            <a:r>
              <a:rPr lang="en-US" dirty="0" smtClean="0"/>
              <a:t>Do you think C.S. Lewis’ Trilemma is logical?  Is there a 4</a:t>
            </a:r>
            <a:r>
              <a:rPr lang="en-US" baseline="30000" dirty="0" smtClean="0"/>
              <a:t>th</a:t>
            </a:r>
            <a:r>
              <a:rPr lang="en-US" dirty="0" smtClean="0"/>
              <a:t> option? </a:t>
            </a:r>
          </a:p>
          <a:p>
            <a:pPr marL="381000" indent="-381000" algn="l" defTabSz="780288">
              <a:lnSpc>
                <a:spcPct val="110000"/>
              </a:lnSpc>
              <a:spcBef>
                <a:spcPts val="3100"/>
              </a:spcBef>
              <a:buSzPct val="100000"/>
              <a:buAutoNum type="arabicPeriod"/>
              <a:defRPr sz="2760">
                <a:latin typeface="Constantia"/>
                <a:ea typeface="Constantia"/>
                <a:cs typeface="Constantia"/>
                <a:sym typeface="Constantia"/>
              </a:defRPr>
            </a:pPr>
            <a:r>
              <a:rPr lang="en-US" dirty="0" smtClean="0"/>
              <a:t>Why did Jesus have to die on the cross?  </a:t>
            </a:r>
          </a:p>
          <a:p>
            <a:pPr marL="381000" indent="-381000" algn="l" defTabSz="780288">
              <a:lnSpc>
                <a:spcPct val="110000"/>
              </a:lnSpc>
              <a:spcBef>
                <a:spcPts val="3100"/>
              </a:spcBef>
              <a:buSzPct val="100000"/>
              <a:buAutoNum type="arabicPeriod"/>
              <a:defRPr sz="2760">
                <a:latin typeface="Constantia"/>
                <a:ea typeface="Constantia"/>
                <a:cs typeface="Constantia"/>
                <a:sym typeface="Constantia"/>
              </a:defRPr>
            </a:pPr>
            <a:r>
              <a:rPr lang="en-US" dirty="0" smtClean="0"/>
              <a:t>What are some of the costs that you had to count in order to follow Jesus?  </a:t>
            </a:r>
            <a:endParaRPr dirty="0"/>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xmlns:p14="http://schemas.microsoft.com/office/powerpoint/2010/main" spd="slow">
        <p:split orient="vert"/>
      </p:transition>
    </mc:Fallback>
  </mc:AlternateContent>
  <p:timing>
    <p:tnLst>
      <p:par>
        <p:cTn xmlns:p14="http://schemas.microsoft.com/office/powerpoint/2010/main" id="1" dur="indefinite" restart="never" fill="hold"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0990" y="1774529"/>
            <a:ext cx="11906734" cy="714040"/>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pPr marL="0" marR="0" indent="0" algn="ctr" defTabSz="1300480" rtl="0" fontAlgn="auto" latinLnBrk="0" hangingPunct="0">
              <a:lnSpc>
                <a:spcPct val="100000"/>
              </a:lnSpc>
              <a:spcBef>
                <a:spcPts val="0"/>
              </a:spcBef>
              <a:spcAft>
                <a:spcPts val="0"/>
              </a:spcAft>
              <a:buClrTx/>
              <a:buSzTx/>
              <a:buFontTx/>
              <a:buNone/>
              <a:tabLst/>
            </a:pPr>
            <a:r>
              <a:rPr kumimoji="0" lang="en-US" sz="4000" b="0" i="0" u="none" strike="noStrike" cap="none" spc="0" normalizeH="0" baseline="0" dirty="0" smtClean="0">
                <a:ln>
                  <a:noFill/>
                </a:ln>
                <a:solidFill>
                  <a:srgbClr val="000000"/>
                </a:solidFill>
                <a:effectLst/>
                <a:uFillTx/>
                <a:latin typeface="Constantia"/>
                <a:ea typeface="Arial"/>
                <a:cs typeface="Constantia"/>
                <a:sym typeface="Arial"/>
              </a:rPr>
              <a:t>A)  </a:t>
            </a:r>
            <a:r>
              <a:rPr kumimoji="0" lang="en-US" sz="4000" b="0" i="0" u="none" strike="noStrike" cap="none" spc="0" normalizeH="0" baseline="0" dirty="0" smtClean="0">
                <a:ln>
                  <a:noFill/>
                </a:ln>
                <a:solidFill>
                  <a:srgbClr val="000000"/>
                </a:solidFill>
                <a:effectLst/>
                <a:uFillTx/>
                <a:latin typeface="Constantia"/>
                <a:ea typeface="Arial"/>
                <a:cs typeface="Constantia"/>
                <a:sym typeface="Arial"/>
              </a:rPr>
              <a:t>Is Christ a Liar, Lunatic,</a:t>
            </a:r>
            <a:r>
              <a:rPr kumimoji="0" lang="en-US" sz="4000" b="0" i="0" u="none" strike="noStrike" cap="none" spc="0" normalizeH="0" dirty="0" smtClean="0">
                <a:ln>
                  <a:noFill/>
                </a:ln>
                <a:solidFill>
                  <a:srgbClr val="000000"/>
                </a:solidFill>
                <a:effectLst/>
                <a:uFillTx/>
                <a:latin typeface="Constantia"/>
                <a:ea typeface="Arial"/>
                <a:cs typeface="Constantia"/>
                <a:sym typeface="Arial"/>
              </a:rPr>
              <a:t> or Lord?</a:t>
            </a:r>
            <a:r>
              <a:rPr kumimoji="0" lang="en-US" sz="4000" b="0" i="0" u="none" strike="noStrike" cap="none" spc="0" normalizeH="0" baseline="0" dirty="0" smtClean="0">
                <a:ln>
                  <a:noFill/>
                </a:ln>
                <a:solidFill>
                  <a:srgbClr val="000000"/>
                </a:solidFill>
                <a:effectLst/>
                <a:uFillTx/>
                <a:latin typeface="Constantia"/>
                <a:ea typeface="Arial"/>
                <a:cs typeface="Constantia"/>
                <a:sym typeface="Arial"/>
              </a:rPr>
              <a:t> (</a:t>
            </a:r>
            <a:r>
              <a:rPr kumimoji="0" lang="en-US" sz="4000" b="0" i="0" u="none" strike="noStrike" cap="none" spc="0" normalizeH="0" baseline="0" dirty="0" smtClean="0">
                <a:ln>
                  <a:noFill/>
                </a:ln>
                <a:solidFill>
                  <a:srgbClr val="000000"/>
                </a:solidFill>
                <a:effectLst/>
                <a:uFillTx/>
                <a:latin typeface="Constantia"/>
                <a:ea typeface="Arial"/>
                <a:cs typeface="Constantia"/>
                <a:sym typeface="Arial"/>
              </a:rPr>
              <a:t>Mark</a:t>
            </a:r>
            <a:r>
              <a:rPr kumimoji="0" lang="en-US" sz="4000" b="0" i="0" u="none" strike="noStrike" cap="none" spc="0" normalizeH="0" dirty="0" smtClean="0">
                <a:ln>
                  <a:noFill/>
                </a:ln>
                <a:solidFill>
                  <a:srgbClr val="000000"/>
                </a:solidFill>
                <a:effectLst/>
                <a:uFillTx/>
                <a:latin typeface="Constantia"/>
                <a:ea typeface="Arial"/>
                <a:cs typeface="Constantia"/>
                <a:sym typeface="Arial"/>
              </a:rPr>
              <a:t> </a:t>
            </a:r>
            <a:r>
              <a:rPr kumimoji="0" lang="en-US" sz="4000" b="0" i="0" u="none" strike="noStrike" cap="none" spc="0" normalizeH="0" dirty="0" smtClean="0">
                <a:ln>
                  <a:noFill/>
                </a:ln>
                <a:solidFill>
                  <a:srgbClr val="000000"/>
                </a:solidFill>
                <a:effectLst/>
                <a:uFillTx/>
                <a:latin typeface="Constantia"/>
                <a:ea typeface="Arial"/>
                <a:cs typeface="Constantia"/>
                <a:sym typeface="Arial"/>
              </a:rPr>
              <a:t>8:27-30)</a:t>
            </a:r>
            <a:endParaRPr kumimoji="0" lang="en-US" sz="4000" b="0" i="0" u="none" strike="noStrike" cap="none" spc="0" normalizeH="0" baseline="0" dirty="0">
              <a:ln>
                <a:noFill/>
              </a:ln>
              <a:solidFill>
                <a:srgbClr val="000000"/>
              </a:solidFill>
              <a:effectLst/>
              <a:uFillTx/>
              <a:latin typeface="Constantia"/>
              <a:ea typeface="Arial"/>
              <a:cs typeface="Constantia"/>
              <a:sym typeface="Arial"/>
            </a:endParaRPr>
          </a:p>
        </p:txBody>
      </p:sp>
      <p:sp>
        <p:nvSpPr>
          <p:cNvPr id="4" name="TextBox 3"/>
          <p:cNvSpPr txBox="1"/>
          <p:nvPr/>
        </p:nvSpPr>
        <p:spPr>
          <a:xfrm>
            <a:off x="617386" y="2865459"/>
            <a:ext cx="11730338" cy="4038026"/>
          </a:xfrm>
          <a:prstGeom prst="rect">
            <a:avLst/>
          </a:prstGeom>
          <a:ln/>
        </p:spPr>
        <p:style>
          <a:lnRef idx="1">
            <a:schemeClr val="accent1"/>
          </a:lnRef>
          <a:fillRef idx="2">
            <a:schemeClr val="accent1"/>
          </a:fillRef>
          <a:effectRef idx="1">
            <a:schemeClr val="accent1"/>
          </a:effectRef>
          <a:fontRef idx="minor">
            <a:schemeClr val="dk1"/>
          </a:fontRef>
        </p:style>
        <p:txBody>
          <a:bodyPr rot="0" spcFirstLastPara="1" vertOverflow="overflow" horzOverflow="overflow" vert="horz" wrap="square" lIns="48767" tIns="48767" rIns="48767" bIns="48767" numCol="1" spcCol="38100" rtlCol="0" anchor="t">
            <a:spAutoFit/>
          </a:bodyPr>
          <a:lstStyle/>
          <a:p>
            <a:r>
              <a:rPr lang="en-US" sz="3200" b="1" dirty="0">
                <a:latin typeface="Constantia"/>
                <a:cs typeface="Constantia"/>
              </a:rPr>
              <a:t>27 </a:t>
            </a:r>
            <a:r>
              <a:rPr lang="en-US" sz="3200" dirty="0">
                <a:latin typeface="Constantia"/>
                <a:cs typeface="Constantia"/>
              </a:rPr>
              <a:t>Jesus went out, along with His disciples, to the villages of Caesarea Philippi; and on the way He questioned His disciples, saying to them, “Who do people say that I am?” </a:t>
            </a:r>
            <a:r>
              <a:rPr lang="en-US" sz="3200" b="1" dirty="0">
                <a:latin typeface="Constantia"/>
                <a:cs typeface="Constantia"/>
              </a:rPr>
              <a:t>28 </a:t>
            </a:r>
            <a:r>
              <a:rPr lang="en-US" sz="3200" dirty="0">
                <a:latin typeface="Constantia"/>
                <a:cs typeface="Constantia"/>
              </a:rPr>
              <a:t>They told Him, saying, “John the Baptist; and others say Elijah; but others, one of the prophets.” </a:t>
            </a:r>
            <a:r>
              <a:rPr lang="en-US" sz="3200" b="1" dirty="0">
                <a:latin typeface="Constantia"/>
                <a:cs typeface="Constantia"/>
              </a:rPr>
              <a:t>29 </a:t>
            </a:r>
            <a:r>
              <a:rPr lang="en-US" sz="3200" dirty="0">
                <a:latin typeface="Constantia"/>
                <a:cs typeface="Constantia"/>
              </a:rPr>
              <a:t>And He continued by questioning them, “But who do you say that I am?” Peter </a:t>
            </a:r>
            <a:r>
              <a:rPr lang="en-US" sz="3200" dirty="0" smtClean="0">
                <a:latin typeface="Constantia"/>
                <a:cs typeface="Constantia"/>
              </a:rPr>
              <a:t>answered </a:t>
            </a:r>
            <a:r>
              <a:rPr lang="en-US" sz="3200" dirty="0">
                <a:latin typeface="Constantia"/>
                <a:cs typeface="Constantia"/>
              </a:rPr>
              <a:t>and </a:t>
            </a:r>
            <a:r>
              <a:rPr lang="en-US" sz="3200" dirty="0" smtClean="0">
                <a:latin typeface="Constantia"/>
                <a:cs typeface="Constantia"/>
              </a:rPr>
              <a:t>said </a:t>
            </a:r>
            <a:r>
              <a:rPr lang="en-US" sz="3200" dirty="0">
                <a:latin typeface="Constantia"/>
                <a:cs typeface="Constantia"/>
              </a:rPr>
              <a:t>to Him, “You are </a:t>
            </a:r>
            <a:r>
              <a:rPr lang="en-US" sz="3200" dirty="0" smtClean="0">
                <a:latin typeface="Constantia"/>
                <a:cs typeface="Constantia"/>
              </a:rPr>
              <a:t>the </a:t>
            </a:r>
            <a:r>
              <a:rPr lang="en-US" sz="3200" dirty="0">
                <a:latin typeface="Constantia"/>
                <a:cs typeface="Constantia"/>
              </a:rPr>
              <a:t>Christ.” </a:t>
            </a:r>
            <a:r>
              <a:rPr lang="en-US" sz="3200" b="1" dirty="0">
                <a:latin typeface="Constantia"/>
                <a:cs typeface="Constantia"/>
              </a:rPr>
              <a:t>30 </a:t>
            </a:r>
            <a:r>
              <a:rPr lang="en-US" sz="3200" dirty="0">
                <a:latin typeface="Constantia"/>
                <a:cs typeface="Constantia"/>
              </a:rPr>
              <a:t>And He </a:t>
            </a:r>
            <a:r>
              <a:rPr lang="en-US" sz="3200" dirty="0" smtClean="0">
                <a:latin typeface="Constantia"/>
                <a:cs typeface="Constantia"/>
              </a:rPr>
              <a:t>warned </a:t>
            </a:r>
            <a:r>
              <a:rPr lang="en-US" sz="3200" dirty="0">
                <a:latin typeface="Constantia"/>
                <a:cs typeface="Constantia"/>
              </a:rPr>
              <a:t>them to tell no one about Him.</a:t>
            </a:r>
            <a:endParaRPr kumimoji="0" lang="en-US" sz="3200" b="0" u="none" strike="noStrike" cap="none" spc="0" normalizeH="0" baseline="0" dirty="0">
              <a:ln>
                <a:noFill/>
              </a:ln>
              <a:solidFill>
                <a:srgbClr val="000000"/>
              </a:solidFill>
              <a:effectLst/>
              <a:uFillTx/>
              <a:latin typeface="Constantia"/>
              <a:cs typeface="Constantia"/>
              <a:sym typeface="Arial"/>
            </a:endParaRPr>
          </a:p>
        </p:txBody>
      </p:sp>
      <p:sp>
        <p:nvSpPr>
          <p:cNvPr id="3" name="TextBox 2"/>
          <p:cNvSpPr txBox="1"/>
          <p:nvPr/>
        </p:nvSpPr>
        <p:spPr>
          <a:xfrm>
            <a:off x="2997200" y="7581900"/>
            <a:ext cx="8356600" cy="652484"/>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pPr marL="0" marR="0" indent="0" algn="l" defTabSz="1300480" rtl="0" fontAlgn="auto" latinLnBrk="0" hangingPunct="0">
              <a:lnSpc>
                <a:spcPct val="100000"/>
              </a:lnSpc>
              <a:spcBef>
                <a:spcPts val="0"/>
              </a:spcBef>
              <a:spcAft>
                <a:spcPts val="0"/>
              </a:spcAft>
              <a:buClrTx/>
              <a:buSzTx/>
              <a:buFontTx/>
              <a:buNone/>
              <a:tabLst/>
            </a:pPr>
            <a:r>
              <a:rPr lang="en-US" sz="3600" dirty="0" smtClean="0">
                <a:effectLst>
                  <a:glow rad="139700">
                    <a:schemeClr val="accent2">
                      <a:satMod val="175000"/>
                      <a:alpha val="40000"/>
                    </a:schemeClr>
                  </a:glow>
                </a:effectLst>
              </a:rPr>
              <a:t>“Who do YOU say that I am?”</a:t>
            </a:r>
            <a:endParaRPr kumimoji="0" lang="en-US" sz="3600" b="0" i="0" u="none" strike="noStrike" cap="none" spc="0" normalizeH="0" baseline="0" dirty="0">
              <a:ln>
                <a:noFill/>
              </a:ln>
              <a:solidFill>
                <a:srgbClr val="000000"/>
              </a:solidFill>
              <a:effectLst>
                <a:glow rad="139700">
                  <a:schemeClr val="accent2">
                    <a:satMod val="175000"/>
                    <a:alpha val="40000"/>
                  </a:schemeClr>
                </a:glow>
              </a:effectLst>
              <a:uFillTx/>
              <a:sym typeface="Arial"/>
            </a:endParaRPr>
          </a:p>
        </p:txBody>
      </p:sp>
    </p:spTree>
    <p:extLst>
      <p:ext uri="{BB962C8B-B14F-4D97-AF65-F5344CB8AC3E}">
        <p14:creationId xmlns:p14="http://schemas.microsoft.com/office/powerpoint/2010/main" val="48611142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xmlns:p14="http://schemas.microsoft.com/office/powerpoint/2010/main" spd="slow">
        <p:split orient="ver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Shape 67"/>
          <p:cNvSpPr>
            <a:spLocks noGrp="1"/>
          </p:cNvSpPr>
          <p:nvPr>
            <p:ph type="title" idx="4294967295"/>
          </p:nvPr>
        </p:nvSpPr>
        <p:spPr>
          <a:xfrm>
            <a:off x="213105" y="1558303"/>
            <a:ext cx="9354522" cy="935591"/>
          </a:xfrm>
          <a:prstGeom prst="rect">
            <a:avLst/>
          </a:prstGeom>
        </p:spPr>
        <p:txBody>
          <a:bodyPr/>
          <a:lstStyle>
            <a:lvl1pPr algn="l" defTabSz="858316">
              <a:lnSpc>
                <a:spcPct val="120000"/>
              </a:lnSpc>
              <a:defRPr sz="3630">
                <a:latin typeface="Constantia"/>
                <a:ea typeface="Constantia"/>
                <a:cs typeface="Constantia"/>
                <a:sym typeface="Constantia"/>
              </a:defRPr>
            </a:lvl1pPr>
          </a:lstStyle>
          <a:p>
            <a:r>
              <a:rPr lang="en-US" dirty="0" smtClean="0"/>
              <a:t>C.S. Lewis Trilemma:  Is Christ a….</a:t>
            </a:r>
            <a:endParaRPr dirty="0"/>
          </a:p>
        </p:txBody>
      </p:sp>
      <p:sp>
        <p:nvSpPr>
          <p:cNvPr id="3" name="Rectangle 2"/>
          <p:cNvSpPr/>
          <p:nvPr/>
        </p:nvSpPr>
        <p:spPr>
          <a:xfrm>
            <a:off x="317488" y="2533361"/>
            <a:ext cx="12467513" cy="6986528"/>
          </a:xfrm>
          <a:prstGeom prst="rect">
            <a:avLst/>
          </a:prstGeom>
        </p:spPr>
        <p:txBody>
          <a:bodyPr wrap="square">
            <a:spAutoFit/>
          </a:bodyPr>
          <a:lstStyle/>
          <a:p>
            <a:pPr marL="457200" lvl="1" indent="-457200">
              <a:buFont typeface="+mj-lt"/>
              <a:buAutoNum type="arabicPeriod"/>
            </a:pPr>
            <a:r>
              <a:rPr lang="en-US" sz="2800" b="1" dirty="0" smtClean="0">
                <a:solidFill>
                  <a:srgbClr val="FF0000"/>
                </a:solidFill>
                <a:latin typeface="Constantia"/>
                <a:cs typeface="Constantia"/>
              </a:rPr>
              <a:t>Liar</a:t>
            </a:r>
            <a:r>
              <a:rPr lang="en-US" sz="2800" b="1" dirty="0">
                <a:solidFill>
                  <a:srgbClr val="FF0000"/>
                </a:solidFill>
                <a:latin typeface="Constantia"/>
                <a:cs typeface="Constantia"/>
              </a:rPr>
              <a:t>:  </a:t>
            </a:r>
            <a:r>
              <a:rPr lang="en-US" sz="2800" dirty="0">
                <a:solidFill>
                  <a:srgbClr val="FF0000"/>
                </a:solidFill>
                <a:latin typeface="Constantia"/>
                <a:cs typeface="Constantia"/>
              </a:rPr>
              <a:t>Jesus made claims knowing that He wasn’t God.  He was a good liar and a hypocrite telling others to live a Godly life while He lived a colossal </a:t>
            </a:r>
            <a:r>
              <a:rPr lang="en-US" sz="2800" dirty="0" smtClean="0">
                <a:solidFill>
                  <a:srgbClr val="FF0000"/>
                </a:solidFill>
                <a:latin typeface="Constantia"/>
                <a:cs typeface="Constantia"/>
              </a:rPr>
              <a:t>lie.</a:t>
            </a:r>
          </a:p>
          <a:p>
            <a:pPr marL="457200" lvl="1" indent="-457200">
              <a:buFont typeface="+mj-lt"/>
              <a:buAutoNum type="arabicPeriod"/>
            </a:pPr>
            <a:endParaRPr lang="en-US" sz="2800" dirty="0" smtClean="0">
              <a:solidFill>
                <a:srgbClr val="FF0000"/>
              </a:solidFill>
              <a:latin typeface="Constantia"/>
              <a:cs typeface="Constantia"/>
            </a:endParaRPr>
          </a:p>
          <a:p>
            <a:pPr marL="342900" lvl="4" indent="-342900">
              <a:buFont typeface="Wingdings" charset="2"/>
              <a:buChar char="v"/>
            </a:pPr>
            <a:r>
              <a:rPr lang="en-US" sz="2800" dirty="0" smtClean="0">
                <a:solidFill>
                  <a:srgbClr val="FF0000"/>
                </a:solidFill>
                <a:latin typeface="Constantia"/>
                <a:cs typeface="Constantia"/>
              </a:rPr>
              <a:t>Cannot </a:t>
            </a:r>
            <a:r>
              <a:rPr lang="en-US" sz="2800" dirty="0">
                <a:solidFill>
                  <a:srgbClr val="FF0000"/>
                </a:solidFill>
                <a:latin typeface="Constantia"/>
                <a:cs typeface="Constantia"/>
              </a:rPr>
              <a:t>be true because whatever Jesus proclaimed, lives have been changed, nations have repented, and thieves have turned their lives around.  Someone who was a phony couldn’t have results like that.  </a:t>
            </a:r>
            <a:endParaRPr lang="en-US" sz="2800" dirty="0" smtClean="0">
              <a:solidFill>
                <a:srgbClr val="FF0000"/>
              </a:solidFill>
              <a:latin typeface="Constantia"/>
              <a:cs typeface="Constantia"/>
            </a:endParaRPr>
          </a:p>
          <a:p>
            <a:pPr marL="342900" lvl="4" indent="-342900">
              <a:buFont typeface="Arial"/>
              <a:buChar char="•"/>
            </a:pPr>
            <a:endParaRPr lang="en-US" sz="2800" dirty="0" smtClean="0">
              <a:solidFill>
                <a:srgbClr val="008000"/>
              </a:solidFill>
              <a:latin typeface="Constantia"/>
              <a:cs typeface="Constantia"/>
            </a:endParaRPr>
          </a:p>
          <a:p>
            <a:pPr marL="457200" lvl="4" indent="-457200">
              <a:buAutoNum type="arabicPeriod" startAt="2"/>
            </a:pPr>
            <a:r>
              <a:rPr lang="en-US" sz="2800" b="1" dirty="0" smtClean="0">
                <a:solidFill>
                  <a:srgbClr val="008000"/>
                </a:solidFill>
                <a:latin typeface="Constantia"/>
                <a:cs typeface="Constantia"/>
              </a:rPr>
              <a:t>Lunatic:</a:t>
            </a:r>
            <a:r>
              <a:rPr lang="en-US" sz="2800" dirty="0" smtClean="0">
                <a:solidFill>
                  <a:srgbClr val="008000"/>
                </a:solidFill>
                <a:latin typeface="Constantia"/>
                <a:cs typeface="Constantia"/>
              </a:rPr>
              <a:t>  Was Jesus crazy and fictional like the Easter bunny or Santa Claus?</a:t>
            </a:r>
          </a:p>
          <a:p>
            <a:pPr marL="457200" lvl="4" indent="-457200">
              <a:buAutoNum type="arabicPeriod" startAt="2"/>
            </a:pPr>
            <a:endParaRPr lang="en-US" sz="2800" dirty="0">
              <a:solidFill>
                <a:srgbClr val="008000"/>
              </a:solidFill>
              <a:latin typeface="Constantia"/>
              <a:cs typeface="Constantia"/>
            </a:endParaRPr>
          </a:p>
          <a:p>
            <a:pPr marL="342900" lvl="8" indent="-342900" algn="just">
              <a:buFont typeface="Wingdings" charset="2"/>
              <a:buChar char="v"/>
            </a:pPr>
            <a:r>
              <a:rPr lang="en-US" sz="2800" dirty="0" smtClean="0">
                <a:solidFill>
                  <a:srgbClr val="008000"/>
                </a:solidFill>
                <a:latin typeface="Constantia"/>
                <a:cs typeface="Constantia"/>
              </a:rPr>
              <a:t>Didn’t </a:t>
            </a:r>
            <a:r>
              <a:rPr lang="en-US" sz="2800" dirty="0">
                <a:solidFill>
                  <a:srgbClr val="008000"/>
                </a:solidFill>
                <a:latin typeface="Constantia"/>
                <a:cs typeface="Constantia"/>
              </a:rPr>
              <a:t>display any abnormalities or imbalances that usually go hand in hand with being crazy.  </a:t>
            </a:r>
            <a:endParaRPr lang="en-US" sz="2800" dirty="0" smtClean="0">
              <a:solidFill>
                <a:srgbClr val="008000"/>
              </a:solidFill>
              <a:latin typeface="Constantia"/>
              <a:cs typeface="Constantia"/>
            </a:endParaRPr>
          </a:p>
          <a:p>
            <a:pPr marL="342900" lvl="4" indent="-342900">
              <a:buFont typeface="Wingdings" charset="2"/>
              <a:buChar char="v"/>
            </a:pPr>
            <a:r>
              <a:rPr lang="en-US" sz="2800" dirty="0" smtClean="0">
                <a:solidFill>
                  <a:srgbClr val="008000"/>
                </a:solidFill>
                <a:latin typeface="Constantia"/>
                <a:cs typeface="Constantia"/>
              </a:rPr>
              <a:t>Spoke </a:t>
            </a:r>
            <a:r>
              <a:rPr lang="en-US" sz="2800" dirty="0">
                <a:solidFill>
                  <a:srgbClr val="008000"/>
                </a:solidFill>
                <a:latin typeface="Constantia"/>
                <a:cs typeface="Constantia"/>
              </a:rPr>
              <a:t>some of the most profound words that set free many individuals in bondage of many things. </a:t>
            </a:r>
            <a:endParaRPr lang="en-US" sz="2800" dirty="0" smtClean="0">
              <a:solidFill>
                <a:srgbClr val="008000"/>
              </a:solidFill>
              <a:latin typeface="Constantia"/>
              <a:cs typeface="Constantia"/>
            </a:endParaRPr>
          </a:p>
          <a:p>
            <a:pPr marL="342900" lvl="4" indent="-342900">
              <a:buFont typeface="Arial"/>
              <a:buChar char="•"/>
            </a:pPr>
            <a:endParaRPr lang="en-US" sz="2800" dirty="0" smtClean="0">
              <a:latin typeface="Constantia"/>
              <a:cs typeface="Constantia"/>
            </a:endParaRPr>
          </a:p>
          <a:p>
            <a:pPr lvl="4" indent="0"/>
            <a:r>
              <a:rPr lang="en-US" sz="2800" dirty="0" smtClean="0">
                <a:latin typeface="Constantia"/>
                <a:cs typeface="Constantia"/>
              </a:rPr>
              <a:t>3.  </a:t>
            </a:r>
            <a:r>
              <a:rPr lang="en-US" sz="2800" b="1" dirty="0" smtClean="0">
                <a:solidFill>
                  <a:schemeClr val="accent6">
                    <a:lumMod val="50000"/>
                  </a:schemeClr>
                </a:solidFill>
                <a:latin typeface="Constantia"/>
                <a:cs typeface="Constantia"/>
              </a:rPr>
              <a:t>Lord</a:t>
            </a:r>
            <a:r>
              <a:rPr lang="en-US" sz="2800" b="1" dirty="0">
                <a:solidFill>
                  <a:schemeClr val="accent6">
                    <a:lumMod val="50000"/>
                  </a:schemeClr>
                </a:solidFill>
                <a:latin typeface="Constantia"/>
                <a:cs typeface="Constantia"/>
              </a:rPr>
              <a:t>:</a:t>
            </a:r>
            <a:r>
              <a:rPr lang="en-US" sz="2800" dirty="0">
                <a:solidFill>
                  <a:schemeClr val="accent6">
                    <a:lumMod val="50000"/>
                  </a:schemeClr>
                </a:solidFill>
                <a:latin typeface="Constantia"/>
                <a:cs typeface="Constantia"/>
              </a:rPr>
              <a:t>  If Jesus is not a liar or lunatic, then He is who He claims to be, the Son of God.  </a:t>
            </a: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xmlns:p14="http://schemas.microsoft.com/office/powerpoint/2010/main" spd="slow">
        <p:split orient="vert"/>
      </p:transition>
    </mc:Fallback>
  </mc:AlternateContent>
  <p:timing>
    <p:tnLst>
      <p:par>
        <p:cTn xmlns:p14="http://schemas.microsoft.com/office/powerpoint/2010/mai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 calcmode="lin" valueType="num">
                                      <p:cBhvr additive="base">
                                        <p:cTn id="2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 calcmode="lin" valueType="num">
                                      <p:cBhvr additive="base">
                                        <p:cTn id="3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63800" y="1608282"/>
            <a:ext cx="10541000" cy="8145318"/>
          </a:xfrm>
          <a:prstGeom prst="rect">
            <a:avLst/>
          </a:prstGeom>
          <a:ln>
            <a:noFill/>
          </a:ln>
          <a:effectLst>
            <a:outerShdw blurRad="190500" algn="tl" rotWithShape="0">
              <a:srgbClr val="000000">
                <a:alpha val="70000"/>
              </a:srgbClr>
            </a:outerShdw>
          </a:effectLst>
        </p:spPr>
      </p:pic>
      <p:sp>
        <p:nvSpPr>
          <p:cNvPr id="4" name="TextBox 3"/>
          <p:cNvSpPr txBox="1"/>
          <p:nvPr/>
        </p:nvSpPr>
        <p:spPr>
          <a:xfrm>
            <a:off x="139700" y="1816100"/>
            <a:ext cx="2108200" cy="960261"/>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pPr marL="0" marR="0" indent="0" algn="ctr" defTabSz="1300480" rtl="0" fontAlgn="auto" latinLnBrk="0" hangingPunct="0">
              <a:lnSpc>
                <a:spcPct val="100000"/>
              </a:lnSpc>
              <a:spcBef>
                <a:spcPts val="0"/>
              </a:spcBef>
              <a:spcAft>
                <a:spcPts val="0"/>
              </a:spcAft>
              <a:buClrTx/>
              <a:buSzTx/>
              <a:buFontTx/>
              <a:buNone/>
              <a:tabLst/>
            </a:pPr>
            <a:r>
              <a:rPr lang="en-US" sz="2800" b="1" dirty="0" smtClean="0"/>
              <a:t>C.S. Lewis’ Trilemma</a:t>
            </a:r>
            <a:endParaRPr kumimoji="0" lang="en-US" sz="2800" b="1" i="0" u="none" strike="noStrike" cap="none" spc="0" normalizeH="0" baseline="0" dirty="0">
              <a:ln>
                <a:noFill/>
              </a:ln>
              <a:solidFill>
                <a:srgbClr val="000000"/>
              </a:solidFill>
              <a:effectLst/>
              <a:uFillTx/>
              <a:sym typeface="Arial"/>
            </a:endParaRPr>
          </a:p>
        </p:txBody>
      </p:sp>
    </p:spTree>
    <p:extLst>
      <p:ext uri="{BB962C8B-B14F-4D97-AF65-F5344CB8AC3E}">
        <p14:creationId xmlns:p14="http://schemas.microsoft.com/office/powerpoint/2010/main" val="16608485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xmlns:p14="http://schemas.microsoft.com/office/powerpoint/2010/main" spd="slow">
        <p:split orient="vert"/>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12864" y="3187091"/>
            <a:ext cx="12223291" cy="4031873"/>
          </a:xfrm>
          <a:prstGeom prst="rect">
            <a:avLst/>
          </a:prstGeom>
        </p:spPr>
        <p:txBody>
          <a:bodyPr wrap="square">
            <a:spAutoFit/>
          </a:bodyPr>
          <a:lstStyle/>
          <a:p>
            <a:pPr marL="342900" lvl="1" indent="-342900">
              <a:buFont typeface="Arial"/>
              <a:buChar char="•"/>
            </a:pPr>
            <a:r>
              <a:rPr lang="en-US" sz="3200" dirty="0">
                <a:latin typeface="Constantia"/>
                <a:cs typeface="Constantia"/>
              </a:rPr>
              <a:t>This term was used in the OT during times of kings to mean chosen and empowered by God for a particular task.  The expectations of the Jews were that the ultimate Messiah would deliver them and establish His righteous kingdom. </a:t>
            </a:r>
            <a:endParaRPr lang="en-US" sz="3200" dirty="0" smtClean="0">
              <a:latin typeface="Constantia"/>
              <a:cs typeface="Constantia"/>
            </a:endParaRPr>
          </a:p>
          <a:p>
            <a:pPr marL="342900" lvl="1" indent="-342900">
              <a:buFont typeface="Arial"/>
              <a:buChar char="•"/>
            </a:pPr>
            <a:endParaRPr lang="en-US" sz="3200" dirty="0" smtClean="0">
              <a:latin typeface="Constantia"/>
              <a:cs typeface="Constantia"/>
            </a:endParaRPr>
          </a:p>
          <a:p>
            <a:pPr marL="342900" lvl="1" indent="-342900">
              <a:buFont typeface="Arial"/>
              <a:buChar char="•"/>
            </a:pPr>
            <a:r>
              <a:rPr lang="en-US" sz="3200" dirty="0" smtClean="0">
                <a:latin typeface="Constantia"/>
                <a:cs typeface="Constantia"/>
              </a:rPr>
              <a:t>Peter’s </a:t>
            </a:r>
            <a:r>
              <a:rPr lang="en-US" sz="3200" dirty="0">
                <a:latin typeface="Constantia"/>
                <a:cs typeface="Constantia"/>
              </a:rPr>
              <a:t>idea of the Messiah was very different from what Jesus actually was.  Peter had the right word but a very flawed concept of what the Messiah would do.  </a:t>
            </a:r>
          </a:p>
        </p:txBody>
      </p:sp>
      <p:sp>
        <p:nvSpPr>
          <p:cNvPr id="5" name="Rectangle 4"/>
          <p:cNvSpPr/>
          <p:nvPr/>
        </p:nvSpPr>
        <p:spPr>
          <a:xfrm>
            <a:off x="1355430" y="2100305"/>
            <a:ext cx="10293940" cy="584776"/>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a:cs typeface="Constantia"/>
              </a:rPr>
              <a:t>“You are the Christ.”  =  Messiah  = the Anointed </a:t>
            </a: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a:cs typeface="Constantia"/>
              </a:rPr>
              <a:t>One  </a:t>
            </a:r>
            <a:endPar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a:cs typeface="Constantia"/>
            </a:endParaRPr>
          </a:p>
        </p:txBody>
      </p:sp>
      <p:pic>
        <p:nvPicPr>
          <p:cNvPr id="8" name="Picture 7"/>
          <p:cNvPicPr>
            <a:picLocks noChangeAspect="1"/>
          </p:cNvPicPr>
          <p:nvPr/>
        </p:nvPicPr>
        <p:blipFill>
          <a:blip r:embed="rId3"/>
          <a:stretch>
            <a:fillRect/>
          </a:stretch>
        </p:blipFill>
        <p:spPr>
          <a:xfrm>
            <a:off x="7775070" y="7218964"/>
            <a:ext cx="3759200" cy="2159000"/>
          </a:xfrm>
          <a:prstGeom prst="rect">
            <a:avLst/>
          </a:prstGeom>
        </p:spPr>
      </p:pic>
      <p:sp>
        <p:nvSpPr>
          <p:cNvPr id="9" name="TextBox 8"/>
          <p:cNvSpPr txBox="1"/>
          <p:nvPr/>
        </p:nvSpPr>
        <p:spPr>
          <a:xfrm rot="20733558" flipH="1">
            <a:off x="1355430" y="7708149"/>
            <a:ext cx="4773735" cy="960261"/>
          </a:xfrm>
          <a:prstGeom prst="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48767" tIns="48767" rIns="48767" bIns="48767" numCol="1" spcCol="38100" rtlCol="0" anchor="t">
            <a:spAutoFit/>
          </a:bodyPr>
          <a:lstStyle/>
          <a:p>
            <a:pPr marL="0" marR="0" indent="0" algn="l" defTabSz="1300480" rtl="0" fontAlgn="auto" latinLnBrk="0" hangingPunct="0">
              <a:lnSpc>
                <a:spcPct val="100000"/>
              </a:lnSpc>
              <a:spcBef>
                <a:spcPts val="0"/>
              </a:spcBef>
              <a:spcAft>
                <a:spcPts val="0"/>
              </a:spcAft>
              <a:buClrTx/>
              <a:buSzTx/>
              <a:buFontTx/>
              <a:buNone/>
              <a:tabLst/>
            </a:pPr>
            <a:r>
              <a:rPr lang="en-US" sz="2800" b="1" dirty="0" smtClean="0">
                <a:latin typeface="Constantia"/>
                <a:cs typeface="Constantia"/>
              </a:rPr>
              <a:t>Key Phrase:  Jesus is “the Christ” </a:t>
            </a:r>
            <a:endParaRPr kumimoji="0" lang="en-US" sz="2800" b="1" i="0" u="none" strike="noStrike" cap="none" spc="0" normalizeH="0" baseline="0" dirty="0">
              <a:ln>
                <a:noFill/>
              </a:ln>
              <a:solidFill>
                <a:srgbClr val="000000"/>
              </a:solidFill>
              <a:effectLst/>
              <a:uFillTx/>
              <a:latin typeface="Constantia"/>
              <a:ea typeface="Arial"/>
              <a:cs typeface="Constantia"/>
              <a:sym typeface="Arial"/>
            </a:endParaRPr>
          </a:p>
        </p:txBody>
      </p:sp>
    </p:spTree>
    <p:extLst>
      <p:ext uri="{BB962C8B-B14F-4D97-AF65-F5344CB8AC3E}">
        <p14:creationId xmlns:p14="http://schemas.microsoft.com/office/powerpoint/2010/main" val="427785304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xmlns:p14="http://schemas.microsoft.com/office/powerpoint/2010/main" spd="slow">
        <p:split orient="ver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barn(inVertical)">
                                      <p:cBhvr>
                                        <p:cTn id="19"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0990" y="1774529"/>
            <a:ext cx="11906734" cy="714040"/>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pPr marL="0" marR="0" indent="0" algn="ctr" defTabSz="1300480" rtl="0" fontAlgn="auto" latinLnBrk="0" hangingPunct="0">
              <a:lnSpc>
                <a:spcPct val="100000"/>
              </a:lnSpc>
              <a:spcBef>
                <a:spcPts val="0"/>
              </a:spcBef>
              <a:spcAft>
                <a:spcPts val="0"/>
              </a:spcAft>
              <a:buClrTx/>
              <a:buSzTx/>
              <a:buFontTx/>
              <a:buNone/>
              <a:tabLst/>
            </a:pPr>
            <a:r>
              <a:rPr lang="en-US" sz="4000" dirty="0">
                <a:latin typeface="Constantia"/>
                <a:cs typeface="Constantia"/>
              </a:rPr>
              <a:t>B</a:t>
            </a:r>
            <a:r>
              <a:rPr kumimoji="0" lang="en-US" sz="4000" b="0" i="0" u="none" strike="noStrike" cap="none" spc="0" normalizeH="0" baseline="0" dirty="0" smtClean="0">
                <a:ln>
                  <a:noFill/>
                </a:ln>
                <a:solidFill>
                  <a:srgbClr val="000000"/>
                </a:solidFill>
                <a:effectLst/>
                <a:uFillTx/>
                <a:latin typeface="Constantia"/>
                <a:cs typeface="Constantia"/>
                <a:sym typeface="Arial"/>
              </a:rPr>
              <a:t>)  </a:t>
            </a:r>
            <a:r>
              <a:rPr kumimoji="0" lang="en-US" sz="4000" b="0" i="0" u="none" strike="noStrike" cap="none" spc="0" normalizeH="0" baseline="0" dirty="0" smtClean="0">
                <a:ln>
                  <a:noFill/>
                </a:ln>
                <a:solidFill>
                  <a:srgbClr val="000000"/>
                </a:solidFill>
                <a:effectLst/>
                <a:uFillTx/>
                <a:latin typeface="Constantia"/>
                <a:cs typeface="Constantia"/>
                <a:sym typeface="Arial"/>
              </a:rPr>
              <a:t>Jesus</a:t>
            </a:r>
            <a:r>
              <a:rPr kumimoji="0" lang="en-US" sz="4000" b="0" i="0" u="none" strike="noStrike" cap="none" spc="0" normalizeH="0" dirty="0" smtClean="0">
                <a:ln>
                  <a:noFill/>
                </a:ln>
                <a:solidFill>
                  <a:srgbClr val="000000"/>
                </a:solidFill>
                <a:effectLst/>
                <a:uFillTx/>
                <a:latin typeface="Constantia"/>
                <a:cs typeface="Constantia"/>
                <a:sym typeface="Arial"/>
              </a:rPr>
              <a:t> Predicts His Death (</a:t>
            </a:r>
            <a:r>
              <a:rPr kumimoji="0" lang="en-US" sz="4000" b="0" i="0" u="none" strike="noStrike" cap="none" spc="0" normalizeH="0" dirty="0" smtClean="0">
                <a:ln>
                  <a:noFill/>
                </a:ln>
                <a:solidFill>
                  <a:srgbClr val="000000"/>
                </a:solidFill>
                <a:effectLst/>
                <a:uFillTx/>
                <a:latin typeface="Constantia"/>
                <a:cs typeface="Constantia"/>
                <a:sym typeface="Arial"/>
              </a:rPr>
              <a:t>Mark </a:t>
            </a:r>
            <a:r>
              <a:rPr kumimoji="0" lang="en-US" sz="4000" b="0" i="0" u="none" strike="noStrike" cap="none" spc="0" normalizeH="0" dirty="0" smtClean="0">
                <a:ln>
                  <a:noFill/>
                </a:ln>
                <a:solidFill>
                  <a:srgbClr val="000000"/>
                </a:solidFill>
                <a:effectLst/>
                <a:uFillTx/>
                <a:latin typeface="Constantia"/>
                <a:cs typeface="Constantia"/>
                <a:sym typeface="Arial"/>
              </a:rPr>
              <a:t>8:31-33) </a:t>
            </a:r>
            <a:endParaRPr kumimoji="0" lang="en-US" sz="4000" b="0" i="0" u="none" strike="noStrike" cap="none" spc="0" normalizeH="0" baseline="0" dirty="0">
              <a:ln>
                <a:noFill/>
              </a:ln>
              <a:solidFill>
                <a:srgbClr val="000000"/>
              </a:solidFill>
              <a:effectLst/>
              <a:uFillTx/>
              <a:latin typeface="Constantia"/>
              <a:cs typeface="Constantia"/>
              <a:sym typeface="Arial"/>
            </a:endParaRPr>
          </a:p>
        </p:txBody>
      </p:sp>
      <p:sp>
        <p:nvSpPr>
          <p:cNvPr id="4" name="TextBox 3"/>
          <p:cNvSpPr txBox="1"/>
          <p:nvPr/>
        </p:nvSpPr>
        <p:spPr>
          <a:xfrm>
            <a:off x="642786" y="2924924"/>
            <a:ext cx="7307414" cy="6007796"/>
          </a:xfrm>
          <a:prstGeom prst="rect">
            <a:avLst/>
          </a:prstGeom>
          <a:ln/>
        </p:spPr>
        <p:style>
          <a:lnRef idx="1">
            <a:schemeClr val="accent1"/>
          </a:lnRef>
          <a:fillRef idx="2">
            <a:schemeClr val="accent1"/>
          </a:fillRef>
          <a:effectRef idx="1">
            <a:schemeClr val="accent1"/>
          </a:effectRef>
          <a:fontRef idx="minor">
            <a:schemeClr val="dk1"/>
          </a:fontRef>
        </p:style>
        <p:txBody>
          <a:bodyPr rot="0" spcFirstLastPara="1" vertOverflow="overflow" horzOverflow="overflow" vert="horz" wrap="square" lIns="48767" tIns="48767" rIns="48767" bIns="48767" numCol="1" spcCol="38100" rtlCol="0" anchor="t">
            <a:spAutoFit/>
          </a:bodyPr>
          <a:lstStyle/>
          <a:p>
            <a:r>
              <a:rPr lang="en-US" sz="3200" b="1" dirty="0">
                <a:latin typeface="Constantia"/>
                <a:cs typeface="Constantia"/>
              </a:rPr>
              <a:t>31</a:t>
            </a:r>
            <a:r>
              <a:rPr lang="en-US" sz="3200" dirty="0">
                <a:latin typeface="Constantia"/>
                <a:cs typeface="Constantia"/>
              </a:rPr>
              <a:t>And He began to teach them that the Son of Man must suffer many things and be rejected by the elders and the chief priests and the scribes, and be killed, and after three days rise again. </a:t>
            </a:r>
            <a:r>
              <a:rPr lang="en-US" sz="3200" b="1" dirty="0">
                <a:latin typeface="Constantia"/>
                <a:cs typeface="Constantia"/>
              </a:rPr>
              <a:t>32 </a:t>
            </a:r>
            <a:r>
              <a:rPr lang="en-US" sz="3200" dirty="0">
                <a:latin typeface="Constantia"/>
                <a:cs typeface="Constantia"/>
              </a:rPr>
              <a:t>And He was stating the matter plainly. And Peter took Him aside and began to rebuke Him. </a:t>
            </a:r>
            <a:r>
              <a:rPr lang="en-US" sz="3200" b="1" dirty="0">
                <a:latin typeface="Constantia"/>
                <a:cs typeface="Constantia"/>
              </a:rPr>
              <a:t>33 </a:t>
            </a:r>
            <a:r>
              <a:rPr lang="en-US" sz="3200" dirty="0">
                <a:latin typeface="Constantia"/>
                <a:cs typeface="Constantia"/>
              </a:rPr>
              <a:t>But turning around and seeing His disciples, He rebuked Peter and said, “Get behind Me, Satan; for you are not setting your mind on God’s interests, but man’s.”</a:t>
            </a:r>
          </a:p>
        </p:txBody>
      </p:sp>
      <p:pic>
        <p:nvPicPr>
          <p:cNvPr id="3" name="Picture 2"/>
          <p:cNvPicPr>
            <a:picLocks noChangeAspect="1"/>
          </p:cNvPicPr>
          <p:nvPr/>
        </p:nvPicPr>
        <p:blipFill>
          <a:blip r:embed="rId2"/>
          <a:stretch>
            <a:fillRect/>
          </a:stretch>
        </p:blipFill>
        <p:spPr>
          <a:xfrm>
            <a:off x="8215990" y="2924924"/>
            <a:ext cx="4220634" cy="3165476"/>
          </a:xfrm>
          <a:prstGeom prst="rect">
            <a:avLst/>
          </a:prstGeom>
        </p:spPr>
      </p:pic>
    </p:spTree>
    <p:extLst>
      <p:ext uri="{BB962C8B-B14F-4D97-AF65-F5344CB8AC3E}">
        <p14:creationId xmlns:p14="http://schemas.microsoft.com/office/powerpoint/2010/main" val="140499185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xmlns:p14="http://schemas.microsoft.com/office/powerpoint/2010/main" spd="slow">
        <p:split orient="vert"/>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02966" y="2027159"/>
            <a:ext cx="12378136" cy="747897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342900" lvl="0" indent="-342900">
              <a:buFont typeface="Arial"/>
              <a:buChar char="•"/>
            </a:pPr>
            <a:r>
              <a:rPr lang="en-US" sz="3200" dirty="0">
                <a:latin typeface="Constantia"/>
                <a:cs typeface="Constantia"/>
              </a:rPr>
              <a:t>First time Jesus predicted His own death.  He began to teach that the Son of Man must suffer many things and be rejected by the Jewish authorities.  Above all that He must be killed and after three days rise again. </a:t>
            </a:r>
            <a:endParaRPr lang="en-US" sz="3200" dirty="0" smtClean="0">
              <a:latin typeface="Constantia"/>
              <a:cs typeface="Constantia"/>
            </a:endParaRPr>
          </a:p>
          <a:p>
            <a:pPr lvl="0"/>
            <a:endParaRPr lang="en-US" sz="3200" dirty="0">
              <a:latin typeface="Constantia"/>
              <a:cs typeface="Constantia"/>
            </a:endParaRPr>
          </a:p>
          <a:p>
            <a:pPr marL="342900" lvl="0" indent="-342900">
              <a:buFont typeface="Arial"/>
              <a:buChar char="•"/>
            </a:pPr>
            <a:r>
              <a:rPr lang="en-US" sz="3200" dirty="0" smtClean="0">
                <a:latin typeface="Constantia"/>
                <a:cs typeface="Constantia"/>
              </a:rPr>
              <a:t>Jesus </a:t>
            </a:r>
            <a:r>
              <a:rPr lang="en-US" sz="3200" dirty="0">
                <a:latin typeface="Constantia"/>
                <a:cs typeface="Constantia"/>
              </a:rPr>
              <a:t>saw Himself as the fulfillment of Isaiah’s prophecy of a servant who would suffer on behalf of His people (Isaiah 53).  </a:t>
            </a:r>
            <a:endParaRPr lang="en-US" sz="3200" dirty="0" smtClean="0">
              <a:latin typeface="Constantia"/>
              <a:cs typeface="Constantia"/>
            </a:endParaRPr>
          </a:p>
          <a:p>
            <a:pPr marL="342900" lvl="0" indent="-342900">
              <a:buFont typeface="Arial"/>
              <a:buChar char="•"/>
            </a:pPr>
            <a:endParaRPr lang="en-US" sz="3200" dirty="0">
              <a:latin typeface="Constantia"/>
              <a:cs typeface="Constantia"/>
            </a:endParaRPr>
          </a:p>
          <a:p>
            <a:pPr marL="342900" lvl="0" indent="-342900">
              <a:buFont typeface="Arial"/>
              <a:buChar char="•"/>
            </a:pPr>
            <a:r>
              <a:rPr lang="en-US" sz="3200" dirty="0">
                <a:latin typeface="Constantia"/>
                <a:cs typeface="Constantia"/>
              </a:rPr>
              <a:t>Again the Jews had a very different idea of what the Messiah would be like.  In their minds the Messiah would be a victorious king and not a suffering servant.  In contrast to speaking in parables, Jesus spoke very plainly about His death to a point that Peter took Him aside and began to rebuke Him.  </a:t>
            </a:r>
            <a:endParaRPr lang="en-US" sz="3200" dirty="0" smtClean="0">
              <a:latin typeface="Constantia"/>
              <a:cs typeface="Constantia"/>
            </a:endParaRPr>
          </a:p>
          <a:p>
            <a:pPr marL="342900" lvl="0" indent="-342900">
              <a:buFont typeface="Arial"/>
              <a:buChar char="•"/>
            </a:pPr>
            <a:endParaRPr lang="en-US" sz="3200" dirty="0">
              <a:latin typeface="Constantia"/>
              <a:cs typeface="Constantia"/>
            </a:endParaRPr>
          </a:p>
          <a:p>
            <a:pPr marL="342900" lvl="0" indent="-342900">
              <a:buFont typeface="Arial"/>
              <a:buChar char="•"/>
            </a:pPr>
            <a:endParaRPr lang="en-US" sz="3200" dirty="0">
              <a:latin typeface="Constantia"/>
              <a:cs typeface="Constantia"/>
            </a:endParaRPr>
          </a:p>
        </p:txBody>
      </p:sp>
    </p:spTree>
    <p:extLst>
      <p:ext uri="{BB962C8B-B14F-4D97-AF65-F5344CB8AC3E}">
        <p14:creationId xmlns:p14="http://schemas.microsoft.com/office/powerpoint/2010/main" val="102162298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xmlns:p14="http://schemas.microsoft.com/office/powerpoint/2010/main" spd="slow">
        <p:split orient="ver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287" y="1754069"/>
            <a:ext cx="12211613" cy="747897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342900" lvl="0" indent="-342900">
              <a:buFont typeface="Arial"/>
              <a:buChar char="•"/>
            </a:pPr>
            <a:r>
              <a:rPr lang="en-US" sz="3200" dirty="0">
                <a:latin typeface="Constantia"/>
                <a:cs typeface="Constantia"/>
              </a:rPr>
              <a:t>From a human perspective, perhaps the disciples were expecting certain benefits for following Jesus.  They left their jobs and families and it was natural to think that there would be a reward.  Some of them wanted to be the greatest in the kingdom.  Perhaps they were thinking that kingdom of Jesus would be similar to the kingdoms of the world, where the king’s closest friends would receive the best benefits.  </a:t>
            </a:r>
          </a:p>
          <a:p>
            <a:pPr lvl="0"/>
            <a:endParaRPr lang="en-US" sz="3200" dirty="0">
              <a:latin typeface="Constantia"/>
              <a:cs typeface="Constantia"/>
            </a:endParaRPr>
          </a:p>
          <a:p>
            <a:pPr marL="342900" lvl="0" indent="-342900">
              <a:buFont typeface="Arial"/>
              <a:buChar char="•"/>
            </a:pPr>
            <a:r>
              <a:rPr lang="en-US" sz="3200" dirty="0">
                <a:latin typeface="Constantia"/>
                <a:cs typeface="Constantia"/>
              </a:rPr>
              <a:t>Instead Jesus rebuked Peter harshly.  Peter was thinking about the things that ordinary human beings think about such as freedom from oppression, safety, security, money, and reward for the risk and the work.  However God has something a lot more important than that.  Overcoming an enemy that must be conquered by suffering and death and not just replacing Roman rulers with Jewish ones. </a:t>
            </a:r>
            <a:endParaRPr lang="en-US" sz="3200" dirty="0">
              <a:latin typeface="Constantia"/>
              <a:cs typeface="Constantia"/>
            </a:endParaRPr>
          </a:p>
        </p:txBody>
      </p:sp>
      <p:sp>
        <p:nvSpPr>
          <p:cNvPr id="3" name="Rectangle 2"/>
          <p:cNvSpPr/>
          <p:nvPr/>
        </p:nvSpPr>
        <p:spPr>
          <a:xfrm rot="21147378">
            <a:off x="3826149" y="4615128"/>
            <a:ext cx="6255161" cy="1200329"/>
          </a:xfrm>
          <a:prstGeom prst="rect">
            <a:avLst/>
          </a:prstGeom>
        </p:spPr>
        <p:txBody>
          <a:bodyPr wrap="square">
            <a:spAutoFit/>
          </a:bodyPr>
          <a:lstStyle/>
          <a:p>
            <a:r>
              <a:rPr lang="en-US" sz="3600" dirty="0">
                <a:solidFill>
                  <a:srgbClr val="FF0000"/>
                </a:solidFill>
                <a:latin typeface="Constantia"/>
                <a:cs typeface="Constantia"/>
              </a:rPr>
              <a:t>Key Phrase:  Son of Man must suffer and </a:t>
            </a:r>
            <a:r>
              <a:rPr lang="en-US" sz="3600" dirty="0" smtClean="0">
                <a:solidFill>
                  <a:srgbClr val="FF0000"/>
                </a:solidFill>
                <a:latin typeface="Constantia"/>
                <a:cs typeface="Constantia"/>
              </a:rPr>
              <a:t>die!!!</a:t>
            </a:r>
            <a:endParaRPr lang="en-US" sz="3600" dirty="0">
              <a:solidFill>
                <a:srgbClr val="FF0000"/>
              </a:solidFill>
              <a:latin typeface="Constantia"/>
              <a:cs typeface="Constantia"/>
            </a:endParaRPr>
          </a:p>
        </p:txBody>
      </p:sp>
    </p:spTree>
    <p:extLst>
      <p:ext uri="{BB962C8B-B14F-4D97-AF65-F5344CB8AC3E}">
        <p14:creationId xmlns:p14="http://schemas.microsoft.com/office/powerpoint/2010/main" val="170309286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xmlns:p14="http://schemas.microsoft.com/office/powerpoint/2010/main" spd="slow">
        <p:split orient="ver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0990" y="1774529"/>
            <a:ext cx="11906734" cy="714040"/>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pPr marL="0" marR="0" indent="0" algn="ctr" defTabSz="1300480" rtl="0" fontAlgn="auto" latinLnBrk="0" hangingPunct="0">
              <a:lnSpc>
                <a:spcPct val="100000"/>
              </a:lnSpc>
              <a:spcBef>
                <a:spcPts val="0"/>
              </a:spcBef>
              <a:spcAft>
                <a:spcPts val="0"/>
              </a:spcAft>
              <a:buClrTx/>
              <a:buSzTx/>
              <a:buFontTx/>
              <a:buNone/>
              <a:tabLst/>
            </a:pPr>
            <a:r>
              <a:rPr lang="en-US" sz="4000" dirty="0">
                <a:latin typeface="Constantia"/>
                <a:cs typeface="Constantia"/>
              </a:rPr>
              <a:t>C</a:t>
            </a:r>
            <a:r>
              <a:rPr kumimoji="0" lang="en-US" sz="4000" b="0" i="0" u="none" strike="noStrike" cap="none" spc="0" normalizeH="0" baseline="0" dirty="0" smtClean="0">
                <a:ln>
                  <a:noFill/>
                </a:ln>
                <a:solidFill>
                  <a:srgbClr val="000000"/>
                </a:solidFill>
                <a:effectLst/>
                <a:uFillTx/>
                <a:latin typeface="Constantia"/>
                <a:cs typeface="Constantia"/>
                <a:sym typeface="Arial"/>
              </a:rPr>
              <a:t>)  Take Up the Cross (Mark 8:34-38)</a:t>
            </a:r>
            <a:endParaRPr kumimoji="0" lang="en-US" sz="4000" b="0" i="0" u="none" strike="noStrike" cap="none" spc="0" normalizeH="0" baseline="0" dirty="0">
              <a:ln>
                <a:noFill/>
              </a:ln>
              <a:solidFill>
                <a:srgbClr val="000000"/>
              </a:solidFill>
              <a:effectLst/>
              <a:uFillTx/>
              <a:latin typeface="Constantia"/>
              <a:cs typeface="Constantia"/>
              <a:sym typeface="Arial"/>
            </a:endParaRPr>
          </a:p>
        </p:txBody>
      </p:sp>
      <p:sp>
        <p:nvSpPr>
          <p:cNvPr id="4" name="TextBox 3"/>
          <p:cNvSpPr txBox="1"/>
          <p:nvPr/>
        </p:nvSpPr>
        <p:spPr>
          <a:xfrm>
            <a:off x="617386" y="2970810"/>
            <a:ext cx="11730338" cy="5515353"/>
          </a:xfrm>
          <a:prstGeom prst="rect">
            <a:avLst/>
          </a:prstGeom>
          <a:ln/>
        </p:spPr>
        <p:style>
          <a:lnRef idx="1">
            <a:schemeClr val="accent1"/>
          </a:lnRef>
          <a:fillRef idx="2">
            <a:schemeClr val="accent1"/>
          </a:fillRef>
          <a:effectRef idx="1">
            <a:schemeClr val="accent1"/>
          </a:effectRef>
          <a:fontRef idx="minor">
            <a:schemeClr val="dk1"/>
          </a:fontRef>
        </p:style>
        <p:txBody>
          <a:bodyPr rot="0" spcFirstLastPara="1" vertOverflow="overflow" horzOverflow="overflow" vert="horz" wrap="square" lIns="48767" tIns="48767" rIns="48767" bIns="48767" numCol="1" spcCol="38100" rtlCol="0" anchor="t">
            <a:spAutoFit/>
          </a:bodyPr>
          <a:lstStyle/>
          <a:p>
            <a:r>
              <a:rPr lang="en-US" sz="3200" b="1" dirty="0"/>
              <a:t>34</a:t>
            </a:r>
            <a:r>
              <a:rPr lang="en-US" sz="3200" dirty="0"/>
              <a:t>And He summoned the crowd with His disciples, and said to them, “If anyone wishes to come after Me, he must deny himself, and take up his cross and follow Me. </a:t>
            </a:r>
            <a:r>
              <a:rPr lang="en-US" sz="3200" b="1" dirty="0"/>
              <a:t>35 </a:t>
            </a:r>
            <a:r>
              <a:rPr lang="en-US" sz="3200" dirty="0"/>
              <a:t>For whoever wishes to save his life will lose it, but whoever loses his life for My sake and the gospel’s will save it. </a:t>
            </a:r>
            <a:r>
              <a:rPr lang="en-US" sz="3200" b="1" dirty="0"/>
              <a:t>36 </a:t>
            </a:r>
            <a:r>
              <a:rPr lang="en-US" sz="3200" dirty="0"/>
              <a:t>For what does it profit a man to gain the whole world, and forfeit his soul? </a:t>
            </a:r>
            <a:r>
              <a:rPr lang="en-US" sz="3200" b="1" dirty="0"/>
              <a:t>37 </a:t>
            </a:r>
            <a:r>
              <a:rPr lang="en-US" sz="3200" dirty="0"/>
              <a:t>For what will a man give in exchange for his soul? </a:t>
            </a:r>
            <a:r>
              <a:rPr lang="en-US" sz="3200" b="1" dirty="0"/>
              <a:t>38 </a:t>
            </a:r>
            <a:r>
              <a:rPr lang="en-US" sz="3200" dirty="0"/>
              <a:t>For whoever is ashamed of Me and My words in this adulterous and sinful generation, the Son of Man will also be ashamed of him when He comes in the glory of His Father with the holy angels.”</a:t>
            </a:r>
          </a:p>
          <a:p>
            <a:r>
              <a:rPr lang="en-US" sz="3200" dirty="0"/>
              <a:t> </a:t>
            </a:r>
          </a:p>
        </p:txBody>
      </p:sp>
    </p:spTree>
    <p:extLst>
      <p:ext uri="{BB962C8B-B14F-4D97-AF65-F5344CB8AC3E}">
        <p14:creationId xmlns:p14="http://schemas.microsoft.com/office/powerpoint/2010/main" val="341423500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xmlns:p14="http://schemas.microsoft.com/office/powerpoint/2010/main" spd="slow">
        <p:split orient="vert"/>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a:dk1>
        <a:srgbClr val="000000"/>
      </a:dk1>
      <a:lt1>
        <a:srgbClr val="FFFFFF"/>
      </a:lt1>
      <a:dk2>
        <a:srgbClr val="A7A7A7"/>
      </a:dk2>
      <a:lt2>
        <a:srgbClr val="535353"/>
      </a:lt2>
      <a:accent1>
        <a:srgbClr val="7DB6EF"/>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Design">
      <a:majorFont>
        <a:latin typeface="Helvetica"/>
        <a:ea typeface="Helvetica"/>
        <a:cs typeface="Helvetica"/>
      </a:majorFont>
      <a:minorFont>
        <a:latin typeface="Helvetica Neue"/>
        <a:ea typeface="Helvetica Neue"/>
        <a:cs typeface="Helvetica Neue"/>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round/>
        </a:ln>
        <a:effectLst/>
        <a:sp3d/>
      </a:spPr>
      <a:bodyPr rot="0" spcFirstLastPara="1" vertOverflow="overflow" horzOverflow="overflow" vert="horz" wrap="square" lIns="48767" tIns="48767" rIns="48767" bIns="48767" numCol="1" spcCol="38100" rtlCol="0" anchor="t">
        <a:spAutoFit/>
      </a:bodyPr>
      <a:lstStyle>
        <a:defPPr marL="0" marR="0" indent="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round/>
        </a:ln>
        <a:effectLst>
          <a:outerShdw blurRad="25400" dist="127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48767" tIns="48767" rIns="48767" bIns="48767" numCol="1" spcCol="38100" rtlCol="0" anchor="t">
        <a:spAutoFit/>
      </a:bodyPr>
      <a:lstStyle>
        <a:defPPr marL="0" marR="0" indent="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Design">
  <a:themeElements>
    <a:clrScheme name="Default Design">
      <a:dk1>
        <a:srgbClr val="000000"/>
      </a:dk1>
      <a:lt1>
        <a:srgbClr val="FFFFFF"/>
      </a:lt1>
      <a:dk2>
        <a:srgbClr val="A7A7A7"/>
      </a:dk2>
      <a:lt2>
        <a:srgbClr val="535353"/>
      </a:lt2>
      <a:accent1>
        <a:srgbClr val="7DB6EF"/>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Design">
      <a:majorFont>
        <a:latin typeface="Helvetica"/>
        <a:ea typeface="Helvetica"/>
        <a:cs typeface="Helvetica"/>
      </a:majorFont>
      <a:minorFont>
        <a:latin typeface="Helvetica Neue"/>
        <a:ea typeface="Helvetica Neue"/>
        <a:cs typeface="Helvetica Neue"/>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round/>
        </a:ln>
        <a:effectLst/>
        <a:sp3d/>
      </a:spPr>
      <a:bodyPr rot="0" spcFirstLastPara="1" vertOverflow="overflow" horzOverflow="overflow" vert="horz" wrap="square" lIns="48767" tIns="48767" rIns="48767" bIns="48767" numCol="1" spcCol="38100" rtlCol="0" anchor="t">
        <a:spAutoFit/>
      </a:bodyPr>
      <a:lstStyle>
        <a:defPPr marL="0" marR="0" indent="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round/>
        </a:ln>
        <a:effectLst>
          <a:outerShdw blurRad="25400" dist="127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48767" tIns="48767" rIns="48767" bIns="48767" numCol="1" spcCol="38100" rtlCol="0" anchor="t">
        <a:spAutoFit/>
      </a:bodyPr>
      <a:lstStyle>
        <a:defPPr marL="0" marR="0" indent="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4467</TotalTime>
  <Words>1495</Words>
  <Application>Microsoft Macintosh PowerPoint</Application>
  <PresentationFormat>Custom</PresentationFormat>
  <Paragraphs>74</Paragraphs>
  <Slides>12</Slides>
  <Notes>7</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Default Design</vt:lpstr>
      <vt:lpstr>PowerPoint Presentation</vt:lpstr>
      <vt:lpstr>PowerPoint Presentation</vt:lpstr>
      <vt:lpstr>C.S. Lewis Trilemma:  Is Christ 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Discussion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Calvin Chiang</cp:lastModifiedBy>
  <cp:revision>44</cp:revision>
  <dcterms:modified xsi:type="dcterms:W3CDTF">2016-10-15T23:35:31Z</dcterms:modified>
</cp:coreProperties>
</file>