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1pPr>
    <a:lvl2pPr marL="0" marR="0" indent="45720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2pPr>
    <a:lvl3pPr marL="0" marR="0" indent="91440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3pPr>
    <a:lvl4pPr marL="0" marR="0" indent="137160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4pPr>
    <a:lvl5pPr marL="0" marR="0" indent="182880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5pPr>
    <a:lvl6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6pPr>
    <a:lvl7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7pPr>
    <a:lvl8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8pPr>
    <a:lvl9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6E5F9"/>
          </a:solidFill>
        </a:fill>
      </a:tcStyle>
    </a:wholeTbl>
    <a:band2H>
      <a:tcTxStyle b="def" i="def"/>
      <a:tcStyle>
        <a:tcBdr/>
        <a:fill>
          <a:solidFill>
            <a:srgbClr val="ECF2FC"/>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3175" cap="flat">
              <a:noFill/>
              <a:miter lim="400000"/>
            </a:ln>
          </a:left>
          <a:right>
            <a:ln w="3175" cap="flat">
              <a:noFill/>
              <a:miter lim="400000"/>
            </a:ln>
          </a:right>
          <a:top>
            <a:ln w="381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8100" cap="flat">
              <a:solidFill>
                <a:srgbClr val="000000"/>
              </a:solidFill>
              <a:prstDash val="solid"/>
              <a:round/>
            </a:ln>
          </a:top>
          <a:bottom>
            <a:ln w="3175"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3175" cap="flat">
              <a:solidFill>
                <a:srgbClr val="000000"/>
              </a:solidFill>
              <a:prstDash val="solid"/>
              <a:round/>
            </a:ln>
          </a:left>
          <a:right>
            <a:ln w="3175" cap="flat">
              <a:solidFill>
                <a:srgbClr val="000000"/>
              </a:solidFill>
              <a:prstDash val="solid"/>
              <a:round/>
            </a:ln>
          </a:right>
          <a:top>
            <a:ln w="3175" cap="flat">
              <a:solidFill>
                <a:srgbClr val="000000"/>
              </a:solidFill>
              <a:prstDash val="solid"/>
              <a:round/>
            </a:ln>
          </a:top>
          <a:bottom>
            <a:ln w="12700" cap="flat">
              <a:solidFill>
                <a:srgbClr val="000000"/>
              </a:solidFill>
              <a:prstDash val="solid"/>
              <a:round/>
            </a:ln>
          </a:bottom>
          <a:insideH>
            <a:ln w="3175" cap="flat">
              <a:solidFill>
                <a:srgbClr val="000000"/>
              </a:solidFill>
              <a:prstDash val="solid"/>
              <a:round/>
            </a:ln>
          </a:insideH>
          <a:insideV>
            <a:ln w="3175"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300480" latinLnBrk="0">
      <a:defRPr sz="2200">
        <a:latin typeface="+mn-lt"/>
        <a:ea typeface="+mn-ea"/>
        <a:cs typeface="+mn-cs"/>
        <a:sym typeface="Helvetica Neue"/>
      </a:defRPr>
    </a:lvl1pPr>
    <a:lvl2pPr indent="228600" defTabSz="1300480" latinLnBrk="0">
      <a:defRPr sz="2200">
        <a:latin typeface="+mn-lt"/>
        <a:ea typeface="+mn-ea"/>
        <a:cs typeface="+mn-cs"/>
        <a:sym typeface="Helvetica Neue"/>
      </a:defRPr>
    </a:lvl2pPr>
    <a:lvl3pPr indent="457200" defTabSz="1300480" latinLnBrk="0">
      <a:defRPr sz="2200">
        <a:latin typeface="+mn-lt"/>
        <a:ea typeface="+mn-ea"/>
        <a:cs typeface="+mn-cs"/>
        <a:sym typeface="Helvetica Neue"/>
      </a:defRPr>
    </a:lvl3pPr>
    <a:lvl4pPr indent="685800" defTabSz="1300480" latinLnBrk="0">
      <a:defRPr sz="2200">
        <a:latin typeface="+mn-lt"/>
        <a:ea typeface="+mn-ea"/>
        <a:cs typeface="+mn-cs"/>
        <a:sym typeface="Helvetica Neue"/>
      </a:defRPr>
    </a:lvl4pPr>
    <a:lvl5pPr indent="914400" defTabSz="1300480" latinLnBrk="0">
      <a:defRPr sz="2200">
        <a:latin typeface="+mn-lt"/>
        <a:ea typeface="+mn-ea"/>
        <a:cs typeface="+mn-cs"/>
        <a:sym typeface="Helvetica Neue"/>
      </a:defRPr>
    </a:lvl5pPr>
    <a:lvl6pPr indent="1143000" defTabSz="1300480" latinLnBrk="0">
      <a:defRPr sz="2200">
        <a:latin typeface="+mn-lt"/>
        <a:ea typeface="+mn-ea"/>
        <a:cs typeface="+mn-cs"/>
        <a:sym typeface="Helvetica Neue"/>
      </a:defRPr>
    </a:lvl6pPr>
    <a:lvl7pPr indent="1371600" defTabSz="1300480" latinLnBrk="0">
      <a:defRPr sz="2200">
        <a:latin typeface="+mn-lt"/>
        <a:ea typeface="+mn-ea"/>
        <a:cs typeface="+mn-cs"/>
        <a:sym typeface="Helvetica Neue"/>
      </a:defRPr>
    </a:lvl7pPr>
    <a:lvl8pPr indent="1600200" defTabSz="1300480" latinLnBrk="0">
      <a:defRPr sz="2200">
        <a:latin typeface="+mn-lt"/>
        <a:ea typeface="+mn-ea"/>
        <a:cs typeface="+mn-cs"/>
        <a:sym typeface="Helvetica Neue"/>
      </a:defRPr>
    </a:lvl8pPr>
    <a:lvl9pPr indent="1828800" defTabSz="1300480" latinLnBrk="0">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2" name="Shape 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copy">
    <p:spTree>
      <p:nvGrpSpPr>
        <p:cNvPr id="1" name=""/>
        <p:cNvGrpSpPr/>
        <p:nvPr/>
      </p:nvGrpSpPr>
      <p:grpSpPr>
        <a:xfrm>
          <a:off x="0" y="0"/>
          <a:ext cx="0" cy="0"/>
          <a:chOff x="0" y="0"/>
          <a:chExt cx="0" cy="0"/>
        </a:xfrm>
      </p:grpSpPr>
      <p:pic>
        <p:nvPicPr>
          <p:cNvPr id="19" name="Mark00_Handout Banner-no Border.pdf"/>
          <p:cNvPicPr>
            <a:picLocks noChangeAspect="1"/>
          </p:cNvPicPr>
          <p:nvPr/>
        </p:nvPicPr>
        <p:blipFill>
          <a:blip r:embed="rId2">
            <a:extLst/>
          </a:blip>
          <a:srcRect l="0" t="6712" r="0" b="0"/>
          <a:stretch>
            <a:fillRect/>
          </a:stretch>
        </p:blipFill>
        <p:spPr>
          <a:xfrm>
            <a:off x="0" y="0"/>
            <a:ext cx="13004801" cy="1498017"/>
          </a:xfrm>
          <a:prstGeom prst="rect">
            <a:avLst/>
          </a:prstGeom>
          <a:ln w="12700">
            <a:miter lim="400000"/>
          </a:ln>
          <a:effectLst>
            <a:outerShdw sx="100000" sy="100000" kx="0" ky="0" algn="b" rotWithShape="0" blurRad="355600" dist="0" dir="0">
              <a:srgbClr val="000000">
                <a:alpha val="75000"/>
              </a:srgbClr>
            </a:outerShdw>
          </a:effectLst>
        </p:spPr>
      </p:pic>
      <p:sp>
        <p:nvSpPr>
          <p:cNvPr id="20" name="Shape 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copy 1">
    <p:spTree>
      <p:nvGrpSpPr>
        <p:cNvPr id="1" name=""/>
        <p:cNvGrpSpPr/>
        <p:nvPr/>
      </p:nvGrpSpPr>
      <p:grpSpPr>
        <a:xfrm>
          <a:off x="0" y="0"/>
          <a:ext cx="0" cy="0"/>
          <a:chOff x="0" y="0"/>
          <a:chExt cx="0" cy="0"/>
        </a:xfrm>
      </p:grpSpPr>
      <p:sp>
        <p:nvSpPr>
          <p:cNvPr id="27" name="Shape 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copy 2">
    <p:spTree>
      <p:nvGrpSpPr>
        <p:cNvPr id="1" name=""/>
        <p:cNvGrpSpPr/>
        <p:nvPr/>
      </p:nvGrpSpPr>
      <p:grpSpPr>
        <a:xfrm>
          <a:off x="0" y="0"/>
          <a:ext cx="0" cy="0"/>
          <a:chOff x="0" y="0"/>
          <a:chExt cx="0" cy="0"/>
        </a:xfrm>
      </p:grpSpPr>
      <p:pic>
        <p:nvPicPr>
          <p:cNvPr id="34" name="image.tif"/>
          <p:cNvPicPr>
            <a:picLocks noChangeAspect="1"/>
          </p:cNvPicPr>
          <p:nvPr/>
        </p:nvPicPr>
        <p:blipFill>
          <a:blip r:embed="rId2">
            <a:extLst/>
          </a:blip>
          <a:srcRect l="0" t="49606" r="0" b="0"/>
          <a:stretch>
            <a:fillRect/>
          </a:stretch>
        </p:blipFill>
        <p:spPr>
          <a:xfrm>
            <a:off x="0" y="0"/>
            <a:ext cx="13114657" cy="4954221"/>
          </a:xfrm>
          <a:prstGeom prst="rect">
            <a:avLst/>
          </a:prstGeom>
          <a:ln w="12700">
            <a:miter lim="400000"/>
          </a:ln>
        </p:spPr>
      </p:pic>
      <p:sp>
        <p:nvSpPr>
          <p:cNvPr id="35" name="Shape 3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2">
            <a:extLst/>
          </a:blip>
          <a:stretch>
            <a:fillRect/>
          </a:stretch>
        </p:blipFill>
        <p:spPr>
          <a:xfrm>
            <a:off x="-54929" y="0"/>
            <a:ext cx="13114658" cy="9831021"/>
          </a:xfrm>
          <a:prstGeom prst="rect">
            <a:avLst/>
          </a:prstGeom>
          <a:ln w="12700">
            <a:miter lim="400000"/>
          </a:ln>
        </p:spPr>
      </p:pic>
      <p:sp>
        <p:nvSpPr>
          <p:cNvPr id="3" name="Shape 3"/>
          <p:cNvSpPr/>
          <p:nvPr>
            <p:ph type="title"/>
          </p:nvPr>
        </p:nvSpPr>
        <p:spPr>
          <a:xfrm>
            <a:off x="2357119" y="3491653"/>
            <a:ext cx="8290562" cy="156802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chor="ctr">
            <a:normAutofit fontScale="100000" lnSpcReduction="0"/>
          </a:bodyPr>
          <a:lstStyle/>
          <a:p>
            <a:pPr/>
            <a:r>
              <a:t>Title Text</a:t>
            </a:r>
          </a:p>
        </p:txBody>
      </p:sp>
      <p:sp>
        <p:nvSpPr>
          <p:cNvPr id="4" name="Shape 4"/>
          <p:cNvSpPr/>
          <p:nvPr>
            <p:ph type="body" idx="1"/>
          </p:nvPr>
        </p:nvSpPr>
        <p:spPr>
          <a:xfrm>
            <a:off x="3088639" y="5364479"/>
            <a:ext cx="6827522" cy="1869442"/>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10555264" y="7880773"/>
            <a:ext cx="336257" cy="319489"/>
          </a:xfrm>
          <a:prstGeom prst="rect">
            <a:avLst/>
          </a:prstGeom>
          <a:ln w="3175">
            <a:miter lim="400000"/>
          </a:ln>
        </p:spPr>
        <p:txBody>
          <a:bodyPr wrap="none" lIns="48767" tIns="48767" rIns="48767" bIns="48767">
            <a:spAutoFit/>
          </a:bodyPr>
          <a:lstStyle>
            <a:lvl1pPr algn="r">
              <a:defRPr sz="16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1pPr>
      <a:lvl2pPr marL="0" marR="0" indent="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2pPr>
      <a:lvl3pPr marL="0" marR="0" indent="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3pPr>
      <a:lvl4pPr marL="0" marR="0" indent="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4pPr>
      <a:lvl5pPr marL="0" marR="0" indent="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5pPr>
      <a:lvl6pPr marL="0" marR="0" indent="45720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6pPr>
      <a:lvl7pPr marL="0" marR="0" indent="91440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7pPr>
      <a:lvl8pPr marL="0" marR="0" indent="137160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8pPr>
      <a:lvl9pPr marL="0" marR="0" indent="1828800" algn="ctr" defTabSz="130048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Arial"/>
          <a:ea typeface="Arial"/>
          <a:cs typeface="Arial"/>
          <a:sym typeface="Arial"/>
        </a:defRPr>
      </a:lvl9pPr>
    </p:titleStyle>
    <p:bodyStyle>
      <a:lvl1pPr marL="0" marR="0" indent="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1pPr>
      <a:lvl2pPr marL="0" marR="0" indent="4572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2pPr>
      <a:lvl3pPr marL="0" marR="0" indent="9144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3pPr>
      <a:lvl4pPr marL="0" marR="0" indent="13716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4pPr>
      <a:lvl5pPr marL="0" marR="0" indent="18288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5pPr>
      <a:lvl6pPr marL="0" marR="0" indent="22860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6pPr>
      <a:lvl7pPr marL="0" marR="0" indent="27432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7pPr>
      <a:lvl8pPr marL="0" marR="0" indent="32004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8pPr>
      <a:lvl9pPr marL="0" marR="0" indent="3657600" algn="ctr" defTabSz="1300480" rtl="0" latinLnBrk="0">
        <a:lnSpc>
          <a:spcPct val="100000"/>
        </a:lnSpc>
        <a:spcBef>
          <a:spcPts val="1000"/>
        </a:spcBef>
        <a:spcAft>
          <a:spcPts val="0"/>
        </a:spcAft>
        <a:buClrTx/>
        <a:buSzTx/>
        <a:buFontTx/>
        <a:buNone/>
        <a:tabLst/>
        <a:defRPr b="0" baseline="0" cap="none" i="0" spc="0" strike="noStrike" sz="4200" u="none">
          <a:ln>
            <a:noFill/>
          </a:ln>
          <a:solidFill>
            <a:srgbClr val="000000"/>
          </a:solidFill>
          <a:uFillTx/>
          <a:latin typeface="Arial"/>
          <a:ea typeface="Arial"/>
          <a:cs typeface="Arial"/>
          <a:sym typeface="Arial"/>
        </a:defRPr>
      </a:lvl9pPr>
    </p:bodyStyle>
    <p:otherStyle>
      <a:lvl1pPr marL="0" marR="0" indent="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1pPr>
      <a:lvl2pPr marL="0" marR="0" indent="45720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2pPr>
      <a:lvl3pPr marL="0" marR="0" indent="91440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3pPr>
      <a:lvl4pPr marL="0" marR="0" indent="137160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4pPr>
      <a:lvl5pPr marL="0" marR="0" indent="182880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5pPr>
      <a:lvl6pPr marL="0" marR="0" indent="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6pPr>
      <a:lvl7pPr marL="0" marR="0" indent="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7pPr>
      <a:lvl8pPr marL="0" marR="0" indent="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8pPr>
      <a:lvl9pPr marL="0" marR="0" indent="0" algn="r" defTabSz="130048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nvSpPr>
        <p:spPr>
          <a:xfrm>
            <a:off x="195802" y="7016550"/>
            <a:ext cx="9563602" cy="2332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nSpc>
                <a:spcPct val="120000"/>
              </a:lnSpc>
              <a:defRPr sz="5400">
                <a:solidFill>
                  <a:srgbClr val="FFFFFF"/>
                </a:solidFill>
                <a:latin typeface="Constantia"/>
                <a:ea typeface="Constantia"/>
                <a:cs typeface="Constantia"/>
                <a:sym typeface="Constantia"/>
              </a:defRPr>
            </a:pPr>
            <a:r>
              <a:t>Our Hunger for God’s Lessons</a:t>
            </a:r>
            <a:br/>
            <a:r>
              <a:rPr sz="3600"/>
              <a:t>Mark 6:30-44</a:t>
            </a:r>
            <a:endParaRPr sz="3600"/>
          </a:p>
          <a:p>
            <a:pPr>
              <a:lnSpc>
                <a:spcPct val="120000"/>
              </a:lnSpc>
              <a:defRPr sz="3600">
                <a:solidFill>
                  <a:srgbClr val="FFFFFF"/>
                </a:solidFill>
                <a:latin typeface="Constantia"/>
                <a:ea typeface="Constantia"/>
                <a:cs typeface="Constantia"/>
                <a:sym typeface="Constantia"/>
              </a:defRPr>
            </a:pPr>
            <a:r>
              <a:t>Paul J. Bucknell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idx="4294967295"/>
          </p:nvPr>
        </p:nvSpPr>
        <p:spPr>
          <a:xfrm>
            <a:off x="180037" y="3964658"/>
            <a:ext cx="5807364" cy="1078433"/>
          </a:xfrm>
          <a:prstGeom prst="rect">
            <a:avLst/>
          </a:prstGeom>
        </p:spPr>
        <p:txBody>
          <a:bodyPr/>
          <a:lstStyle>
            <a:lvl1pPr algn="l" defTabSz="1131417">
              <a:lnSpc>
                <a:spcPct val="120000"/>
              </a:lnSpc>
              <a:defRPr sz="4785">
                <a:solidFill>
                  <a:srgbClr val="FFFFFF"/>
                </a:solidFill>
                <a:latin typeface="Constantia"/>
                <a:ea typeface="Constantia"/>
                <a:cs typeface="Constantia"/>
                <a:sym typeface="Constantia"/>
              </a:defRPr>
            </a:lvl1pPr>
          </a:lstStyle>
          <a:p>
            <a:pPr/>
            <a:r>
              <a:t>Discussion Questions</a:t>
            </a:r>
          </a:p>
        </p:txBody>
      </p:sp>
      <p:sp>
        <p:nvSpPr>
          <p:cNvPr id="168" name="Shape 168"/>
          <p:cNvSpPr/>
          <p:nvPr>
            <p:ph type="body" sz="half" idx="4294967295"/>
          </p:nvPr>
        </p:nvSpPr>
        <p:spPr>
          <a:xfrm>
            <a:off x="307037" y="5288279"/>
            <a:ext cx="11042937" cy="4198621"/>
          </a:xfrm>
          <a:prstGeom prst="rect">
            <a:avLst/>
          </a:prstGeom>
        </p:spPr>
        <p:txBody>
          <a:bodyPr/>
          <a:lstStyle/>
          <a:p>
            <a:pPr marL="425450" indent="-425450" algn="l" defTabSz="871321">
              <a:lnSpc>
                <a:spcPct val="110000"/>
              </a:lnSpc>
              <a:spcBef>
                <a:spcPts val="3400"/>
              </a:spcBef>
              <a:buSzPct val="100000"/>
              <a:buAutoNum type="arabicPeriod" startAt="1"/>
              <a:defRPr sz="3082">
                <a:latin typeface="Constantia"/>
                <a:ea typeface="Constantia"/>
                <a:cs typeface="Constantia"/>
                <a:sym typeface="Constantia"/>
              </a:defRPr>
            </a:pPr>
            <a:r>
              <a:t>Share about a time you felt ‘burned-out’? Were you close to the Lord or not? Explain.</a:t>
            </a:r>
          </a:p>
          <a:p>
            <a:pPr marL="425450" indent="-425450" algn="l" defTabSz="871321">
              <a:lnSpc>
                <a:spcPct val="110000"/>
              </a:lnSpc>
              <a:spcBef>
                <a:spcPts val="3400"/>
              </a:spcBef>
              <a:buSzPct val="100000"/>
              <a:buAutoNum type="arabicPeriod" startAt="1"/>
              <a:defRPr sz="3082">
                <a:latin typeface="Constantia"/>
                <a:ea typeface="Constantia"/>
                <a:cs typeface="Constantia"/>
                <a:sym typeface="Constantia"/>
              </a:defRPr>
            </a:pPr>
            <a:r>
              <a:t>How did Jesus get extra strength for the demanding crowds who wanted His attention? Do you ever face such demands on you? How do you handle them? What can we learn from Jesus?</a:t>
            </a:r>
          </a:p>
          <a:p>
            <a:pPr marL="425450" indent="-425450" algn="l" defTabSz="871321">
              <a:lnSpc>
                <a:spcPct val="110000"/>
              </a:lnSpc>
              <a:spcBef>
                <a:spcPts val="3400"/>
              </a:spcBef>
              <a:buSzPct val="100000"/>
              <a:buAutoNum type="arabicPeriod" startAt="1"/>
              <a:defRPr sz="3082">
                <a:latin typeface="Constantia"/>
                <a:ea typeface="Constantia"/>
                <a:cs typeface="Constantia"/>
                <a:sym typeface="Constantia"/>
              </a:defRPr>
            </a:pPr>
            <a:r>
              <a:t>Why does worry keep us from seeing God’s miracles?</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200"/>
                                  </p:stCondLst>
                                  <p:iterate type="el" backwards="0">
                                    <p:tmAbs val="0"/>
                                  </p:iterate>
                                  <p:childTnLst>
                                    <p:set>
                                      <p:cBhvr>
                                        <p:cTn id="6" fill="hold"/>
                                        <p:tgtEl>
                                          <p:spTgt spid="168">
                                            <p:bg/>
                                          </p:spTgt>
                                        </p:tgtEl>
                                        <p:attrNameLst>
                                          <p:attrName>style.visibility</p:attrName>
                                        </p:attrNameLst>
                                      </p:cBhvr>
                                      <p:to>
                                        <p:strVal val="visible"/>
                                      </p:to>
                                    </p:set>
                                    <p:animEffect filter="wipe(up)" transition="in">
                                      <p:cBhvr>
                                        <p:cTn id="7" dur="2000"/>
                                        <p:tgtEl>
                                          <p:spTgt spid="168">
                                            <p:bg/>
                                          </p:spTgt>
                                        </p:tgtEl>
                                      </p:cBhvr>
                                    </p:animEffect>
                                  </p:childTnLst>
                                </p:cTn>
                              </p:par>
                              <p:par>
                                <p:cTn id="8" presetClass="entr" nodeType="withEffect" presetSubtype="1" presetID="22" grpId="1" fill="hold">
                                  <p:stCondLst>
                                    <p:cond delay="200"/>
                                  </p:stCondLst>
                                  <p:iterate type="el" backwards="0">
                                    <p:tmAbs val="0"/>
                                  </p:iterate>
                                  <p:childTnLst>
                                    <p:set>
                                      <p:cBhvr>
                                        <p:cTn id="9" fill="hold"/>
                                        <p:tgtEl>
                                          <p:spTgt spid="168">
                                            <p:txEl>
                                              <p:pRg st="0" end="0"/>
                                            </p:txEl>
                                          </p:spTgt>
                                        </p:tgtEl>
                                        <p:attrNameLst>
                                          <p:attrName>style.visibility</p:attrName>
                                        </p:attrNameLst>
                                      </p:cBhvr>
                                      <p:to>
                                        <p:strVal val="visible"/>
                                      </p:to>
                                    </p:set>
                                    <p:animEffect filter="wipe(up)" transition="in">
                                      <p:cBhvr>
                                        <p:cTn id="10" dur="2000"/>
                                        <p:tgtEl>
                                          <p:spTgt spid="1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1" fill="hold">
                                  <p:stCondLst>
                                    <p:cond delay="0"/>
                                  </p:stCondLst>
                                  <p:iterate type="el" backwards="0">
                                    <p:tmAbs val="0"/>
                                  </p:iterate>
                                  <p:childTnLst>
                                    <p:set>
                                      <p:cBhvr>
                                        <p:cTn id="14" fill="hold"/>
                                        <p:tgtEl>
                                          <p:spTgt spid="168">
                                            <p:txEl>
                                              <p:pRg st="1" end="1"/>
                                            </p:txEl>
                                          </p:spTgt>
                                        </p:tgtEl>
                                        <p:attrNameLst>
                                          <p:attrName>style.visibility</p:attrName>
                                        </p:attrNameLst>
                                      </p:cBhvr>
                                      <p:to>
                                        <p:strVal val="visible"/>
                                      </p:to>
                                    </p:set>
                                    <p:animEffect filter="wipe(up)" transition="in">
                                      <p:cBhvr>
                                        <p:cTn id="15" dur="2000"/>
                                        <p:tgtEl>
                                          <p:spTgt spid="1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1" fill="hold">
                                  <p:stCondLst>
                                    <p:cond delay="0"/>
                                  </p:stCondLst>
                                  <p:iterate type="el" backwards="0">
                                    <p:tmAbs val="0"/>
                                  </p:iterate>
                                  <p:childTnLst>
                                    <p:set>
                                      <p:cBhvr>
                                        <p:cTn id="19" fill="hold"/>
                                        <p:tgtEl>
                                          <p:spTgt spid="168">
                                            <p:txEl>
                                              <p:pRg st="2" end="2"/>
                                            </p:txEl>
                                          </p:spTgt>
                                        </p:tgtEl>
                                        <p:attrNameLst>
                                          <p:attrName>style.visibility</p:attrName>
                                        </p:attrNameLst>
                                      </p:cBhvr>
                                      <p:to>
                                        <p:strVal val="visible"/>
                                      </p:to>
                                    </p:set>
                                    <p:animEffect filter="wipe(up)" transition="in">
                                      <p:cBhvr>
                                        <p:cTn id="20" dur="2000"/>
                                        <p:tgtEl>
                                          <p:spTgt spid="16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nvSpPr>
        <p:spPr>
          <a:xfrm>
            <a:off x="195802" y="7016550"/>
            <a:ext cx="9563602" cy="2332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nSpc>
                <a:spcPct val="120000"/>
              </a:lnSpc>
              <a:defRPr sz="5400">
                <a:solidFill>
                  <a:srgbClr val="FFFFFF"/>
                </a:solidFill>
                <a:latin typeface="Constantia"/>
                <a:ea typeface="Constantia"/>
                <a:cs typeface="Constantia"/>
                <a:sym typeface="Constantia"/>
              </a:defRPr>
            </a:pPr>
            <a:r>
              <a:t>Our Hunger for God’s Lessons</a:t>
            </a:r>
            <a:br/>
            <a:r>
              <a:rPr sz="3600"/>
              <a:t>Mark 6:30-44</a:t>
            </a:r>
            <a:endParaRPr sz="3600"/>
          </a:p>
          <a:p>
            <a:pPr>
              <a:lnSpc>
                <a:spcPct val="120000"/>
              </a:lnSpc>
              <a:defRPr sz="3600">
                <a:solidFill>
                  <a:srgbClr val="FFFFFF"/>
                </a:solidFill>
                <a:latin typeface="Constantia"/>
                <a:ea typeface="Constantia"/>
                <a:cs typeface="Constantia"/>
                <a:sym typeface="Constantia"/>
              </a:defRPr>
            </a:pPr>
            <a:r>
              <a:t>Paul J. Bucknell</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6" name="1912.jpg"/>
          <p:cNvPicPr>
            <a:picLocks noChangeAspect="0"/>
          </p:cNvPicPr>
          <p:nvPr/>
        </p:nvPicPr>
        <p:blipFill>
          <a:blip r:embed="rId2">
            <a:extLst/>
          </a:blip>
          <a:stretch>
            <a:fillRect/>
          </a:stretch>
        </p:blipFill>
        <p:spPr>
          <a:xfrm rot="16200000">
            <a:off x="1606872" y="-1644328"/>
            <a:ext cx="9791056" cy="13004800"/>
          </a:xfrm>
          <a:prstGeom prst="rect">
            <a:avLst/>
          </a:prstGeom>
          <a:ln w="12700">
            <a:miter lim="400000"/>
          </a:ln>
        </p:spPr>
      </p:pic>
      <p:sp>
        <p:nvSpPr>
          <p:cNvPr id="47" name="Shape 47"/>
          <p:cNvSpPr/>
          <p:nvPr/>
        </p:nvSpPr>
        <p:spPr>
          <a:xfrm>
            <a:off x="1058979" y="2604936"/>
            <a:ext cx="2829650" cy="1075945"/>
          </a:xfrm>
          <a:prstGeom prst="rect">
            <a:avLst/>
          </a:prstGeom>
          <a:ln w="3175">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457200">
              <a:lnSpc>
                <a:spcPct val="130000"/>
              </a:lnSpc>
              <a:tabLst>
                <a:tab pos="685800" algn="l"/>
                <a:tab pos="939800" algn="l"/>
                <a:tab pos="1320800" algn="l"/>
                <a:tab pos="1701800" algn="l"/>
                <a:tab pos="5130800" algn="l"/>
              </a:tabLst>
              <a:defRPr sz="1900">
                <a:solidFill>
                  <a:srgbClr val="FFFFFF"/>
                </a:solidFill>
                <a:latin typeface="Arno Pro Bold"/>
                <a:ea typeface="Arno Pro Bold"/>
                <a:cs typeface="Arno Pro Bold"/>
                <a:sym typeface="Arno Pro Bold"/>
              </a:defRPr>
            </a:pPr>
            <a:r>
              <a:t>(1)  John the ‘Preparer’</a:t>
            </a:r>
          </a:p>
          <a:p>
            <a:pPr algn="ctr" defTabSz="457200">
              <a:lnSpc>
                <a:spcPct val="130000"/>
              </a:lnSpc>
              <a:tabLst>
                <a:tab pos="685800" algn="l"/>
                <a:tab pos="939800" algn="l"/>
                <a:tab pos="1320800" algn="l"/>
                <a:tab pos="1701800" algn="l"/>
                <a:tab pos="5130800" algn="l"/>
              </a:tabLst>
              <a:defRPr sz="1900">
                <a:solidFill>
                  <a:srgbClr val="FFFFFF"/>
                </a:solidFill>
                <a:latin typeface="Arno Pro Bold"/>
                <a:ea typeface="Arno Pro Bold"/>
                <a:cs typeface="Arno Pro Bold"/>
                <a:sym typeface="Arno Pro Bold"/>
              </a:defRPr>
            </a:pPr>
            <a:r>
              <a:t>(2) Christ the ‘Server’</a:t>
            </a:r>
          </a:p>
          <a:p>
            <a:pPr algn="ctr" defTabSz="457200">
              <a:lnSpc>
                <a:spcPct val="130000"/>
              </a:lnSpc>
              <a:tabLst>
                <a:tab pos="685800" algn="l"/>
                <a:tab pos="939800" algn="l"/>
                <a:tab pos="1320800" algn="l"/>
                <a:tab pos="1701800" algn="l"/>
                <a:tab pos="5130800" algn="l"/>
              </a:tabLst>
              <a:defRPr sz="1900">
                <a:solidFill>
                  <a:srgbClr val="FFFFFF"/>
                </a:solidFill>
                <a:latin typeface="Arno Pro Bold"/>
                <a:ea typeface="Arno Pro Bold"/>
                <a:cs typeface="Arno Pro Bold"/>
                <a:sym typeface="Arno Pro Bold"/>
              </a:defRPr>
            </a:pPr>
            <a:r>
              <a:t>(3) Disciples the ‘Followers’</a:t>
            </a:r>
          </a:p>
        </p:txBody>
      </p:sp>
      <p:grpSp>
        <p:nvGrpSpPr>
          <p:cNvPr id="52" name="Group 52"/>
          <p:cNvGrpSpPr/>
          <p:nvPr/>
        </p:nvGrpSpPr>
        <p:grpSpPr>
          <a:xfrm>
            <a:off x="5186342" y="1191164"/>
            <a:ext cx="4680181" cy="1951745"/>
            <a:chOff x="0" y="0"/>
            <a:chExt cx="4680179" cy="1951744"/>
          </a:xfrm>
        </p:grpSpPr>
        <p:sp>
          <p:nvSpPr>
            <p:cNvPr id="48" name="Shape 48"/>
            <p:cNvSpPr/>
            <p:nvPr/>
          </p:nvSpPr>
          <p:spPr>
            <a:xfrm>
              <a:off x="0" y="0"/>
              <a:ext cx="4680180" cy="1951745"/>
            </a:xfrm>
            <a:prstGeom prst="roundRect">
              <a:avLst>
                <a:gd name="adj" fmla="val 9761"/>
              </a:avLst>
            </a:prstGeom>
            <a:gradFill flip="none" rotWithShape="1">
              <a:gsLst>
                <a:gs pos="0">
                  <a:srgbClr val="FBFBFB">
                    <a:alpha val="93364"/>
                  </a:srgbClr>
                </a:gs>
                <a:gs pos="100000">
                  <a:srgbClr val="F1EFF2">
                    <a:alpha val="93364"/>
                  </a:srgbClr>
                </a:gs>
              </a:gsLst>
              <a:lin ang="5400000" scaled="0"/>
            </a:gradFill>
            <a:ln w="63500" cap="flat">
              <a:solidFill>
                <a:srgbClr val="000000">
                  <a:alpha val="93364"/>
                </a:srgb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rmAutofit fontScale="100000" lnSpcReduction="0"/>
            </a:bodyPr>
            <a:lstStyle/>
            <a:p>
              <a:pPr algn="ctr" defTabSz="584200">
                <a:defRPr sz="2400">
                  <a:latin typeface="Helvetica Light"/>
                  <a:ea typeface="Helvetica Light"/>
                  <a:cs typeface="Helvetica Light"/>
                  <a:sym typeface="Helvetica Light"/>
                </a:defRPr>
              </a:pPr>
            </a:p>
          </p:txBody>
        </p:sp>
        <p:sp>
          <p:nvSpPr>
            <p:cNvPr id="49" name="Shape 49"/>
            <p:cNvSpPr/>
            <p:nvPr/>
          </p:nvSpPr>
          <p:spPr>
            <a:xfrm>
              <a:off x="99978" y="405940"/>
              <a:ext cx="4480224" cy="10668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2000">
                  <a:latin typeface="Arno Pro Bold"/>
                  <a:ea typeface="Arno Pro Bold"/>
                  <a:cs typeface="Arno Pro Bold"/>
                  <a:sym typeface="Arno Pro Bold"/>
                </a:defRPr>
              </a:lvl1pPr>
            </a:lstStyle>
            <a:p>
              <a:pPr/>
              <a:r>
                <a:t>Slow, framed in one place, must understand what  happens; history becomes truth.</a:t>
              </a:r>
            </a:p>
          </p:txBody>
        </p:sp>
        <p:sp>
          <p:nvSpPr>
            <p:cNvPr id="50" name="Shape 50"/>
            <p:cNvSpPr/>
            <p:nvPr/>
          </p:nvSpPr>
          <p:spPr>
            <a:xfrm>
              <a:off x="251462" y="67922"/>
              <a:ext cx="3939060" cy="4064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ctr" defTabSz="584200">
                <a:defRPr b="1" sz="2000">
                  <a:latin typeface="+mj-lt"/>
                  <a:ea typeface="+mj-ea"/>
                  <a:cs typeface="+mj-cs"/>
                  <a:sym typeface="Helvetica"/>
                </a:defRPr>
              </a:lvl1pPr>
            </a:lstStyle>
            <a:p>
              <a:pPr/>
              <a:r>
                <a:t>Jesus, the Son of Man – Human</a:t>
              </a:r>
            </a:p>
          </p:txBody>
        </p:sp>
        <p:sp>
          <p:nvSpPr>
            <p:cNvPr id="51" name="Shape 51"/>
            <p:cNvSpPr/>
            <p:nvPr/>
          </p:nvSpPr>
          <p:spPr>
            <a:xfrm>
              <a:off x="120429" y="1451023"/>
              <a:ext cx="4273732" cy="429261"/>
            </a:xfrm>
            <a:prstGeom prst="rect">
              <a:avLst/>
            </a:prstGeom>
            <a:noFill/>
            <a:ln w="3175" cap="flat">
              <a:noFill/>
              <a:miter lim="400000"/>
            </a:ln>
            <a:effectLst>
              <a:outerShdw sx="100000" sy="100000" kx="0" ky="0" algn="b" rotWithShape="0" blurRad="12700" dist="12700" dir="637005">
                <a:srgbClr val="000000">
                  <a:alpha val="81143"/>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2600">
                  <a:latin typeface="Arno Pro Bold"/>
                  <a:ea typeface="Arno Pro Bold"/>
                  <a:cs typeface="Arno Pro Bold"/>
                  <a:sym typeface="Arno Pro Bold"/>
                </a:defRPr>
              </a:lvl1pPr>
            </a:lstStyle>
            <a:p>
              <a:pPr/>
              <a:r>
                <a:t>What is your response to Jesus?</a:t>
              </a:r>
            </a:p>
          </p:txBody>
        </p:sp>
      </p:grpSp>
      <p:grpSp>
        <p:nvGrpSpPr>
          <p:cNvPr id="57" name="Group 57"/>
          <p:cNvGrpSpPr/>
          <p:nvPr/>
        </p:nvGrpSpPr>
        <p:grpSpPr>
          <a:xfrm>
            <a:off x="2643910" y="4004265"/>
            <a:ext cx="6374752" cy="1808010"/>
            <a:chOff x="0" y="0"/>
            <a:chExt cx="6374751" cy="1808008"/>
          </a:xfrm>
        </p:grpSpPr>
        <p:sp>
          <p:nvSpPr>
            <p:cNvPr id="53" name="Shape 53"/>
            <p:cNvSpPr/>
            <p:nvPr/>
          </p:nvSpPr>
          <p:spPr>
            <a:xfrm>
              <a:off x="0" y="14797"/>
              <a:ext cx="6374752" cy="1793212"/>
            </a:xfrm>
            <a:prstGeom prst="roundRect">
              <a:avLst>
                <a:gd name="adj" fmla="val 11614"/>
              </a:avLst>
            </a:prstGeom>
            <a:gradFill flip="none" rotWithShape="1">
              <a:gsLst>
                <a:gs pos="0">
                  <a:srgbClr val="FBFBFB">
                    <a:alpha val="93364"/>
                  </a:srgbClr>
                </a:gs>
                <a:gs pos="100000">
                  <a:srgbClr val="F1EFF2">
                    <a:alpha val="93364"/>
                  </a:srgbClr>
                </a:gs>
              </a:gsLst>
              <a:lin ang="5400000" scaled="0"/>
            </a:gradFill>
            <a:ln w="63500" cap="flat">
              <a:solidFill>
                <a:srgbClr val="000000">
                  <a:alpha val="93364"/>
                </a:srgb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rmAutofit fontScale="100000" lnSpcReduction="0"/>
            </a:bodyPr>
            <a:lstStyle/>
            <a:p>
              <a:pPr algn="ctr" defTabSz="584200">
                <a:defRPr sz="2400">
                  <a:latin typeface="Helvetica Light"/>
                  <a:ea typeface="Helvetica Light"/>
                  <a:cs typeface="Helvetica Light"/>
                  <a:sym typeface="Helvetica Light"/>
                </a:defRPr>
              </a:pPr>
            </a:p>
          </p:txBody>
        </p:sp>
        <p:sp>
          <p:nvSpPr>
            <p:cNvPr id="54" name="Shape 54"/>
            <p:cNvSpPr/>
            <p:nvPr/>
          </p:nvSpPr>
          <p:spPr>
            <a:xfrm>
              <a:off x="57036" y="256853"/>
              <a:ext cx="6260679" cy="129621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lnSpc>
                  <a:spcPct val="90000"/>
                </a:lnSpc>
                <a:tabLst>
                  <a:tab pos="685800" algn="l"/>
                  <a:tab pos="939800" algn="l"/>
                  <a:tab pos="1320800" algn="l"/>
                  <a:tab pos="1701800" algn="l"/>
                  <a:tab pos="5130800" algn="l"/>
                </a:tabLst>
                <a:defRPr>
                  <a:latin typeface="Arno Pro Bold"/>
                  <a:ea typeface="Arno Pro Bold"/>
                  <a:cs typeface="Arno Pro Bold"/>
                  <a:sym typeface="Arno Pro Bold"/>
                </a:defRPr>
              </a:lvl1pPr>
            </a:lstStyle>
            <a:p>
              <a:pPr/>
              <a:r>
                <a:t>“For even the Son of Man did not come to be served, but to serve, and to give His life a ransom for many.” (10:45)</a:t>
              </a:r>
            </a:p>
          </p:txBody>
        </p:sp>
        <p:sp>
          <p:nvSpPr>
            <p:cNvPr id="55" name="Shape 55"/>
            <p:cNvSpPr/>
            <p:nvPr/>
          </p:nvSpPr>
          <p:spPr>
            <a:xfrm>
              <a:off x="155596" y="0"/>
              <a:ext cx="5552535" cy="513708"/>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400">
                  <a:latin typeface="+mj-lt"/>
                  <a:ea typeface="+mj-ea"/>
                  <a:cs typeface="+mj-cs"/>
                  <a:sym typeface="Helvetica"/>
                </a:defRPr>
              </a:lvl1pPr>
            </a:lstStyle>
            <a:p>
              <a:pPr/>
              <a:r>
                <a:t>“Thou art the Christ!” (8:29)</a:t>
              </a:r>
            </a:p>
          </p:txBody>
        </p:sp>
        <p:sp>
          <p:nvSpPr>
            <p:cNvPr id="56" name="Shape 56"/>
            <p:cNvSpPr/>
            <p:nvPr/>
          </p:nvSpPr>
          <p:spPr>
            <a:xfrm>
              <a:off x="478981" y="1374528"/>
              <a:ext cx="4974829" cy="411524"/>
            </a:xfrm>
            <a:prstGeom prst="rect">
              <a:avLst/>
            </a:prstGeom>
            <a:noFill/>
            <a:ln w="3175" cap="flat">
              <a:noFill/>
              <a:miter lim="400000"/>
            </a:ln>
            <a:effectLst>
              <a:outerShdw sx="100000" sy="100000" kx="0" ky="0" algn="b" rotWithShape="0" blurRad="25400" dist="25400" dir="637005">
                <a:srgbClr val="000000">
                  <a:alpha val="81143"/>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tabLst>
                  <a:tab pos="685800" algn="l"/>
                  <a:tab pos="939800" algn="l"/>
                  <a:tab pos="1320800" algn="l"/>
                  <a:tab pos="1701800" algn="l"/>
                  <a:tab pos="5130800" algn="l"/>
                </a:tabLst>
                <a:defRPr sz="2600">
                  <a:latin typeface="Arno Pro Bold"/>
                  <a:ea typeface="Arno Pro Bold"/>
                  <a:cs typeface="Arno Pro Bold"/>
                  <a:sym typeface="Arno Pro Bold"/>
                </a:defRPr>
              </a:lvl1pPr>
            </a:lstStyle>
            <a:p>
              <a:pPr/>
              <a:r>
                <a:t>How did people respond to  Jesus?</a:t>
              </a:r>
            </a:p>
          </p:txBody>
        </p:sp>
      </p:grpSp>
      <p:grpSp>
        <p:nvGrpSpPr>
          <p:cNvPr id="62" name="Group 62"/>
          <p:cNvGrpSpPr/>
          <p:nvPr/>
        </p:nvGrpSpPr>
        <p:grpSpPr>
          <a:xfrm>
            <a:off x="798926" y="6923470"/>
            <a:ext cx="8219736" cy="2164559"/>
            <a:chOff x="0" y="0"/>
            <a:chExt cx="8219734" cy="2164558"/>
          </a:xfrm>
        </p:grpSpPr>
        <p:sp>
          <p:nvSpPr>
            <p:cNvPr id="58" name="Shape 58"/>
            <p:cNvSpPr/>
            <p:nvPr/>
          </p:nvSpPr>
          <p:spPr>
            <a:xfrm>
              <a:off x="0" y="17843"/>
              <a:ext cx="8219735" cy="2146716"/>
            </a:xfrm>
            <a:prstGeom prst="roundRect">
              <a:avLst>
                <a:gd name="adj" fmla="val 11698"/>
              </a:avLst>
            </a:prstGeom>
            <a:gradFill flip="none" rotWithShape="1">
              <a:gsLst>
                <a:gs pos="0">
                  <a:srgbClr val="FBFBFB">
                    <a:alpha val="93364"/>
                  </a:srgbClr>
                </a:gs>
                <a:gs pos="100000">
                  <a:srgbClr val="F1EFF2">
                    <a:alpha val="93364"/>
                  </a:srgbClr>
                </a:gs>
              </a:gsLst>
              <a:lin ang="5400000" scaled="0"/>
            </a:gradFill>
            <a:ln w="63500" cap="flat">
              <a:solidFill>
                <a:srgbClr val="000000">
                  <a:alpha val="93364"/>
                </a:srgb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rmAutofit fontScale="100000" lnSpcReduction="0"/>
            </a:bodyPr>
            <a:lstStyle/>
            <a:p>
              <a:pPr algn="ctr" defTabSz="584200">
                <a:defRPr sz="2400">
                  <a:latin typeface="Helvetica Light"/>
                  <a:ea typeface="Helvetica Light"/>
                  <a:cs typeface="Helvetica Light"/>
                  <a:sym typeface="Helvetica Light"/>
                </a:defRPr>
              </a:pPr>
            </a:p>
          </p:txBody>
        </p:sp>
        <p:sp>
          <p:nvSpPr>
            <p:cNvPr id="59" name="Shape 59"/>
            <p:cNvSpPr/>
            <p:nvPr/>
          </p:nvSpPr>
          <p:spPr>
            <a:xfrm>
              <a:off x="259275" y="309714"/>
              <a:ext cx="7549137" cy="156297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457200">
                <a:lnSpc>
                  <a:spcPct val="90000"/>
                </a:lnSpc>
                <a:tabLst>
                  <a:tab pos="685800" algn="l"/>
                  <a:tab pos="939800" algn="l"/>
                  <a:tab pos="1320800" algn="l"/>
                  <a:tab pos="1701800" algn="l"/>
                  <a:tab pos="5130800" algn="l"/>
                </a:tabLst>
                <a:defRPr sz="2600">
                  <a:latin typeface="Arno Pro Bold"/>
                  <a:ea typeface="Arno Pro Bold"/>
                  <a:cs typeface="Arno Pro Bold"/>
                  <a:sym typeface="Arno Pro Bold"/>
                </a:defRPr>
              </a:lvl1pPr>
            </a:lstStyle>
            <a:p>
              <a:pPr/>
              <a:r>
                <a:t>Action-packed scenes (“immediately”); demon dispersing; healing; miracles, action, powerful messages.</a:t>
              </a:r>
            </a:p>
          </p:txBody>
        </p:sp>
        <p:sp>
          <p:nvSpPr>
            <p:cNvPr id="60" name="Shape 60"/>
            <p:cNvSpPr/>
            <p:nvPr/>
          </p:nvSpPr>
          <p:spPr>
            <a:xfrm>
              <a:off x="378118" y="0"/>
              <a:ext cx="6695256" cy="619430"/>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400">
                  <a:latin typeface="+mj-lt"/>
                  <a:ea typeface="+mj-ea"/>
                  <a:cs typeface="+mj-cs"/>
                  <a:sym typeface="Helvetica"/>
                </a:defRPr>
              </a:lvl1pPr>
            </a:lstStyle>
            <a:p>
              <a:pPr/>
              <a:r>
                <a:t>Jesus, the Son of God – Divine</a:t>
              </a:r>
            </a:p>
          </p:txBody>
        </p:sp>
        <p:sp>
          <p:nvSpPr>
            <p:cNvPr id="61" name="Shape 61"/>
            <p:cNvSpPr/>
            <p:nvPr/>
          </p:nvSpPr>
          <p:spPr>
            <a:xfrm>
              <a:off x="309395" y="1642390"/>
              <a:ext cx="7311450" cy="429261"/>
            </a:xfrm>
            <a:prstGeom prst="rect">
              <a:avLst/>
            </a:prstGeom>
            <a:noFill/>
            <a:ln w="3175" cap="flat">
              <a:noFill/>
              <a:miter lim="400000"/>
            </a:ln>
            <a:effectLst>
              <a:outerShdw sx="100000" sy="100000" kx="0" ky="0" algn="b" rotWithShape="0" blurRad="12700" dist="25400" dir="637005">
                <a:srgbClr val="000000">
                  <a:alpha val="81143"/>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2600">
                  <a:latin typeface="Arno Pro Bold"/>
                  <a:ea typeface="Arno Pro Bold"/>
                  <a:cs typeface="Arno Pro Bold"/>
                  <a:sym typeface="Arno Pro Bold"/>
                </a:defRPr>
              </a:lvl1pPr>
            </a:lstStyle>
            <a:p>
              <a:pPr/>
              <a:r>
                <a:t>What does it mean that Jesus can do such great things?</a:t>
              </a:r>
            </a:p>
          </p:txBody>
        </p:sp>
      </p:grpSp>
      <p:sp>
        <p:nvSpPr>
          <p:cNvPr id="63" name="Shape 63"/>
          <p:cNvSpPr/>
          <p:nvPr>
            <p:ph type="title" idx="4294967295"/>
          </p:nvPr>
        </p:nvSpPr>
        <p:spPr>
          <a:xfrm>
            <a:off x="235680" y="-1"/>
            <a:ext cx="4476249" cy="2805518"/>
          </a:xfrm>
          <a:prstGeom prst="rect">
            <a:avLst/>
          </a:prstGeom>
        </p:spPr>
        <p:txBody>
          <a:bodyPr lIns="50800" tIns="50800" rIns="50800" bIns="50800"/>
          <a:lstStyle>
            <a:lvl1pPr>
              <a:lnSpc>
                <a:spcPct val="120000"/>
              </a:lnSpc>
              <a:defRPr sz="5500">
                <a:solidFill>
                  <a:srgbClr val="DDDDDD"/>
                </a:solidFill>
                <a:latin typeface="Constantia"/>
                <a:ea typeface="Constantia"/>
                <a:cs typeface="Constantia"/>
                <a:sym typeface="Constantia"/>
              </a:defRPr>
            </a:lvl1pPr>
          </a:lstStyle>
          <a:p>
            <a:pPr/>
            <a:r>
              <a:t>The Gospel of Mark</a:t>
            </a:r>
          </a:p>
        </p:txBody>
      </p:sp>
      <p:grpSp>
        <p:nvGrpSpPr>
          <p:cNvPr id="92" name="Group 92"/>
          <p:cNvGrpSpPr/>
          <p:nvPr/>
        </p:nvGrpSpPr>
        <p:grpSpPr>
          <a:xfrm>
            <a:off x="9250029" y="-56075"/>
            <a:ext cx="3774494" cy="9842053"/>
            <a:chOff x="0" y="0"/>
            <a:chExt cx="3774492" cy="9842051"/>
          </a:xfrm>
        </p:grpSpPr>
        <p:grpSp>
          <p:nvGrpSpPr>
            <p:cNvPr id="67" name="Group 67"/>
            <p:cNvGrpSpPr/>
            <p:nvPr/>
          </p:nvGrpSpPr>
          <p:grpSpPr>
            <a:xfrm>
              <a:off x="2510027" y="6117214"/>
              <a:ext cx="1230531" cy="3692461"/>
              <a:chOff x="0" y="0"/>
              <a:chExt cx="1230530" cy="3692459"/>
            </a:xfrm>
          </p:grpSpPr>
          <p:sp>
            <p:nvSpPr>
              <p:cNvPr id="64" name="Shape 64"/>
              <p:cNvSpPr/>
              <p:nvPr/>
            </p:nvSpPr>
            <p:spPr>
              <a:xfrm>
                <a:off x="0" y="35511"/>
                <a:ext cx="1230531" cy="3656949"/>
              </a:xfrm>
              <a:prstGeom prst="roundRect">
                <a:avLst>
                  <a:gd name="adj" fmla="val 154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584200">
                  <a:defRPr sz="2400">
                    <a:solidFill>
                      <a:srgbClr val="FFFFFF"/>
                    </a:solidFill>
                    <a:latin typeface="Helvetica Light"/>
                    <a:ea typeface="Helvetica Light"/>
                    <a:cs typeface="Helvetica Light"/>
                    <a:sym typeface="Helvetica Light"/>
                  </a:defRPr>
                </a:pPr>
              </a:p>
            </p:txBody>
          </p:sp>
          <p:sp>
            <p:nvSpPr>
              <p:cNvPr id="65" name="Shape 65"/>
              <p:cNvSpPr/>
              <p:nvPr/>
            </p:nvSpPr>
            <p:spPr>
              <a:xfrm>
                <a:off x="472289" y="-1"/>
                <a:ext cx="707442" cy="469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584200">
                  <a:defRPr sz="2400">
                    <a:solidFill>
                      <a:srgbClr val="FFFFFF"/>
                    </a:solidFill>
                    <a:latin typeface="Helvetica Light"/>
                    <a:ea typeface="Helvetica Light"/>
                    <a:cs typeface="Helvetica Light"/>
                    <a:sym typeface="Helvetica Light"/>
                  </a:defRPr>
                </a:lvl1pPr>
              </a:lstStyle>
              <a:p>
                <a:pPr/>
                <a:r>
                  <a:t>8:26</a:t>
                </a:r>
              </a:p>
            </p:txBody>
          </p:sp>
          <p:sp>
            <p:nvSpPr>
              <p:cNvPr id="66" name="Shape 66"/>
              <p:cNvSpPr/>
              <p:nvPr/>
            </p:nvSpPr>
            <p:spPr>
              <a:xfrm>
                <a:off x="641758" y="3222559"/>
                <a:ext cx="537973" cy="469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584200">
                  <a:defRPr sz="2400">
                    <a:solidFill>
                      <a:srgbClr val="FFFFFF"/>
                    </a:solidFill>
                    <a:latin typeface="Helvetica Light"/>
                    <a:ea typeface="Helvetica Light"/>
                    <a:cs typeface="Helvetica Light"/>
                    <a:sym typeface="Helvetica Light"/>
                  </a:defRPr>
                </a:lvl1pPr>
              </a:lstStyle>
              <a:p>
                <a:pPr/>
                <a:r>
                  <a:t>1:1</a:t>
                </a:r>
              </a:p>
            </p:txBody>
          </p:sp>
        </p:grpSp>
        <p:sp>
          <p:nvSpPr>
            <p:cNvPr id="68" name="Shape 68"/>
            <p:cNvSpPr/>
            <p:nvPr/>
          </p:nvSpPr>
          <p:spPr>
            <a:xfrm>
              <a:off x="1090907" y="3811473"/>
              <a:ext cx="1459396" cy="2305742"/>
            </a:xfrm>
            <a:prstGeom prst="roundRect">
              <a:avLst>
                <a:gd name="adj" fmla="val 13053"/>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584200">
                <a:defRPr sz="2400">
                  <a:solidFill>
                    <a:srgbClr val="FFFFFF"/>
                  </a:solidFill>
                  <a:latin typeface="Helvetica Light"/>
                  <a:ea typeface="Helvetica Light"/>
                  <a:cs typeface="Helvetica Light"/>
                  <a:sym typeface="Helvetica Light"/>
                </a:defRPr>
              </a:pPr>
            </a:p>
          </p:txBody>
        </p:sp>
        <p:grpSp>
          <p:nvGrpSpPr>
            <p:cNvPr id="73" name="Group 73"/>
            <p:cNvGrpSpPr/>
            <p:nvPr/>
          </p:nvGrpSpPr>
          <p:grpSpPr>
            <a:xfrm>
              <a:off x="2497327" y="0"/>
              <a:ext cx="1230531" cy="3745401"/>
              <a:chOff x="0" y="0"/>
              <a:chExt cx="1230530" cy="3745400"/>
            </a:xfrm>
          </p:grpSpPr>
          <p:sp>
            <p:nvSpPr>
              <p:cNvPr id="69" name="Shape 69"/>
              <p:cNvSpPr/>
              <p:nvPr/>
            </p:nvSpPr>
            <p:spPr>
              <a:xfrm>
                <a:off x="0" y="56074"/>
                <a:ext cx="1230531" cy="3689327"/>
              </a:xfrm>
              <a:prstGeom prst="roundRect">
                <a:avLst>
                  <a:gd name="adj" fmla="val 15481"/>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584200">
                  <a:defRPr sz="2400">
                    <a:solidFill>
                      <a:srgbClr val="FFFFFF"/>
                    </a:solidFill>
                    <a:latin typeface="Helvetica Light"/>
                    <a:ea typeface="Helvetica Light"/>
                    <a:cs typeface="Helvetica Light"/>
                    <a:sym typeface="Helvetica Light"/>
                  </a:defRPr>
                </a:pPr>
              </a:p>
            </p:txBody>
          </p:sp>
          <p:sp>
            <p:nvSpPr>
              <p:cNvPr id="70" name="Shape 70"/>
              <p:cNvSpPr/>
              <p:nvPr/>
            </p:nvSpPr>
            <p:spPr>
              <a:xfrm>
                <a:off x="484989" y="455280"/>
                <a:ext cx="707442" cy="469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584200">
                  <a:defRPr sz="2400">
                    <a:solidFill>
                      <a:srgbClr val="FFFFFF"/>
                    </a:solidFill>
                    <a:latin typeface="Helvetica Light"/>
                    <a:ea typeface="Helvetica Light"/>
                    <a:cs typeface="Helvetica Light"/>
                    <a:sym typeface="Helvetica Light"/>
                  </a:defRPr>
                </a:lvl1pPr>
              </a:lstStyle>
              <a:p>
                <a:pPr/>
                <a:r>
                  <a:t>16:8</a:t>
                </a:r>
              </a:p>
            </p:txBody>
          </p:sp>
          <p:sp>
            <p:nvSpPr>
              <p:cNvPr id="71" name="Shape 71"/>
              <p:cNvSpPr/>
              <p:nvPr/>
            </p:nvSpPr>
            <p:spPr>
              <a:xfrm>
                <a:off x="315520" y="3089205"/>
                <a:ext cx="876911" cy="469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584200">
                  <a:defRPr sz="2400">
                    <a:solidFill>
                      <a:srgbClr val="FFFFFF"/>
                    </a:solidFill>
                    <a:latin typeface="Helvetica Light"/>
                    <a:ea typeface="Helvetica Light"/>
                    <a:cs typeface="Helvetica Light"/>
                    <a:sym typeface="Helvetica Light"/>
                  </a:defRPr>
                </a:lvl1pPr>
              </a:lstStyle>
              <a:p>
                <a:pPr/>
                <a:r>
                  <a:t>10:46</a:t>
                </a:r>
              </a:p>
            </p:txBody>
          </p:sp>
          <p:sp>
            <p:nvSpPr>
              <p:cNvPr id="72" name="Shape 72"/>
              <p:cNvSpPr/>
              <p:nvPr/>
            </p:nvSpPr>
            <p:spPr>
              <a:xfrm>
                <a:off x="52974" y="-1"/>
                <a:ext cx="1147878" cy="469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584200">
                  <a:defRPr sz="2400">
                    <a:solidFill>
                      <a:srgbClr val="A6AAA9"/>
                    </a:solidFill>
                    <a:latin typeface="Helvetica Light"/>
                    <a:ea typeface="Helvetica Light"/>
                    <a:cs typeface="Helvetica Light"/>
                    <a:sym typeface="Helvetica Light"/>
                  </a:defRPr>
                </a:lvl1pPr>
              </a:lstStyle>
              <a:p>
                <a:pPr/>
                <a:r>
                  <a:t>16:9-20</a:t>
                </a:r>
              </a:p>
            </p:txBody>
          </p:sp>
        </p:grpSp>
        <p:grpSp>
          <p:nvGrpSpPr>
            <p:cNvPr id="77" name="Group 77"/>
            <p:cNvGrpSpPr/>
            <p:nvPr/>
          </p:nvGrpSpPr>
          <p:grpSpPr>
            <a:xfrm>
              <a:off x="-1" y="3806386"/>
              <a:ext cx="3774494" cy="2215522"/>
              <a:chOff x="0" y="0"/>
              <a:chExt cx="3774492" cy="2215520"/>
            </a:xfrm>
          </p:grpSpPr>
          <p:sp>
            <p:nvSpPr>
              <p:cNvPr id="74" name="Shape 74"/>
              <p:cNvSpPr/>
              <p:nvPr/>
            </p:nvSpPr>
            <p:spPr>
              <a:xfrm>
                <a:off x="2507361" y="61329"/>
                <a:ext cx="1267132" cy="2130318"/>
              </a:xfrm>
              <a:prstGeom prst="roundRect">
                <a:avLst>
                  <a:gd name="adj" fmla="val 15034"/>
                </a:avLst>
              </a:pr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79078"/>
                  </a:srgbClr>
                </a:outerShdw>
              </a:effectLst>
            </p:spPr>
            <p:txBody>
              <a:bodyPr wrap="square" lIns="50800" tIns="50800" rIns="50800" bIns="50800" numCol="1" anchor="ctr">
                <a:noAutofit/>
              </a:bodyPr>
              <a:lstStyle/>
              <a:p>
                <a:pPr algn="ctr" defTabSz="584200">
                  <a:defRPr sz="2400">
                    <a:solidFill>
                      <a:srgbClr val="FFFFFF"/>
                    </a:solidFill>
                    <a:latin typeface="Helvetica Light"/>
                    <a:ea typeface="Helvetica Light"/>
                    <a:cs typeface="Helvetica Light"/>
                    <a:sym typeface="Helvetica Light"/>
                  </a:defRPr>
                </a:pPr>
              </a:p>
            </p:txBody>
          </p:sp>
          <p:sp>
            <p:nvSpPr>
              <p:cNvPr id="75" name="Shape 75"/>
              <p:cNvSpPr/>
              <p:nvPr/>
            </p:nvSpPr>
            <p:spPr>
              <a:xfrm rot="16200000">
                <a:off x="769624" y="-769625"/>
                <a:ext cx="2215522" cy="37547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lgn="ctr" defTabSz="584200">
                  <a:defRPr sz="2400">
                    <a:solidFill>
                      <a:srgbClr val="FFFFFF"/>
                    </a:solidFill>
                    <a:latin typeface="Helvetica Light"/>
                    <a:ea typeface="Helvetica Light"/>
                    <a:cs typeface="Helvetica Light"/>
                    <a:sym typeface="Helvetica Light"/>
                  </a:defRPr>
                </a:pPr>
              </a:p>
            </p:txBody>
          </p:sp>
          <p:sp>
            <p:nvSpPr>
              <p:cNvPr id="76" name="Shape 76"/>
              <p:cNvSpPr/>
              <p:nvPr/>
            </p:nvSpPr>
            <p:spPr>
              <a:xfrm>
                <a:off x="958823" y="688660"/>
                <a:ext cx="1886490" cy="8382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584200">
                  <a:defRPr sz="2400">
                    <a:solidFill>
                      <a:srgbClr val="FFFFFF"/>
                    </a:solidFill>
                    <a:latin typeface="Helvetica Light"/>
                    <a:ea typeface="Helvetica Light"/>
                    <a:cs typeface="Helvetica Light"/>
                    <a:sym typeface="Helvetica Light"/>
                  </a:defRPr>
                </a:lvl1pPr>
              </a:lstStyle>
              <a:p>
                <a:pPr/>
                <a:r>
                  <a:t>On road to Jerusalem</a:t>
                </a:r>
              </a:p>
            </p:txBody>
          </p:sp>
        </p:grpSp>
        <p:grpSp>
          <p:nvGrpSpPr>
            <p:cNvPr id="81" name="Group 81"/>
            <p:cNvGrpSpPr/>
            <p:nvPr/>
          </p:nvGrpSpPr>
          <p:grpSpPr>
            <a:xfrm>
              <a:off x="2837064" y="4178984"/>
              <a:ext cx="937429" cy="1464229"/>
              <a:chOff x="0" y="0"/>
              <a:chExt cx="937428" cy="1464228"/>
            </a:xfrm>
          </p:grpSpPr>
          <p:sp>
            <p:nvSpPr>
              <p:cNvPr id="78" name="Shape 78"/>
              <p:cNvSpPr/>
              <p:nvPr/>
            </p:nvSpPr>
            <p:spPr>
              <a:xfrm>
                <a:off x="137755" y="1016325"/>
                <a:ext cx="762987" cy="447904"/>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solidFill>
                      <a:srgbClr val="FFFFFF"/>
                    </a:solidFill>
                    <a:latin typeface="Helvetica Light"/>
                    <a:ea typeface="Helvetica Light"/>
                    <a:cs typeface="Helvetica Light"/>
                    <a:sym typeface="Helvetica Light"/>
                  </a:defRPr>
                </a:lvl1pPr>
              </a:lstStyle>
              <a:p>
                <a:pPr/>
                <a:r>
                  <a:t>8:27</a:t>
                </a:r>
              </a:p>
            </p:txBody>
          </p:sp>
          <p:sp>
            <p:nvSpPr>
              <p:cNvPr id="79" name="Shape 79"/>
              <p:cNvSpPr/>
              <p:nvPr/>
            </p:nvSpPr>
            <p:spPr>
              <a:xfrm>
                <a:off x="0" y="0"/>
                <a:ext cx="917707" cy="44790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400">
                    <a:solidFill>
                      <a:srgbClr val="FFFFFF"/>
                    </a:solidFill>
                    <a:latin typeface="Helvetica Light"/>
                    <a:ea typeface="Helvetica Light"/>
                    <a:cs typeface="Helvetica Light"/>
                    <a:sym typeface="Helvetica Light"/>
                  </a:defRPr>
                </a:lvl1pPr>
              </a:lstStyle>
              <a:p>
                <a:pPr/>
                <a:r>
                  <a:t>10:45</a:t>
                </a:r>
              </a:p>
            </p:txBody>
          </p:sp>
          <p:sp>
            <p:nvSpPr>
              <p:cNvPr id="80" name="Shape 80"/>
              <p:cNvSpPr/>
              <p:nvPr/>
            </p:nvSpPr>
            <p:spPr>
              <a:xfrm>
                <a:off x="60518" y="463382"/>
                <a:ext cx="876911" cy="5435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1600">
                    <a:solidFill>
                      <a:srgbClr val="FFFFFF"/>
                    </a:solidFill>
                    <a:latin typeface="Arno Pro Bold"/>
                    <a:ea typeface="Arno Pro Bold"/>
                    <a:cs typeface="Arno Pro Bold"/>
                    <a:sym typeface="Arno Pro Bold"/>
                  </a:defRPr>
                </a:lvl1pPr>
              </a:lstStyle>
              <a:p>
                <a:pPr/>
                <a:r>
                  <a:t>Center section</a:t>
                </a:r>
              </a:p>
            </p:txBody>
          </p:sp>
        </p:grpSp>
        <p:grpSp>
          <p:nvGrpSpPr>
            <p:cNvPr id="85" name="Group 85"/>
            <p:cNvGrpSpPr/>
            <p:nvPr/>
          </p:nvGrpSpPr>
          <p:grpSpPr>
            <a:xfrm>
              <a:off x="1090907" y="56074"/>
              <a:ext cx="1487300" cy="3689327"/>
              <a:chOff x="0" y="0"/>
              <a:chExt cx="1487299" cy="3689326"/>
            </a:xfrm>
          </p:grpSpPr>
          <p:sp>
            <p:nvSpPr>
              <p:cNvPr id="82" name="Shape 82"/>
              <p:cNvSpPr/>
              <p:nvPr/>
            </p:nvSpPr>
            <p:spPr>
              <a:xfrm>
                <a:off x="0" y="0"/>
                <a:ext cx="1487300" cy="3689327"/>
              </a:xfrm>
              <a:prstGeom prst="roundRect">
                <a:avLst>
                  <a:gd name="adj" fmla="val 12808"/>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a:solidFill>
                      <a:srgbClr val="FFFFFF"/>
                    </a:solidFill>
                    <a:latin typeface="Helvetica Light"/>
                    <a:ea typeface="Helvetica Light"/>
                    <a:cs typeface="Helvetica Light"/>
                    <a:sym typeface="Helvetica Light"/>
                  </a:defRPr>
                </a:lvl1pPr>
              </a:lstStyle>
              <a:p>
                <a:pPr/>
                <a:r>
                  <a:t>Jerusalem</a:t>
                </a:r>
              </a:p>
            </p:txBody>
          </p:sp>
          <p:sp>
            <p:nvSpPr>
              <p:cNvPr id="83" name="Shape 83"/>
              <p:cNvSpPr/>
              <p:nvPr/>
            </p:nvSpPr>
            <p:spPr>
              <a:xfrm>
                <a:off x="133641" y="653205"/>
                <a:ext cx="1147878" cy="4318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1100">
                    <a:solidFill>
                      <a:srgbClr val="FFFFFF"/>
                    </a:solidFill>
                    <a:latin typeface="+mj-lt"/>
                    <a:ea typeface="+mj-ea"/>
                    <a:cs typeface="+mj-cs"/>
                    <a:sym typeface="Helvetica"/>
                  </a:defRPr>
                </a:lvl1pPr>
              </a:lstStyle>
              <a:p>
                <a:pPr/>
                <a:r>
                  <a:t>Son of  Man 11/13 from 8:31</a:t>
                </a:r>
              </a:p>
            </p:txBody>
          </p:sp>
          <p:sp>
            <p:nvSpPr>
              <p:cNvPr id="84" name="Shape 84"/>
              <p:cNvSpPr/>
              <p:nvPr/>
            </p:nvSpPr>
            <p:spPr>
              <a:xfrm>
                <a:off x="12500" y="2467691"/>
                <a:ext cx="1408998" cy="10261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457200">
                  <a:tabLst>
                    <a:tab pos="685800" algn="l"/>
                    <a:tab pos="939800" algn="l"/>
                    <a:tab pos="1320800" algn="l"/>
                    <a:tab pos="1701800" algn="l"/>
                    <a:tab pos="5130800" algn="l"/>
                  </a:tabLst>
                  <a:defRPr sz="1600">
                    <a:latin typeface="Arno Pro Bold"/>
                    <a:ea typeface="Arno Pro Bold"/>
                    <a:cs typeface="Arno Pro Bold"/>
                    <a:sym typeface="Arno Pro Bold"/>
                  </a:defRPr>
                </a:pPr>
                <a:r>
                  <a:t>“Following Him on the road?”</a:t>
                </a:r>
                <a:br/>
                <a:r>
                  <a:t> (10:52)</a:t>
                </a:r>
              </a:p>
            </p:txBody>
          </p:sp>
        </p:grpSp>
        <p:grpSp>
          <p:nvGrpSpPr>
            <p:cNvPr id="89" name="Group 89"/>
            <p:cNvGrpSpPr/>
            <p:nvPr/>
          </p:nvGrpSpPr>
          <p:grpSpPr>
            <a:xfrm>
              <a:off x="1022861" y="6152725"/>
              <a:ext cx="1514742" cy="3689327"/>
              <a:chOff x="0" y="0"/>
              <a:chExt cx="1514741" cy="3689326"/>
            </a:xfrm>
          </p:grpSpPr>
          <p:sp>
            <p:nvSpPr>
              <p:cNvPr id="86" name="Shape 86"/>
              <p:cNvSpPr/>
              <p:nvPr/>
            </p:nvSpPr>
            <p:spPr>
              <a:xfrm>
                <a:off x="55346" y="0"/>
                <a:ext cx="1459396" cy="3689327"/>
              </a:xfrm>
              <a:prstGeom prst="roundRect">
                <a:avLst>
                  <a:gd name="adj" fmla="val 13053"/>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sz="2300">
                    <a:solidFill>
                      <a:srgbClr val="FFFFFF"/>
                    </a:solidFill>
                    <a:latin typeface="Helvetica Light"/>
                    <a:ea typeface="Helvetica Light"/>
                    <a:cs typeface="Helvetica Light"/>
                    <a:sym typeface="Helvetica Light"/>
                  </a:defRPr>
                </a:lvl1pPr>
              </a:lstStyle>
              <a:p>
                <a:pPr/>
                <a:r>
                  <a:t>Galilee</a:t>
                </a:r>
              </a:p>
            </p:txBody>
          </p:sp>
          <p:sp>
            <p:nvSpPr>
              <p:cNvPr id="87" name="Shape 87"/>
              <p:cNvSpPr/>
              <p:nvPr/>
            </p:nvSpPr>
            <p:spPr>
              <a:xfrm>
                <a:off x="49476" y="434388"/>
                <a:ext cx="1437691" cy="78486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defTabSz="457200">
                  <a:tabLst>
                    <a:tab pos="685800" algn="l"/>
                    <a:tab pos="939800" algn="l"/>
                    <a:tab pos="1320800" algn="l"/>
                    <a:tab pos="1701800" algn="l"/>
                    <a:tab pos="5130800" algn="l"/>
                  </a:tabLst>
                  <a:defRPr sz="1600">
                    <a:latin typeface="Arno Pro Bold"/>
                    <a:ea typeface="Arno Pro Bold"/>
                    <a:cs typeface="Arno Pro Bold"/>
                    <a:sym typeface="Arno Pro Bold"/>
                  </a:defRPr>
                </a:pPr>
                <a:r>
                  <a:t>“Do you  not yet understand?”</a:t>
                </a:r>
                <a:br/>
                <a:r>
                  <a:t> (8:21)</a:t>
                </a:r>
              </a:p>
            </p:txBody>
          </p:sp>
          <p:sp>
            <p:nvSpPr>
              <p:cNvPr id="88" name="Shape 88"/>
              <p:cNvSpPr/>
              <p:nvPr/>
            </p:nvSpPr>
            <p:spPr>
              <a:xfrm>
                <a:off x="0" y="2787842"/>
                <a:ext cx="1487166" cy="596901"/>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defTabSz="457200">
                  <a:tabLst>
                    <a:tab pos="685800" algn="l"/>
                    <a:tab pos="939800" algn="l"/>
                    <a:tab pos="1320800" algn="l"/>
                    <a:tab pos="1701800" algn="l"/>
                    <a:tab pos="5130800" algn="l"/>
                  </a:tabLst>
                  <a:defRPr sz="1100">
                    <a:solidFill>
                      <a:srgbClr val="FFFFFF"/>
                    </a:solidFill>
                    <a:latin typeface="+mj-lt"/>
                    <a:ea typeface="+mj-ea"/>
                    <a:cs typeface="+mj-cs"/>
                    <a:sym typeface="Helvetica"/>
                  </a:defRPr>
                </a:lvl1pPr>
              </a:lstStyle>
              <a:p>
                <a:pPr/>
                <a:r>
                  <a:t>Son of  God 3/3 Claim -devil, centurion 1:1; 3:11; 15:39</a:t>
                </a:r>
              </a:p>
            </p:txBody>
          </p:sp>
        </p:grpSp>
        <p:sp>
          <p:nvSpPr>
            <p:cNvPr id="90" name="Shape 90"/>
            <p:cNvSpPr/>
            <p:nvPr/>
          </p:nvSpPr>
          <p:spPr>
            <a:xfrm>
              <a:off x="1062263" y="5723465"/>
              <a:ext cx="1503245" cy="764397"/>
            </a:xfrm>
            <a:prstGeom prst="roundRect">
              <a:avLst>
                <a:gd name="adj" fmla="val 24922"/>
              </a:avLst>
            </a:prstGeom>
            <a:blipFill rotWithShape="1">
              <a:blip r:embed="rId7"/>
              <a:srcRect l="0" t="0" r="0" b="0"/>
              <a:tile tx="0" ty="0" sx="100000" sy="100000" flip="none" algn="tl"/>
            </a:blipFill>
            <a:ln w="12700" cap="flat">
              <a:noFill/>
              <a:miter lim="400000"/>
            </a:ln>
            <a:effectLst>
              <a:outerShdw sx="100000" sy="100000" kx="0" ky="0" algn="b" rotWithShape="0" blurRad="38100" dist="25400" dir="20572898">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584200">
                <a:defRPr sz="1900">
                  <a:solidFill>
                    <a:srgbClr val="FFFFFF"/>
                  </a:solidFill>
                  <a:latin typeface="Copperplate Gothic Bold"/>
                  <a:ea typeface="Copperplate Gothic Bold"/>
                  <a:cs typeface="Copperplate Gothic Bold"/>
                  <a:sym typeface="Copperplate Gothic Bold"/>
                </a:defRPr>
              </a:pPr>
              <a:r>
                <a:t>BLIND</a:t>
              </a:r>
            </a:p>
            <a:p>
              <a:pPr algn="ctr" defTabSz="584200">
                <a:defRPr sz="1900">
                  <a:solidFill>
                    <a:srgbClr val="FFFFFF"/>
                  </a:solidFill>
                  <a:latin typeface="Copperplate Gothic Bold"/>
                  <a:ea typeface="Copperplate Gothic Bold"/>
                  <a:cs typeface="Copperplate Gothic Bold"/>
                  <a:sym typeface="Copperplate Gothic Bold"/>
                </a:defRPr>
              </a:pPr>
              <a:r>
                <a:t>8:22-26</a:t>
              </a:r>
            </a:p>
          </p:txBody>
        </p:sp>
        <p:sp>
          <p:nvSpPr>
            <p:cNvPr id="91" name="Shape 91"/>
            <p:cNvSpPr/>
            <p:nvPr/>
          </p:nvSpPr>
          <p:spPr>
            <a:xfrm>
              <a:off x="1062263" y="3429275"/>
              <a:ext cx="1503245" cy="764397"/>
            </a:xfrm>
            <a:prstGeom prst="roundRect">
              <a:avLst>
                <a:gd name="adj" fmla="val 24922"/>
              </a:avLst>
            </a:pr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defTabSz="584200">
                <a:defRPr sz="1900">
                  <a:solidFill>
                    <a:srgbClr val="FFFFFF"/>
                  </a:solidFill>
                  <a:latin typeface="Copperplate Gothic Bold"/>
                  <a:ea typeface="Copperplate Gothic Bold"/>
                  <a:cs typeface="Copperplate Gothic Bold"/>
                  <a:sym typeface="Copperplate Gothic Bold"/>
                </a:defRPr>
              </a:pPr>
              <a:r>
                <a:t>BLIND</a:t>
              </a:r>
            </a:p>
            <a:p>
              <a:pPr algn="ctr" defTabSz="584200">
                <a:defRPr sz="1900">
                  <a:solidFill>
                    <a:srgbClr val="FFFFFF"/>
                  </a:solidFill>
                  <a:latin typeface="Copperplate Gothic Bold"/>
                  <a:ea typeface="Copperplate Gothic Bold"/>
                  <a:cs typeface="Copperplate Gothic Bold"/>
                  <a:sym typeface="Copperplate Gothic Bold"/>
                </a:defRPr>
              </a:pPr>
              <a:r>
                <a:t>10:46-52</a:t>
              </a:r>
            </a:p>
          </p:txBody>
        </p:sp>
      </p:gr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47"/>
                                        </p:tgtEl>
                                        <p:attrNameLst>
                                          <p:attrName>style.visibility</p:attrName>
                                        </p:attrNameLst>
                                      </p:cBhvr>
                                      <p:to>
                                        <p:strVal val="visible"/>
                                      </p:to>
                                    </p:set>
                                    <p:animEffect filter="dissolve" transition="in">
                                      <p:cBhvr>
                                        <p:cTn id="7" dur="1000"/>
                                        <p:tgtEl>
                                          <p:spTgt spid="47"/>
                                        </p:tgtEl>
                                      </p:cBhvr>
                                    </p:animEffect>
                                  </p:childTnLst>
                                </p:cTn>
                              </p:par>
                            </p:childTnLst>
                          </p:cTn>
                        </p:par>
                        <p:par>
                          <p:cTn id="8" fill="hold">
                            <p:stCondLst>
                              <p:cond delay="1000"/>
                            </p:stCondLst>
                            <p:childTnLst>
                              <p:par>
                                <p:cTn id="9" presetClass="entr" nodeType="afterEffect" presetSubtype="2" presetID="22" grpId="2" fill="hold">
                                  <p:stCondLst>
                                    <p:cond delay="0"/>
                                  </p:stCondLst>
                                  <p:iterate type="el" backwards="0">
                                    <p:tmAbs val="0"/>
                                  </p:iterate>
                                  <p:childTnLst>
                                    <p:set>
                                      <p:cBhvr>
                                        <p:cTn id="10" fill="hold"/>
                                        <p:tgtEl>
                                          <p:spTgt spid="92"/>
                                        </p:tgtEl>
                                        <p:attrNameLst>
                                          <p:attrName>style.visibility</p:attrName>
                                        </p:attrNameLst>
                                      </p:cBhvr>
                                      <p:to>
                                        <p:strVal val="visible"/>
                                      </p:to>
                                    </p:set>
                                    <p:animEffect filter="wipe(right)" transition="in">
                                      <p:cBhvr>
                                        <p:cTn id="11" dur="2000"/>
                                        <p:tgtEl>
                                          <p:spTgt spid="92"/>
                                        </p:tgtEl>
                                      </p:cBhvr>
                                    </p:animEffect>
                                  </p:childTnLst>
                                </p:cTn>
                              </p:par>
                            </p:childTnLst>
                          </p:cTn>
                        </p:par>
                        <p:par>
                          <p:cTn id="12" fill="hold">
                            <p:stCondLst>
                              <p:cond delay="3000"/>
                            </p:stCondLst>
                            <p:childTnLst>
                              <p:par>
                                <p:cTn id="13" presetClass="entr" nodeType="afterEffect" presetSubtype="8" presetID="15" grpId="3" fill="hold">
                                  <p:stCondLst>
                                    <p:cond delay="0"/>
                                  </p:stCondLst>
                                  <p:iterate type="el" backwards="0">
                                    <p:tmAbs val="0"/>
                                  </p:iterate>
                                  <p:childTnLst>
                                    <p:set>
                                      <p:cBhvr>
                                        <p:cTn id="14" fill="hold"/>
                                        <p:tgtEl>
                                          <p:spTgt spid="62"/>
                                        </p:tgtEl>
                                        <p:attrNameLst>
                                          <p:attrName>style.visibility</p:attrName>
                                        </p:attrNameLst>
                                      </p:cBhvr>
                                      <p:to>
                                        <p:strVal val="visible"/>
                                      </p:to>
                                    </p:set>
                                    <p:anim calcmode="lin" valueType="num">
                                      <p:cBhvr>
                                        <p:cTn id="15" dur="3000" fill="hold"/>
                                        <p:tgtEl>
                                          <p:spTgt spid="62"/>
                                        </p:tgtEl>
                                        <p:attrNameLst>
                                          <p:attrName>ppt_w</p:attrName>
                                        </p:attrNameLst>
                                      </p:cBhvr>
                                      <p:tavLst>
                                        <p:tav tm="0">
                                          <p:val>
                                            <p:fltVal val="0"/>
                                          </p:val>
                                        </p:tav>
                                        <p:tav tm="100000">
                                          <p:val>
                                            <p:strVal val="#ppt_w"/>
                                          </p:val>
                                        </p:tav>
                                      </p:tavLst>
                                    </p:anim>
                                    <p:anim calcmode="lin" valueType="num">
                                      <p:cBhvr>
                                        <p:cTn id="16" dur="3000" fill="hold"/>
                                        <p:tgtEl>
                                          <p:spTgt spid="62"/>
                                        </p:tgtEl>
                                        <p:attrNameLst>
                                          <p:attrName>ppt_h</p:attrName>
                                        </p:attrNameLst>
                                      </p:cBhvr>
                                      <p:tavLst>
                                        <p:tav tm="0">
                                          <p:val>
                                            <p:fltVal val="0"/>
                                          </p:val>
                                        </p:tav>
                                        <p:tav tm="100000">
                                          <p:val>
                                            <p:strVal val="#ppt_h"/>
                                          </p:val>
                                        </p:tav>
                                      </p:tavLst>
                                    </p:anim>
                                    <p:anim calcmode="lin" valueType="num">
                                      <p:cBhvr>
                                        <p:cTn id="17" dur="3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18" dur="3000" fill="hold"/>
                                        <p:tgtEl>
                                          <p:spTgt spid="6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6000"/>
                            </p:stCondLst>
                            <p:childTnLst>
                              <p:par>
                                <p:cTn id="20" presetClass="entr" nodeType="afterEffect" presetSubtype="8" presetID="15" grpId="4" fill="hold">
                                  <p:stCondLst>
                                    <p:cond delay="0"/>
                                  </p:stCondLst>
                                  <p:iterate type="el" backwards="0">
                                    <p:tmAbs val="0"/>
                                  </p:iterate>
                                  <p:childTnLst>
                                    <p:set>
                                      <p:cBhvr>
                                        <p:cTn id="21" fill="hold"/>
                                        <p:tgtEl>
                                          <p:spTgt spid="57"/>
                                        </p:tgtEl>
                                        <p:attrNameLst>
                                          <p:attrName>style.visibility</p:attrName>
                                        </p:attrNameLst>
                                      </p:cBhvr>
                                      <p:to>
                                        <p:strVal val="visible"/>
                                      </p:to>
                                    </p:set>
                                    <p:anim calcmode="lin" valueType="num">
                                      <p:cBhvr>
                                        <p:cTn id="22" dur="3000" fill="hold"/>
                                        <p:tgtEl>
                                          <p:spTgt spid="57"/>
                                        </p:tgtEl>
                                        <p:attrNameLst>
                                          <p:attrName>ppt_w</p:attrName>
                                        </p:attrNameLst>
                                      </p:cBhvr>
                                      <p:tavLst>
                                        <p:tav tm="0">
                                          <p:val>
                                            <p:fltVal val="0"/>
                                          </p:val>
                                        </p:tav>
                                        <p:tav tm="100000">
                                          <p:val>
                                            <p:strVal val="#ppt_w"/>
                                          </p:val>
                                        </p:tav>
                                      </p:tavLst>
                                    </p:anim>
                                    <p:anim calcmode="lin" valueType="num">
                                      <p:cBhvr>
                                        <p:cTn id="23" dur="3000" fill="hold"/>
                                        <p:tgtEl>
                                          <p:spTgt spid="57"/>
                                        </p:tgtEl>
                                        <p:attrNameLst>
                                          <p:attrName>ppt_h</p:attrName>
                                        </p:attrNameLst>
                                      </p:cBhvr>
                                      <p:tavLst>
                                        <p:tav tm="0">
                                          <p:val>
                                            <p:fltVal val="0"/>
                                          </p:val>
                                        </p:tav>
                                        <p:tav tm="100000">
                                          <p:val>
                                            <p:strVal val="#ppt_h"/>
                                          </p:val>
                                        </p:tav>
                                      </p:tavLst>
                                    </p:anim>
                                    <p:anim calcmode="lin" valueType="num">
                                      <p:cBhvr>
                                        <p:cTn id="24" dur="3000" fill="hold"/>
                                        <p:tgtEl>
                                          <p:spTgt spid="57"/>
                                        </p:tgtEl>
                                        <p:attrNameLst>
                                          <p:attrName>ppt_x</p:attrName>
                                        </p:attrNameLst>
                                      </p:cBhvr>
                                      <p:tavLst>
                                        <p:tav tm="0" fmla="#ppt_x+(cos(-2*pi*(1-$))*-#ppt_x-sin(-2*pi*(1-$))*(1-#ppt_y))*(1-$)">
                                          <p:val>
                                            <p:fltVal val="0"/>
                                          </p:val>
                                        </p:tav>
                                        <p:tav tm="100000">
                                          <p:val>
                                            <p:fltVal val="1"/>
                                          </p:val>
                                        </p:tav>
                                      </p:tavLst>
                                    </p:anim>
                                    <p:anim calcmode="lin" valueType="num">
                                      <p:cBhvr>
                                        <p:cTn id="25" dur="3000" fill="hold"/>
                                        <p:tgtEl>
                                          <p:spTgt spid="57"/>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9000"/>
                            </p:stCondLst>
                            <p:childTnLst>
                              <p:par>
                                <p:cTn id="27" presetClass="entr" nodeType="afterEffect" presetSubtype="8" presetID="15" grpId="5" fill="hold">
                                  <p:stCondLst>
                                    <p:cond delay="0"/>
                                  </p:stCondLst>
                                  <p:iterate type="el" backwards="0">
                                    <p:tmAbs val="0"/>
                                  </p:iterate>
                                  <p:childTnLst>
                                    <p:set>
                                      <p:cBhvr>
                                        <p:cTn id="28" fill="hold"/>
                                        <p:tgtEl>
                                          <p:spTgt spid="52"/>
                                        </p:tgtEl>
                                        <p:attrNameLst>
                                          <p:attrName>style.visibility</p:attrName>
                                        </p:attrNameLst>
                                      </p:cBhvr>
                                      <p:to>
                                        <p:strVal val="visible"/>
                                      </p:to>
                                    </p:set>
                                    <p:anim calcmode="lin" valueType="num">
                                      <p:cBhvr>
                                        <p:cTn id="29" dur="3000" fill="hold"/>
                                        <p:tgtEl>
                                          <p:spTgt spid="52"/>
                                        </p:tgtEl>
                                        <p:attrNameLst>
                                          <p:attrName>ppt_w</p:attrName>
                                        </p:attrNameLst>
                                      </p:cBhvr>
                                      <p:tavLst>
                                        <p:tav tm="0">
                                          <p:val>
                                            <p:fltVal val="0"/>
                                          </p:val>
                                        </p:tav>
                                        <p:tav tm="100000">
                                          <p:val>
                                            <p:strVal val="#ppt_w"/>
                                          </p:val>
                                        </p:tav>
                                      </p:tavLst>
                                    </p:anim>
                                    <p:anim calcmode="lin" valueType="num">
                                      <p:cBhvr>
                                        <p:cTn id="30" dur="3000" fill="hold"/>
                                        <p:tgtEl>
                                          <p:spTgt spid="52"/>
                                        </p:tgtEl>
                                        <p:attrNameLst>
                                          <p:attrName>ppt_h</p:attrName>
                                        </p:attrNameLst>
                                      </p:cBhvr>
                                      <p:tavLst>
                                        <p:tav tm="0">
                                          <p:val>
                                            <p:fltVal val="0"/>
                                          </p:val>
                                        </p:tav>
                                        <p:tav tm="100000">
                                          <p:val>
                                            <p:strVal val="#ppt_h"/>
                                          </p:val>
                                        </p:tav>
                                      </p:tavLst>
                                    </p:anim>
                                    <p:anim calcmode="lin" valueType="num">
                                      <p:cBhvr>
                                        <p:cTn id="31" dur="3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 grpId="1"/>
      <p:bldP build="whole" bldLvl="1" animBg="1" rev="0" advAuto="0" spid="92" grpId="2"/>
      <p:bldP build="whole" bldLvl="1" animBg="1" rev="0" advAuto="0" spid="62" grpId="3"/>
      <p:bldP build="whole" bldLvl="1" animBg="1" rev="0" advAuto="0" spid="52" grpId="5"/>
      <p:bldP build="whole" bldLvl="1" animBg="1" rev="0" advAuto="0" spid="57" grpId="4"/>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idx="4294967295"/>
          </p:nvPr>
        </p:nvSpPr>
        <p:spPr>
          <a:xfrm>
            <a:off x="213105" y="1460615"/>
            <a:ext cx="11529118" cy="1181126"/>
          </a:xfrm>
          <a:prstGeom prst="rect">
            <a:avLst/>
          </a:prstGeom>
        </p:spPr>
        <p:txBody>
          <a:bodyPr/>
          <a:lstStyle/>
          <a:p>
            <a:pPr algn="l" defTabSz="780288">
              <a:lnSpc>
                <a:spcPct val="120000"/>
              </a:lnSpc>
              <a:defRPr sz="3300">
                <a:latin typeface="Constantia"/>
                <a:ea typeface="Constantia"/>
                <a:cs typeface="Constantia"/>
                <a:sym typeface="Constantia"/>
              </a:defRPr>
            </a:pPr>
            <a:r>
              <a:t>A) The Test of Circumstances: </a:t>
            </a:r>
            <a:r>
              <a:rPr u="sng"/>
              <a:t>Rest</a:t>
            </a:r>
            <a:r>
              <a:t> and </a:t>
            </a:r>
            <a:r>
              <a:rPr u="sng"/>
              <a:t>Resume</a:t>
            </a:r>
            <a:r>
              <a:t> (Mark 6:30-34)</a:t>
            </a:r>
          </a:p>
        </p:txBody>
      </p:sp>
      <p:sp>
        <p:nvSpPr>
          <p:cNvPr id="95" name="Shape 95"/>
          <p:cNvSpPr/>
          <p:nvPr/>
        </p:nvSpPr>
        <p:spPr>
          <a:xfrm>
            <a:off x="711937" y="2433704"/>
            <a:ext cx="11945010" cy="36408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gn="just">
              <a:spcBef>
                <a:spcPts val="3300"/>
              </a:spcBef>
              <a:defRPr sz="2500">
                <a:solidFill>
                  <a:srgbClr val="535353"/>
                </a:solidFill>
                <a:latin typeface="Constantia"/>
                <a:ea typeface="Constantia"/>
                <a:cs typeface="Constantia"/>
                <a:sym typeface="Constantia"/>
              </a:defRPr>
            </a:pPr>
            <a:r>
              <a:t>30 And the </a:t>
            </a:r>
            <a:r>
              <a:rPr b="1">
                <a:solidFill>
                  <a:schemeClr val="accent6">
                    <a:satOff val="-35873"/>
                    <a:lumOff val="-12431"/>
                  </a:schemeClr>
                </a:solidFill>
              </a:rPr>
              <a:t>apostles</a:t>
            </a:r>
            <a:r>
              <a:t> gathered together with Jesus; and </a:t>
            </a:r>
            <a:r>
              <a:rPr b="1">
                <a:solidFill>
                  <a:schemeClr val="accent6">
                    <a:satOff val="-35873"/>
                    <a:lumOff val="-12431"/>
                  </a:schemeClr>
                </a:solidFill>
              </a:rPr>
              <a:t>they reported to Him</a:t>
            </a:r>
            <a:r>
              <a:t> all that they had done and taught.  31 And He said to them, “Come away by yourselves to a lonely place and rest a while.” (For there were many people coming and going, and they did not even have time to eat.)  32 And they went away in the boat to a lonely place by themselves.  33 And the people saw them going, and many recognized them, and they ran there together on foot from all the cities, and got there ahead of them. 34 And when He went ashore, He saw a great multitude, and He felt compassion for them because they were like sheep without a shepherd; and He began to teach them many things. (Mark 6:30-34; NASB)</a:t>
            </a:r>
          </a:p>
        </p:txBody>
      </p:sp>
      <p:sp>
        <p:nvSpPr>
          <p:cNvPr id="96" name="Shape 96"/>
          <p:cNvSpPr/>
          <p:nvPr>
            <p:ph type="body" sz="quarter" idx="4294967295"/>
          </p:nvPr>
        </p:nvSpPr>
        <p:spPr>
          <a:xfrm>
            <a:off x="213105" y="6435185"/>
            <a:ext cx="12091989" cy="1903338"/>
          </a:xfrm>
          <a:prstGeom prst="rect">
            <a:avLst/>
          </a:prstGeom>
        </p:spPr>
        <p:txBody>
          <a:bodyPr/>
          <a:lstStyle/>
          <a:p>
            <a:pPr marL="352425" indent="-304800" algn="l" defTabSz="975360">
              <a:spcBef>
                <a:spcPts val="2400"/>
              </a:spcBef>
              <a:buSzPct val="100000"/>
              <a:buChar char="•"/>
              <a:defRPr sz="2400">
                <a:latin typeface="Constantia"/>
                <a:ea typeface="Constantia"/>
                <a:cs typeface="Constantia"/>
                <a:sym typeface="Constantia"/>
              </a:defRPr>
            </a:pPr>
            <a:r>
              <a:t>“Apostles” (30) only used here in Mark. Jesus invests His authority in them and then counts on them. </a:t>
            </a:r>
            <a:r>
              <a:rPr>
                <a:solidFill>
                  <a:schemeClr val="accent2">
                    <a:satOff val="-4966"/>
                    <a:lumOff val="-10549"/>
                  </a:schemeClr>
                </a:solidFill>
              </a:rPr>
              <a:t>God </a:t>
            </a:r>
            <a:r>
              <a:rPr b="1" u="sng">
                <a:solidFill>
                  <a:schemeClr val="accent2">
                    <a:satOff val="-4966"/>
                    <a:lumOff val="-10549"/>
                  </a:schemeClr>
                </a:solidFill>
              </a:rPr>
              <a:t>always</a:t>
            </a:r>
            <a:r>
              <a:rPr>
                <a:solidFill>
                  <a:schemeClr val="accent2">
                    <a:satOff val="-4966"/>
                    <a:lumOff val="-10549"/>
                  </a:schemeClr>
                </a:solidFill>
              </a:rPr>
              <a:t> equips us for the work for our </a:t>
            </a:r>
            <a:r>
              <a:rPr b="1" u="sng">
                <a:solidFill>
                  <a:schemeClr val="accent2">
                    <a:satOff val="-4966"/>
                    <a:lumOff val="-10549"/>
                  </a:schemeClr>
                </a:solidFill>
              </a:rPr>
              <a:t>service</a:t>
            </a:r>
            <a:r>
              <a:rPr>
                <a:solidFill>
                  <a:schemeClr val="accent2">
                    <a:satOff val="-4966"/>
                    <a:lumOff val="-10549"/>
                  </a:schemeClr>
                </a:solidFill>
              </a:rPr>
              <a:t> to which He calls us.</a:t>
            </a:r>
          </a:p>
          <a:p>
            <a:pPr marL="352425" indent="-304800" algn="l" defTabSz="975360">
              <a:spcBef>
                <a:spcPts val="2400"/>
              </a:spcBef>
              <a:buSzPct val="100000"/>
              <a:buChar char="•"/>
              <a:defRPr sz="2400">
                <a:latin typeface="Constantia"/>
                <a:ea typeface="Constantia"/>
                <a:cs typeface="Constantia"/>
                <a:sym typeface="Constantia"/>
              </a:defRPr>
            </a:pPr>
            <a:r>
              <a:t>“They reported” (30) shows the Lord’s expectations, making us accountable. </a:t>
            </a:r>
            <a:r>
              <a:rPr>
                <a:solidFill>
                  <a:schemeClr val="accent2">
                    <a:satOff val="-4966"/>
                    <a:lumOff val="-10549"/>
                  </a:schemeClr>
                </a:solidFill>
              </a:rPr>
              <a:t>How are we doing in understanding and </a:t>
            </a:r>
            <a:r>
              <a:rPr b="1" u="sng">
                <a:solidFill>
                  <a:schemeClr val="accent2">
                    <a:satOff val="-4966"/>
                    <a:lumOff val="-10549"/>
                  </a:schemeClr>
                </a:solidFill>
              </a:rPr>
              <a:t>carrying</a:t>
            </a:r>
            <a:r>
              <a:rPr>
                <a:solidFill>
                  <a:schemeClr val="accent2">
                    <a:satOff val="-4966"/>
                    <a:lumOff val="-10549"/>
                  </a:schemeClr>
                </a:solidFill>
              </a:rPr>
              <a:t> out what God has for us?</a:t>
            </a:r>
          </a:p>
        </p:txBody>
      </p:sp>
      <p:pic>
        <p:nvPicPr>
          <p:cNvPr id="97" name="rulines_286.png"/>
          <p:cNvPicPr>
            <a:picLocks noChangeAspect="1"/>
          </p:cNvPicPr>
          <p:nvPr/>
        </p:nvPicPr>
        <p:blipFill>
          <a:blip r:embed="rId2">
            <a:extLst/>
          </a:blip>
          <a:stretch>
            <a:fillRect/>
          </a:stretch>
        </p:blipFill>
        <p:spPr>
          <a:xfrm>
            <a:off x="3733231" y="5848392"/>
            <a:ext cx="5538337" cy="45229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95"/>
                                        </p:tgtEl>
                                        <p:attrNameLst>
                                          <p:attrName>style.visibility</p:attrName>
                                        </p:attrNameLst>
                                      </p:cBhvr>
                                      <p:to>
                                        <p:strVal val="visible"/>
                                      </p:to>
                                    </p:set>
                                    <p:animEffect filter="strips(downRight)" transition="in">
                                      <p:cBhvr>
                                        <p:cTn id="7" dur="225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97"/>
                                        </p:tgtEl>
                                        <p:attrNameLst>
                                          <p:attrName>style.visibility</p:attrName>
                                        </p:attrNameLst>
                                      </p:cBhvr>
                                      <p:to>
                                        <p:strVal val="visible"/>
                                      </p:to>
                                    </p:set>
                                    <p:animEffect filter="dissolve" transition="in">
                                      <p:cBhvr>
                                        <p:cTn id="12" dur="1500"/>
                                        <p:tgtEl>
                                          <p:spTgt spid="97"/>
                                        </p:tgtEl>
                                      </p:cBhvr>
                                    </p:animEffect>
                                  </p:childTnLst>
                                </p:cTn>
                              </p:par>
                            </p:childTnLst>
                          </p:cTn>
                        </p:par>
                        <p:par>
                          <p:cTn id="13" fill="hold">
                            <p:stCondLst>
                              <p:cond delay="1500"/>
                            </p:stCondLst>
                            <p:childTnLst>
                              <p:par>
                                <p:cTn id="14" presetClass="entr" nodeType="afterEffect" presetSubtype="4" presetID="2" grpId="3" fill="hold">
                                  <p:stCondLst>
                                    <p:cond delay="0"/>
                                  </p:stCondLst>
                                  <p:iterate type="el" backwards="0">
                                    <p:tmAbs val="0"/>
                                  </p:iterate>
                                  <p:childTnLst>
                                    <p:set>
                                      <p:cBhvr>
                                        <p:cTn id="15" fill="hold"/>
                                        <p:tgtEl>
                                          <p:spTgt spid="96">
                                            <p:bg/>
                                          </p:spTgt>
                                        </p:tgtEl>
                                        <p:attrNameLst>
                                          <p:attrName>style.visibility</p:attrName>
                                        </p:attrNameLst>
                                      </p:cBhvr>
                                      <p:to>
                                        <p:strVal val="visible"/>
                                      </p:to>
                                    </p:set>
                                    <p:anim calcmode="lin" valueType="num">
                                      <p:cBhvr>
                                        <p:cTn id="16" dur="3000" fill="hold"/>
                                        <p:tgtEl>
                                          <p:spTgt spid="96">
                                            <p:bg/>
                                          </p:spTgt>
                                        </p:tgtEl>
                                        <p:attrNameLst>
                                          <p:attrName>ppt_x</p:attrName>
                                        </p:attrNameLst>
                                      </p:cBhvr>
                                      <p:tavLst>
                                        <p:tav tm="0">
                                          <p:val>
                                            <p:strVal val="#ppt_x"/>
                                          </p:val>
                                        </p:tav>
                                        <p:tav tm="100000">
                                          <p:val>
                                            <p:strVal val="#ppt_x"/>
                                          </p:val>
                                        </p:tav>
                                      </p:tavLst>
                                    </p:anim>
                                    <p:anim calcmode="lin" valueType="num">
                                      <p:cBhvr>
                                        <p:cTn id="17" dur="3000" fill="hold"/>
                                        <p:tgtEl>
                                          <p:spTgt spid="96">
                                            <p:bg/>
                                          </p:spTgt>
                                        </p:tgtEl>
                                        <p:attrNameLst>
                                          <p:attrName>ppt_y</p:attrName>
                                        </p:attrNameLst>
                                      </p:cBhvr>
                                      <p:tavLst>
                                        <p:tav tm="0">
                                          <p:val>
                                            <p:strVal val="1+#ppt_h/2"/>
                                          </p:val>
                                        </p:tav>
                                        <p:tav tm="100000">
                                          <p:val>
                                            <p:strVal val="#ppt_y"/>
                                          </p:val>
                                        </p:tav>
                                      </p:tavLst>
                                    </p:anim>
                                  </p:childTnLst>
                                </p:cTn>
                              </p:par>
                              <p:par>
                                <p:cTn id="18" presetClass="entr" nodeType="withEffect" presetSubtype="4" presetID="2" grpId="3" fill="hold">
                                  <p:stCondLst>
                                    <p:cond delay="0"/>
                                  </p:stCondLst>
                                  <p:iterate type="el" backwards="0">
                                    <p:tmAbs val="0"/>
                                  </p:iterate>
                                  <p:childTnLst>
                                    <p:set>
                                      <p:cBhvr>
                                        <p:cTn id="19" fill="hold"/>
                                        <p:tgtEl>
                                          <p:spTgt spid="96">
                                            <p:txEl>
                                              <p:pRg st="0" end="0"/>
                                            </p:txEl>
                                          </p:spTgt>
                                        </p:tgtEl>
                                        <p:attrNameLst>
                                          <p:attrName>style.visibility</p:attrName>
                                        </p:attrNameLst>
                                      </p:cBhvr>
                                      <p:to>
                                        <p:strVal val="visible"/>
                                      </p:to>
                                    </p:set>
                                    <p:anim calcmode="lin" valueType="num">
                                      <p:cBhvr>
                                        <p:cTn id="20" dur="3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96">
                                            <p:txEl>
                                              <p:pRg st="0" end="0"/>
                                            </p:txEl>
                                          </p:spTgt>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Class="entr" nodeType="afterEffect" presetSubtype="4" presetID="2" grpId="3" fill="hold">
                                  <p:stCondLst>
                                    <p:cond delay="0"/>
                                  </p:stCondLst>
                                  <p:iterate type="el" backwards="0">
                                    <p:tmAbs val="0"/>
                                  </p:iterate>
                                  <p:childTnLst>
                                    <p:set>
                                      <p:cBhvr>
                                        <p:cTn id="24" fill="hold"/>
                                        <p:tgtEl>
                                          <p:spTgt spid="96">
                                            <p:txEl>
                                              <p:pRg st="1" end="1"/>
                                            </p:txEl>
                                          </p:spTgt>
                                        </p:tgtEl>
                                        <p:attrNameLst>
                                          <p:attrName>style.visibility</p:attrName>
                                        </p:attrNameLst>
                                      </p:cBhvr>
                                      <p:to>
                                        <p:strVal val="visible"/>
                                      </p:to>
                                    </p:set>
                                    <p:anim calcmode="lin" valueType="num">
                                      <p:cBhvr>
                                        <p:cTn id="25" dur="3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26" dur="3000" fill="hold"/>
                                        <p:tgtEl>
                                          <p:spTgt spid="9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6" grpId="3"/>
      <p:bldP build="whole" bldLvl="1" animBg="1" rev="0" advAuto="0" spid="95" grpId="1"/>
      <p:bldP build="whole" bldLvl="1" animBg="1" rev="0" advAuto="0" spid="97"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idx="4294967295"/>
          </p:nvPr>
        </p:nvSpPr>
        <p:spPr>
          <a:xfrm>
            <a:off x="213105" y="1460615"/>
            <a:ext cx="11529118" cy="1181126"/>
          </a:xfrm>
          <a:prstGeom prst="rect">
            <a:avLst/>
          </a:prstGeom>
        </p:spPr>
        <p:txBody>
          <a:bodyPr/>
          <a:lstStyle>
            <a:lvl1pPr algn="l" defTabSz="780288">
              <a:lnSpc>
                <a:spcPct val="120000"/>
              </a:lnSpc>
              <a:defRPr sz="3300">
                <a:latin typeface="Constantia"/>
                <a:ea typeface="Constantia"/>
                <a:cs typeface="Constantia"/>
                <a:sym typeface="Constantia"/>
              </a:defRPr>
            </a:lvl1pPr>
          </a:lstStyle>
          <a:p>
            <a:pPr/>
            <a:r>
              <a:t>A) The Test of Circumstances: Rest and Resume (Mark 6:30-34)</a:t>
            </a:r>
          </a:p>
        </p:txBody>
      </p:sp>
      <p:sp>
        <p:nvSpPr>
          <p:cNvPr id="100" name="Shape 100"/>
          <p:cNvSpPr/>
          <p:nvPr/>
        </p:nvSpPr>
        <p:spPr>
          <a:xfrm>
            <a:off x="347853" y="2297530"/>
            <a:ext cx="12309094" cy="26756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gn="just">
              <a:spcBef>
                <a:spcPts val="3300"/>
              </a:spcBef>
              <a:defRPr sz="2400">
                <a:solidFill>
                  <a:srgbClr val="535353"/>
                </a:solidFill>
                <a:latin typeface="Constantia"/>
                <a:ea typeface="Constantia"/>
                <a:cs typeface="Constantia"/>
                <a:sym typeface="Constantia"/>
              </a:defRPr>
            </a:pPr>
            <a:r>
              <a:t>31 And He said to them, “Come away by yourselves to a lonely place and </a:t>
            </a:r>
            <a:r>
              <a:rPr b="1">
                <a:solidFill>
                  <a:schemeClr val="accent6">
                    <a:satOff val="-35873"/>
                    <a:lumOff val="-12431"/>
                  </a:schemeClr>
                </a:solidFill>
              </a:rPr>
              <a:t>rest a while</a:t>
            </a:r>
            <a:r>
              <a:t>.” (For there were many people coming and going, and they did not even have time to eat.)  32 And they went away in the boat to a lonely place by themselves.  33 And the people saw them going, and many recognized them, and they ran there together on foot from all the cities, and </a:t>
            </a:r>
            <a:r>
              <a:rPr b="1">
                <a:solidFill>
                  <a:schemeClr val="accent6">
                    <a:satOff val="-35873"/>
                    <a:lumOff val="-12431"/>
                  </a:schemeClr>
                </a:solidFill>
              </a:rPr>
              <a:t>got there ahead of them</a:t>
            </a:r>
            <a:r>
              <a:t>. 34 And when </a:t>
            </a:r>
            <a:r>
              <a:rPr b="1">
                <a:solidFill>
                  <a:schemeClr val="accent6">
                    <a:satOff val="-35873"/>
                    <a:lumOff val="-12431"/>
                  </a:schemeClr>
                </a:solidFill>
              </a:rPr>
              <a:t>He went ashore</a:t>
            </a:r>
            <a:r>
              <a:t>, He saw a great multitude, and </a:t>
            </a:r>
            <a:r>
              <a:rPr b="1">
                <a:solidFill>
                  <a:schemeClr val="accent6">
                    <a:satOff val="-35873"/>
                    <a:lumOff val="-12431"/>
                  </a:schemeClr>
                </a:solidFill>
              </a:rPr>
              <a:t>He felt compassion</a:t>
            </a:r>
            <a:r>
              <a:t> for them because they were like sheep without a shepherd; and </a:t>
            </a:r>
            <a:r>
              <a:rPr b="1">
                <a:solidFill>
                  <a:schemeClr val="accent6">
                    <a:satOff val="-35873"/>
                    <a:lumOff val="-12431"/>
                  </a:schemeClr>
                </a:solidFill>
              </a:rPr>
              <a:t>He began to teach them many things.</a:t>
            </a:r>
            <a:r>
              <a:t> (Mark 6:31-34)</a:t>
            </a:r>
          </a:p>
        </p:txBody>
      </p:sp>
      <p:sp>
        <p:nvSpPr>
          <p:cNvPr id="101" name="Shape 101"/>
          <p:cNvSpPr/>
          <p:nvPr>
            <p:ph type="body" sz="half" idx="4294967295"/>
          </p:nvPr>
        </p:nvSpPr>
        <p:spPr>
          <a:xfrm>
            <a:off x="213106" y="5520478"/>
            <a:ext cx="12309095" cy="3981107"/>
          </a:xfrm>
          <a:prstGeom prst="rect">
            <a:avLst/>
          </a:prstGeom>
        </p:spPr>
        <p:txBody>
          <a:bodyPr/>
          <a:lstStyle/>
          <a:p>
            <a:pPr marL="296036" indent="-256031" algn="l" defTabSz="819302">
              <a:spcBef>
                <a:spcPts val="2000"/>
              </a:spcBef>
              <a:buSzPct val="100000"/>
              <a:buChar char="•"/>
              <a:defRPr sz="2016">
                <a:latin typeface="Constantia"/>
                <a:ea typeface="Constantia"/>
                <a:cs typeface="Constantia"/>
                <a:sym typeface="Constantia"/>
              </a:defRPr>
            </a:pPr>
            <a:r>
              <a:t>“</a:t>
            </a:r>
            <a:r>
              <a:rPr b="1"/>
              <a:t>Rest a while</a:t>
            </a:r>
            <a:r>
              <a:t>” (31) depicts how we can get so busy with life and ministry that we must purpose to spend time with Jesus. Miraculous incidents become cataracts of the soul if time isn’t spent with God.</a:t>
            </a:r>
          </a:p>
          <a:p>
            <a:pPr marL="296036" indent="-256031" algn="l" defTabSz="819302">
              <a:spcBef>
                <a:spcPts val="2000"/>
              </a:spcBef>
              <a:buSzPct val="100000"/>
              <a:buChar char="•"/>
              <a:defRPr sz="2016">
                <a:latin typeface="Constantia"/>
                <a:ea typeface="Constantia"/>
                <a:cs typeface="Constantia"/>
                <a:sym typeface="Constantia"/>
              </a:defRPr>
            </a:pPr>
            <a:r>
              <a:t>The crowds “</a:t>
            </a:r>
            <a:r>
              <a:rPr b="1"/>
              <a:t>got there ahead of them</a:t>
            </a:r>
            <a:r>
              <a:t>” (33) points out that at times, although needing </a:t>
            </a:r>
            <a:r>
              <a:rPr b="1">
                <a:solidFill>
                  <a:schemeClr val="accent2">
                    <a:satOff val="-4966"/>
                    <a:lumOff val="-10549"/>
                  </a:schemeClr>
                </a:solidFill>
              </a:rPr>
              <a:t>rest</a:t>
            </a:r>
            <a:r>
              <a:t>, we really need great trust in God to see and care for the compelling needs of those around us. </a:t>
            </a:r>
            <a:br/>
            <a:r>
              <a:t>Examples: A spouse’s harsh remarks?    A child’s bad day? </a:t>
            </a:r>
          </a:p>
          <a:p>
            <a:pPr marL="296036" indent="-256031" algn="l" defTabSz="819302">
              <a:spcBef>
                <a:spcPts val="2000"/>
              </a:spcBef>
              <a:buSzPct val="100000"/>
              <a:buChar char="•"/>
              <a:defRPr sz="2016">
                <a:latin typeface="Constantia"/>
                <a:ea typeface="Constantia"/>
                <a:cs typeface="Constantia"/>
                <a:sym typeface="Constantia"/>
              </a:defRPr>
            </a:pPr>
            <a:r>
              <a:t>“</a:t>
            </a:r>
            <a:r>
              <a:rPr b="1"/>
              <a:t>He went ashore</a:t>
            </a:r>
            <a:r>
              <a:t>” (34) shows Jesus’ commitment and willingness to place the needs of others over His own,  while the phrase “</a:t>
            </a:r>
            <a:r>
              <a:rPr b="1"/>
              <a:t>He felt </a:t>
            </a:r>
            <a:r>
              <a:rPr b="1" u="sng">
                <a:solidFill>
                  <a:schemeClr val="accent2">
                    <a:satOff val="-4966"/>
                    <a:lumOff val="-10549"/>
                  </a:schemeClr>
                </a:solidFill>
              </a:rPr>
              <a:t>compassion</a:t>
            </a:r>
            <a:r>
              <a:t>” shows us the mindset that is needed to rightly minister to others without being ensnared in the devil’s temptation to us glory and power to poison our ministries.</a:t>
            </a:r>
          </a:p>
          <a:p>
            <a:pPr marL="296036" indent="-256031" algn="l" defTabSz="819302">
              <a:spcBef>
                <a:spcPts val="2000"/>
              </a:spcBef>
              <a:buSzPct val="100000"/>
              <a:buChar char="•"/>
              <a:defRPr sz="2016">
                <a:latin typeface="Constantia"/>
                <a:ea typeface="Constantia"/>
                <a:cs typeface="Constantia"/>
                <a:sym typeface="Constantia"/>
              </a:defRPr>
            </a:pPr>
            <a:r>
              <a:t>“He began to </a:t>
            </a:r>
            <a:r>
              <a:rPr b="1"/>
              <a:t>teach them many things</a:t>
            </a:r>
            <a:r>
              <a:t>” (34) even when it was already quite late, displaying the great hunger of God’s people. Their rapt attention to the Word of God overcame their physical appetites. </a:t>
            </a:r>
          </a:p>
        </p:txBody>
      </p:sp>
      <p:pic>
        <p:nvPicPr>
          <p:cNvPr id="102" name="rulines_286.png"/>
          <p:cNvPicPr>
            <a:picLocks noChangeAspect="1"/>
          </p:cNvPicPr>
          <p:nvPr/>
        </p:nvPicPr>
        <p:blipFill>
          <a:blip r:embed="rId2">
            <a:extLst/>
          </a:blip>
          <a:stretch>
            <a:fillRect/>
          </a:stretch>
        </p:blipFill>
        <p:spPr>
          <a:xfrm>
            <a:off x="3733231" y="5020673"/>
            <a:ext cx="5538337" cy="45229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00"/>
                                        </p:tgtEl>
                                        <p:attrNameLst>
                                          <p:attrName>style.visibility</p:attrName>
                                        </p:attrNameLst>
                                      </p:cBhvr>
                                      <p:to>
                                        <p:strVal val="visible"/>
                                      </p:to>
                                    </p:set>
                                    <p:animEffect filter="strips(downRight)" transition="in">
                                      <p:cBhvr>
                                        <p:cTn id="7" dur="225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02"/>
                                        </p:tgtEl>
                                        <p:attrNameLst>
                                          <p:attrName>style.visibility</p:attrName>
                                        </p:attrNameLst>
                                      </p:cBhvr>
                                      <p:to>
                                        <p:strVal val="visible"/>
                                      </p:to>
                                    </p:set>
                                    <p:animEffect filter="dissolve" transition="in">
                                      <p:cBhvr>
                                        <p:cTn id="12" dur="1500"/>
                                        <p:tgtEl>
                                          <p:spTgt spid="102"/>
                                        </p:tgtEl>
                                      </p:cBhvr>
                                    </p:animEffect>
                                  </p:childTnLst>
                                </p:cTn>
                              </p:par>
                            </p:childTnLst>
                          </p:cTn>
                        </p:par>
                        <p:par>
                          <p:cTn id="13" fill="hold">
                            <p:stCondLst>
                              <p:cond delay="1500"/>
                            </p:stCondLst>
                            <p:childTnLst>
                              <p:par>
                                <p:cTn id="14" presetClass="entr" nodeType="afterEffect" presetSubtype="4" presetID="2" grpId="3" fill="hold">
                                  <p:stCondLst>
                                    <p:cond delay="0"/>
                                  </p:stCondLst>
                                  <p:iterate type="el" backwards="0">
                                    <p:tmAbs val="0"/>
                                  </p:iterate>
                                  <p:childTnLst>
                                    <p:set>
                                      <p:cBhvr>
                                        <p:cTn id="15" fill="hold"/>
                                        <p:tgtEl>
                                          <p:spTgt spid="101">
                                            <p:bg/>
                                          </p:spTgt>
                                        </p:tgtEl>
                                        <p:attrNameLst>
                                          <p:attrName>style.visibility</p:attrName>
                                        </p:attrNameLst>
                                      </p:cBhvr>
                                      <p:to>
                                        <p:strVal val="visible"/>
                                      </p:to>
                                    </p:set>
                                    <p:anim calcmode="lin" valueType="num">
                                      <p:cBhvr>
                                        <p:cTn id="16" dur="3000" fill="hold"/>
                                        <p:tgtEl>
                                          <p:spTgt spid="101">
                                            <p:bg/>
                                          </p:spTgt>
                                        </p:tgtEl>
                                        <p:attrNameLst>
                                          <p:attrName>ppt_x</p:attrName>
                                        </p:attrNameLst>
                                      </p:cBhvr>
                                      <p:tavLst>
                                        <p:tav tm="0">
                                          <p:val>
                                            <p:strVal val="#ppt_x"/>
                                          </p:val>
                                        </p:tav>
                                        <p:tav tm="100000">
                                          <p:val>
                                            <p:strVal val="#ppt_x"/>
                                          </p:val>
                                        </p:tav>
                                      </p:tavLst>
                                    </p:anim>
                                    <p:anim calcmode="lin" valueType="num">
                                      <p:cBhvr>
                                        <p:cTn id="17" dur="3000" fill="hold"/>
                                        <p:tgtEl>
                                          <p:spTgt spid="101">
                                            <p:bg/>
                                          </p:spTgt>
                                        </p:tgtEl>
                                        <p:attrNameLst>
                                          <p:attrName>ppt_y</p:attrName>
                                        </p:attrNameLst>
                                      </p:cBhvr>
                                      <p:tavLst>
                                        <p:tav tm="0">
                                          <p:val>
                                            <p:strVal val="1+#ppt_h/2"/>
                                          </p:val>
                                        </p:tav>
                                        <p:tav tm="100000">
                                          <p:val>
                                            <p:strVal val="#ppt_y"/>
                                          </p:val>
                                        </p:tav>
                                      </p:tavLst>
                                    </p:anim>
                                  </p:childTnLst>
                                </p:cTn>
                              </p:par>
                              <p:par>
                                <p:cTn id="18" presetClass="entr" nodeType="withEffect" presetSubtype="4" presetID="2" grpId="3" fill="hold">
                                  <p:stCondLst>
                                    <p:cond delay="0"/>
                                  </p:stCondLst>
                                  <p:iterate type="el" backwards="0">
                                    <p:tmAbs val="0"/>
                                  </p:iterate>
                                  <p:childTnLst>
                                    <p:set>
                                      <p:cBhvr>
                                        <p:cTn id="19" fill="hold"/>
                                        <p:tgtEl>
                                          <p:spTgt spid="101">
                                            <p:txEl>
                                              <p:pRg st="0" end="0"/>
                                            </p:txEl>
                                          </p:spTgt>
                                        </p:tgtEl>
                                        <p:attrNameLst>
                                          <p:attrName>style.visibility</p:attrName>
                                        </p:attrNameLst>
                                      </p:cBhvr>
                                      <p:to>
                                        <p:strVal val="visible"/>
                                      </p:to>
                                    </p:set>
                                    <p:anim calcmode="lin" valueType="num">
                                      <p:cBhvr>
                                        <p:cTn id="20" dur="3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3" fill="hold">
                                  <p:stCondLst>
                                    <p:cond delay="0"/>
                                  </p:stCondLst>
                                  <p:iterate type="el" backwards="0">
                                    <p:tmAbs val="0"/>
                                  </p:iterate>
                                  <p:childTnLst>
                                    <p:set>
                                      <p:cBhvr>
                                        <p:cTn id="25" fill="hold"/>
                                        <p:tgtEl>
                                          <p:spTgt spid="101">
                                            <p:txEl>
                                              <p:pRg st="1" end="1"/>
                                            </p:txEl>
                                          </p:spTgt>
                                        </p:tgtEl>
                                        <p:attrNameLst>
                                          <p:attrName>style.visibility</p:attrName>
                                        </p:attrNameLst>
                                      </p:cBhvr>
                                      <p:to>
                                        <p:strVal val="visible"/>
                                      </p:to>
                                    </p:set>
                                    <p:anim calcmode="lin" valueType="num">
                                      <p:cBhvr>
                                        <p:cTn id="26" dur="3000" fill="hold"/>
                                        <p:tgtEl>
                                          <p:spTgt spid="101">
                                            <p:txEl>
                                              <p:pRg st="1" end="1"/>
                                            </p:txEl>
                                          </p:spTgt>
                                        </p:tgtEl>
                                        <p:attrNameLst>
                                          <p:attrName>ppt_x</p:attrName>
                                        </p:attrNameLst>
                                      </p:cBhvr>
                                      <p:tavLst>
                                        <p:tav tm="0">
                                          <p:val>
                                            <p:strVal val="#ppt_x"/>
                                          </p:val>
                                        </p:tav>
                                        <p:tav tm="100000">
                                          <p:val>
                                            <p:strVal val="#ppt_x"/>
                                          </p:val>
                                        </p:tav>
                                      </p:tavLst>
                                    </p:anim>
                                    <p:anim calcmode="lin" valueType="num">
                                      <p:cBhvr>
                                        <p:cTn id="27" dur="30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3" fill="hold">
                                  <p:stCondLst>
                                    <p:cond delay="0"/>
                                  </p:stCondLst>
                                  <p:iterate type="el" backwards="0">
                                    <p:tmAbs val="0"/>
                                  </p:iterate>
                                  <p:childTnLst>
                                    <p:set>
                                      <p:cBhvr>
                                        <p:cTn id="31" fill="hold"/>
                                        <p:tgtEl>
                                          <p:spTgt spid="101">
                                            <p:txEl>
                                              <p:pRg st="2" end="2"/>
                                            </p:txEl>
                                          </p:spTgt>
                                        </p:tgtEl>
                                        <p:attrNameLst>
                                          <p:attrName>style.visibility</p:attrName>
                                        </p:attrNameLst>
                                      </p:cBhvr>
                                      <p:to>
                                        <p:strVal val="visible"/>
                                      </p:to>
                                    </p:set>
                                    <p:anim calcmode="lin" valueType="num">
                                      <p:cBhvr>
                                        <p:cTn id="32" dur="3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33" dur="30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3" fill="hold">
                                  <p:stCondLst>
                                    <p:cond delay="0"/>
                                  </p:stCondLst>
                                  <p:iterate type="el" backwards="0">
                                    <p:tmAbs val="0"/>
                                  </p:iterate>
                                  <p:childTnLst>
                                    <p:set>
                                      <p:cBhvr>
                                        <p:cTn id="37" fill="hold"/>
                                        <p:tgtEl>
                                          <p:spTgt spid="101">
                                            <p:txEl>
                                              <p:pRg st="3" end="3"/>
                                            </p:txEl>
                                          </p:spTgt>
                                        </p:tgtEl>
                                        <p:attrNameLst>
                                          <p:attrName>style.visibility</p:attrName>
                                        </p:attrNameLst>
                                      </p:cBhvr>
                                      <p:to>
                                        <p:strVal val="visible"/>
                                      </p:to>
                                    </p:set>
                                    <p:anim calcmode="lin" valueType="num">
                                      <p:cBhvr>
                                        <p:cTn id="38" dur="3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39" dur="3000" fill="hold"/>
                                        <p:tgtEl>
                                          <p:spTgt spid="1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2" grpId="2"/>
      <p:bldP build="p" bldLvl="5" animBg="1" rev="0" advAuto="0" spid="101" grpId="3"/>
      <p:bldP build="whole" bldLvl="1" animBg="1" rev="0" advAuto="0" spid="10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6" name="Group 106"/>
          <p:cNvGrpSpPr/>
          <p:nvPr/>
        </p:nvGrpSpPr>
        <p:grpSpPr>
          <a:xfrm>
            <a:off x="8810714" y="2448069"/>
            <a:ext cx="4236847" cy="7303944"/>
            <a:chOff x="0" y="0"/>
            <a:chExt cx="4236845" cy="7303943"/>
          </a:xfrm>
        </p:grpSpPr>
        <p:sp>
          <p:nvSpPr>
            <p:cNvPr id="104" name="Shape 104"/>
            <p:cNvSpPr/>
            <p:nvPr/>
          </p:nvSpPr>
          <p:spPr>
            <a:xfrm>
              <a:off x="0" y="0"/>
              <a:ext cx="4236846" cy="7303944"/>
            </a:xfrm>
            <a:prstGeom prst="rect">
              <a:avLst/>
            </a:prstGeom>
            <a:gradFill flip="none" rotWithShape="1">
              <a:gsLst>
                <a:gs pos="0">
                  <a:srgbClr val="FFFFFF"/>
                </a:gs>
                <a:gs pos="100000">
                  <a:schemeClr val="accent5">
                    <a:hueOff val="249502"/>
                    <a:satOff val="48101"/>
                    <a:lumOff val="28891"/>
                  </a:schemeClr>
                </a:gs>
              </a:gsLst>
              <a:lin ang="16200000" scaled="0"/>
            </a:gradFill>
            <a:ln w="3175" cap="flat">
              <a:solidFill>
                <a:srgbClr val="46AAC4"/>
              </a:solidFill>
              <a:prstDash val="solid"/>
              <a:round/>
            </a:ln>
            <a:effectLst>
              <a:outerShdw sx="100000" sy="100000" kx="0" ky="0" algn="b" rotWithShape="0" blurRad="38100" dist="0" dir="3388987">
                <a:srgbClr val="000000">
                  <a:alpha val="77160"/>
                </a:srgbClr>
              </a:outerShdw>
            </a:effectLst>
          </p:spPr>
          <p:txBody>
            <a:bodyPr wrap="square" lIns="48767" tIns="48767" rIns="48767" bIns="48767" numCol="1" anchor="t">
              <a:noAutofit/>
            </a:bodyPr>
            <a:lstStyle/>
            <a:p>
              <a:pPr algn="ctr">
                <a:defRPr b="1" sz="4200">
                  <a:solidFill>
                    <a:srgbClr val="FFFFFF"/>
                  </a:solidFill>
                </a:defRPr>
              </a:pPr>
            </a:p>
          </p:txBody>
        </p:sp>
        <p:sp>
          <p:nvSpPr>
            <p:cNvPr id="105" name="Shape 105"/>
            <p:cNvSpPr/>
            <p:nvPr/>
          </p:nvSpPr>
          <p:spPr>
            <a:xfrm rot="5400000">
              <a:off x="2779881" y="559305"/>
              <a:ext cx="1901848" cy="94843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nSpc>
                  <a:spcPct val="120000"/>
                </a:lnSpc>
                <a:defRPr b="1" sz="5500">
                  <a:solidFill>
                    <a:srgbClr val="FFFFFF"/>
                  </a:solidFill>
                  <a:effectLst>
                    <a:outerShdw sx="100000" sy="100000" kx="0" ky="0" algn="b" rotWithShape="0" blurRad="25400" dist="38100" dir="3900000">
                      <a:srgbClr val="000000"/>
                    </a:outerShdw>
                  </a:effectLst>
                  <a:latin typeface="Constantia"/>
                  <a:ea typeface="Constantia"/>
                  <a:cs typeface="Constantia"/>
                  <a:sym typeface="Constantia"/>
                </a:defRPr>
              </a:lvl1pPr>
            </a:lstStyle>
            <a:p>
              <a:pPr/>
              <a:r>
                <a:t>Pride</a:t>
              </a:r>
            </a:p>
          </p:txBody>
        </p:sp>
      </p:grpSp>
      <p:grpSp>
        <p:nvGrpSpPr>
          <p:cNvPr id="109" name="Group 109"/>
          <p:cNvGrpSpPr/>
          <p:nvPr/>
        </p:nvGrpSpPr>
        <p:grpSpPr>
          <a:xfrm>
            <a:off x="-11032" y="2448069"/>
            <a:ext cx="8578214" cy="7303944"/>
            <a:chOff x="0" y="0"/>
            <a:chExt cx="8578213" cy="7303943"/>
          </a:xfrm>
        </p:grpSpPr>
        <p:sp>
          <p:nvSpPr>
            <p:cNvPr id="107" name="Shape 107"/>
            <p:cNvSpPr/>
            <p:nvPr/>
          </p:nvSpPr>
          <p:spPr>
            <a:xfrm>
              <a:off x="0" y="0"/>
              <a:ext cx="8576627" cy="7303944"/>
            </a:xfrm>
            <a:prstGeom prst="rect">
              <a:avLst/>
            </a:prstGeom>
            <a:gradFill flip="none" rotWithShape="1">
              <a:gsLst>
                <a:gs pos="0">
                  <a:srgbClr val="FFFFFF"/>
                </a:gs>
                <a:gs pos="100000">
                  <a:schemeClr val="accent4">
                    <a:lumOff val="24313"/>
                  </a:schemeClr>
                </a:gs>
              </a:gsLst>
              <a:lin ang="16200000" scaled="0"/>
            </a:gradFill>
            <a:ln w="3175" cap="flat">
              <a:solidFill>
                <a:srgbClr val="46AAC4"/>
              </a:solidFill>
              <a:prstDash val="solid"/>
              <a:round/>
            </a:ln>
            <a:effectLst>
              <a:outerShdw sx="100000" sy="100000" kx="0" ky="0" algn="b" rotWithShape="0" blurRad="38100" dist="0" dir="3388987">
                <a:srgbClr val="000000">
                  <a:alpha val="77160"/>
                </a:srgbClr>
              </a:outerShdw>
            </a:effectLst>
          </p:spPr>
          <p:txBody>
            <a:bodyPr wrap="square" lIns="48767" tIns="48767" rIns="48767" bIns="48767" numCol="1" anchor="t">
              <a:noAutofit/>
            </a:bodyPr>
            <a:lstStyle/>
            <a:p>
              <a:pPr algn="ctr">
                <a:defRPr b="1" sz="4200">
                  <a:solidFill>
                    <a:srgbClr val="FFFFFF"/>
                  </a:solidFill>
                </a:defRPr>
              </a:pPr>
            </a:p>
          </p:txBody>
        </p:sp>
        <p:sp>
          <p:nvSpPr>
            <p:cNvPr id="108" name="Shape 108"/>
            <p:cNvSpPr/>
            <p:nvPr/>
          </p:nvSpPr>
          <p:spPr>
            <a:xfrm rot="5400000">
              <a:off x="7186496" y="595988"/>
              <a:ext cx="1835000" cy="94843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none" lIns="48767" tIns="48767" rIns="48767" bIns="48767" numCol="1" anchor="t">
              <a:spAutoFit/>
            </a:bodyPr>
            <a:lstStyle>
              <a:lvl1pPr>
                <a:lnSpc>
                  <a:spcPct val="120000"/>
                </a:lnSpc>
                <a:defRPr b="1" sz="5500">
                  <a:solidFill>
                    <a:srgbClr val="FFFFFF"/>
                  </a:solidFill>
                  <a:effectLst>
                    <a:outerShdw sx="100000" sy="100000" kx="0" ky="0" algn="b" rotWithShape="0" blurRad="25400" dist="38100" dir="3900000">
                      <a:srgbClr val="000000"/>
                    </a:outerShdw>
                  </a:effectLst>
                  <a:latin typeface="Constantia"/>
                  <a:ea typeface="Constantia"/>
                  <a:cs typeface="Constantia"/>
                  <a:sym typeface="Constantia"/>
                </a:defRPr>
              </a:lvl1pPr>
            </a:lstStyle>
            <a:p>
              <a:pPr/>
              <a:r>
                <a:t>Trust</a:t>
              </a:r>
            </a:p>
          </p:txBody>
        </p:sp>
      </p:grpSp>
      <p:sp>
        <p:nvSpPr>
          <p:cNvPr id="110" name="Shape 110"/>
          <p:cNvSpPr/>
          <p:nvPr>
            <p:ph type="title" idx="4294967295"/>
          </p:nvPr>
        </p:nvSpPr>
        <p:spPr>
          <a:xfrm>
            <a:off x="-11032" y="1484676"/>
            <a:ext cx="13026865" cy="963394"/>
          </a:xfrm>
          <a:prstGeom prst="rect">
            <a:avLst/>
          </a:prstGeom>
          <a:solidFill>
            <a:srgbClr val="000000"/>
          </a:solidFill>
        </p:spPr>
        <p:txBody>
          <a:bodyPr/>
          <a:lstStyle>
            <a:lvl1pPr>
              <a:lnSpc>
                <a:spcPct val="120000"/>
              </a:lnSpc>
              <a:defRPr b="1" sz="5500">
                <a:solidFill>
                  <a:srgbClr val="FFFFFF"/>
                </a:solidFill>
                <a:latin typeface="Constantia"/>
                <a:ea typeface="Constantia"/>
                <a:cs typeface="Constantia"/>
                <a:sym typeface="Constantia"/>
              </a:defRPr>
            </a:lvl1pPr>
          </a:lstStyle>
          <a:p>
            <a:pPr/>
            <a:r>
              <a:t>Two Life Tests</a:t>
            </a:r>
          </a:p>
        </p:txBody>
      </p:sp>
      <p:sp>
        <p:nvSpPr>
          <p:cNvPr id="111" name="Shape 111"/>
          <p:cNvSpPr/>
          <p:nvPr/>
        </p:nvSpPr>
        <p:spPr>
          <a:xfrm>
            <a:off x="1919755" y="2507321"/>
            <a:ext cx="2006828" cy="1062737"/>
          </a:xfrm>
          <a:prstGeom prst="rect">
            <a:avLst/>
          </a:prstGeom>
          <a:ln w="3175">
            <a:miter lim="400000"/>
          </a:ln>
          <a:extLst>
            <a:ext uri="{C572A759-6A51-4108-AA02-DFA0A04FC94B}">
              <ma14:wrappingTextBoxFlag xmlns:ma14="http://schemas.microsoft.com/office/mac/drawingml/2011/main" val="1"/>
            </a:ext>
          </a:extLst>
        </p:spPr>
        <p:txBody>
          <a:bodyPr wrap="none" lIns="48767" tIns="48767" rIns="48767" bIns="48767">
            <a:spAutoFit/>
          </a:bodyPr>
          <a:lstStyle/>
          <a:p>
            <a:pPr algn="ctr">
              <a:defRPr sz="3300">
                <a:latin typeface="Abadi MT Condensed Extra Bold"/>
                <a:ea typeface="Abadi MT Condensed Extra Bold"/>
                <a:cs typeface="Abadi MT Condensed Extra Bold"/>
                <a:sym typeface="Abadi MT Condensed Extra Bold"/>
              </a:defRPr>
            </a:pPr>
            <a:r>
              <a:t>Exhausted,</a:t>
            </a:r>
          </a:p>
          <a:p>
            <a:pPr algn="ctr">
              <a:defRPr sz="3300">
                <a:latin typeface="Abadi MT Condensed Extra Bold"/>
                <a:ea typeface="Abadi MT Condensed Extra Bold"/>
                <a:cs typeface="Abadi MT Condensed Extra Bold"/>
                <a:sym typeface="Abadi MT Condensed Extra Bold"/>
              </a:defRPr>
            </a:pPr>
            <a:r>
              <a:t>Needs rest</a:t>
            </a:r>
          </a:p>
        </p:txBody>
      </p:sp>
      <p:sp>
        <p:nvSpPr>
          <p:cNvPr id="112" name="Shape 112"/>
          <p:cNvSpPr/>
          <p:nvPr/>
        </p:nvSpPr>
        <p:spPr>
          <a:xfrm>
            <a:off x="751146" y="4618339"/>
            <a:ext cx="1415013" cy="580137"/>
          </a:xfrm>
          <a:prstGeom prst="rect">
            <a:avLst/>
          </a:prstGeom>
          <a:ln w="3175">
            <a:miter lim="400000"/>
          </a:ln>
          <a:extLst>
            <a:ext uri="{C572A759-6A51-4108-AA02-DFA0A04FC94B}">
              <ma14:wrappingTextBoxFlag xmlns:ma14="http://schemas.microsoft.com/office/mac/drawingml/2011/main" val="1"/>
            </a:ext>
          </a:extLst>
        </p:spPr>
        <p:txBody>
          <a:bodyPr wrap="none"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Burnout</a:t>
            </a:r>
          </a:p>
        </p:txBody>
      </p:sp>
      <p:sp>
        <p:nvSpPr>
          <p:cNvPr id="113" name="Shape 113"/>
          <p:cNvSpPr/>
          <p:nvPr/>
        </p:nvSpPr>
        <p:spPr>
          <a:xfrm>
            <a:off x="2672007" y="4618339"/>
            <a:ext cx="3314657"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Rest</a:t>
            </a:r>
          </a:p>
        </p:txBody>
      </p:sp>
      <p:sp>
        <p:nvSpPr>
          <p:cNvPr id="114" name="Shape 114"/>
          <p:cNvSpPr/>
          <p:nvPr/>
        </p:nvSpPr>
        <p:spPr>
          <a:xfrm>
            <a:off x="1340612" y="6498799"/>
            <a:ext cx="2524887"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God-given rest</a:t>
            </a:r>
          </a:p>
        </p:txBody>
      </p:sp>
      <p:sp>
        <p:nvSpPr>
          <p:cNvPr id="115" name="Shape 115"/>
          <p:cNvSpPr/>
          <p:nvPr/>
        </p:nvSpPr>
        <p:spPr>
          <a:xfrm>
            <a:off x="4227401" y="6498799"/>
            <a:ext cx="3596362"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God-given challenges</a:t>
            </a:r>
          </a:p>
        </p:txBody>
      </p:sp>
      <p:grpSp>
        <p:nvGrpSpPr>
          <p:cNvPr id="118" name="Group 118"/>
          <p:cNvGrpSpPr/>
          <p:nvPr/>
        </p:nvGrpSpPr>
        <p:grpSpPr>
          <a:xfrm>
            <a:off x="1686521" y="3670435"/>
            <a:ext cx="2473296" cy="961827"/>
            <a:chOff x="0" y="0"/>
            <a:chExt cx="2473295" cy="961826"/>
          </a:xfrm>
        </p:grpSpPr>
        <p:sp>
          <p:nvSpPr>
            <p:cNvPr id="116" name="Shape 116"/>
            <p:cNvSpPr/>
            <p:nvPr/>
          </p:nvSpPr>
          <p:spPr>
            <a:xfrm flipH="1">
              <a:off x="0" y="0"/>
              <a:ext cx="945853"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sp>
          <p:nvSpPr>
            <p:cNvPr id="117" name="Shape 117"/>
            <p:cNvSpPr/>
            <p:nvPr/>
          </p:nvSpPr>
          <p:spPr>
            <a:xfrm>
              <a:off x="1527442" y="0"/>
              <a:ext cx="945854"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grpSp>
      <p:grpSp>
        <p:nvGrpSpPr>
          <p:cNvPr id="121" name="Group 121"/>
          <p:cNvGrpSpPr/>
          <p:nvPr/>
        </p:nvGrpSpPr>
        <p:grpSpPr>
          <a:xfrm>
            <a:off x="3187686" y="5346127"/>
            <a:ext cx="2473296" cy="961828"/>
            <a:chOff x="0" y="0"/>
            <a:chExt cx="2473295" cy="961826"/>
          </a:xfrm>
        </p:grpSpPr>
        <p:sp>
          <p:nvSpPr>
            <p:cNvPr id="119" name="Shape 119"/>
            <p:cNvSpPr/>
            <p:nvPr/>
          </p:nvSpPr>
          <p:spPr>
            <a:xfrm flipH="1">
              <a:off x="0" y="0"/>
              <a:ext cx="945853"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sp>
          <p:nvSpPr>
            <p:cNvPr id="120" name="Shape 120"/>
            <p:cNvSpPr/>
            <p:nvPr/>
          </p:nvSpPr>
          <p:spPr>
            <a:xfrm>
              <a:off x="1527442" y="0"/>
              <a:ext cx="945854"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grpSp>
      <p:grpSp>
        <p:nvGrpSpPr>
          <p:cNvPr id="124" name="Group 124"/>
          <p:cNvGrpSpPr/>
          <p:nvPr/>
        </p:nvGrpSpPr>
        <p:grpSpPr>
          <a:xfrm>
            <a:off x="4814729" y="7213230"/>
            <a:ext cx="2473296" cy="961827"/>
            <a:chOff x="0" y="0"/>
            <a:chExt cx="2473295" cy="961826"/>
          </a:xfrm>
        </p:grpSpPr>
        <p:sp>
          <p:nvSpPr>
            <p:cNvPr id="122" name="Shape 122"/>
            <p:cNvSpPr/>
            <p:nvPr/>
          </p:nvSpPr>
          <p:spPr>
            <a:xfrm flipH="1">
              <a:off x="0" y="0"/>
              <a:ext cx="945853"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sp>
          <p:nvSpPr>
            <p:cNvPr id="123" name="Shape 123"/>
            <p:cNvSpPr/>
            <p:nvPr/>
          </p:nvSpPr>
          <p:spPr>
            <a:xfrm>
              <a:off x="1527442" y="0"/>
              <a:ext cx="945854"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grpSp>
      <p:sp>
        <p:nvSpPr>
          <p:cNvPr id="125" name="Shape 125"/>
          <p:cNvSpPr/>
          <p:nvPr/>
        </p:nvSpPr>
        <p:spPr>
          <a:xfrm>
            <a:off x="3340739" y="8302056"/>
            <a:ext cx="2524887" cy="1062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unbelief &amp; irritation</a:t>
            </a:r>
          </a:p>
        </p:txBody>
      </p:sp>
      <p:sp>
        <p:nvSpPr>
          <p:cNvPr id="126" name="Shape 126"/>
          <p:cNvSpPr/>
          <p:nvPr/>
        </p:nvSpPr>
        <p:spPr>
          <a:xfrm>
            <a:off x="6025582" y="8302056"/>
            <a:ext cx="2921166" cy="1062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Belief &amp; compassion</a:t>
            </a:r>
          </a:p>
        </p:txBody>
      </p:sp>
      <p:sp>
        <p:nvSpPr>
          <p:cNvPr id="127" name="Shape 127"/>
          <p:cNvSpPr/>
          <p:nvPr/>
        </p:nvSpPr>
        <p:spPr>
          <a:xfrm>
            <a:off x="233073" y="7439318"/>
            <a:ext cx="3106079" cy="2072771"/>
          </a:xfrm>
          <a:prstGeom prst="rect">
            <a:avLst/>
          </a:prstGeom>
          <a:gradFill>
            <a:gsLst>
              <a:gs pos="0">
                <a:srgbClr val="B96D74"/>
              </a:gs>
              <a:gs pos="100000">
                <a:srgbClr val="FF8599"/>
              </a:gs>
            </a:gsLst>
            <a:lin ang="16200000"/>
          </a:gradFill>
          <a:ln w="3175">
            <a:solidFill>
              <a:srgbClr val="000000"/>
            </a:solidFill>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48767" tIns="48767" rIns="48767" bIns="48767">
            <a:spAutoFit/>
          </a:bodyPr>
          <a:lstStyle/>
          <a:p>
            <a:pPr algn="ctr">
              <a:defRPr>
                <a:solidFill>
                  <a:srgbClr val="FFFFFF"/>
                </a:solidFill>
                <a:effectLst>
                  <a:outerShdw sx="100000" sy="100000" kx="0" ky="0" algn="b" rotWithShape="0" blurRad="25400" dist="12700" dir="2940000">
                    <a:srgbClr val="000000">
                      <a:alpha val="87000"/>
                    </a:srgbClr>
                  </a:outerShdw>
                </a:effectLst>
              </a:defRPr>
            </a:pPr>
            <a:r>
              <a:t>At times in life we see our surrounding needs </a:t>
            </a:r>
            <a:r>
              <a:rPr b="1" u="sng"/>
              <a:t>drive</a:t>
            </a:r>
            <a:r>
              <a:t> us beyond ourselves. Challenges reveal what is in us and what God can do. </a:t>
            </a:r>
          </a:p>
        </p:txBody>
      </p:sp>
      <p:sp>
        <p:nvSpPr>
          <p:cNvPr id="128" name="Shape 128"/>
          <p:cNvSpPr/>
          <p:nvPr/>
        </p:nvSpPr>
        <p:spPr>
          <a:xfrm>
            <a:off x="9342527" y="2480738"/>
            <a:ext cx="2921166" cy="1062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Belief &amp; compassion</a:t>
            </a:r>
          </a:p>
        </p:txBody>
      </p:sp>
      <p:sp>
        <p:nvSpPr>
          <p:cNvPr id="129" name="Shape 129"/>
          <p:cNvSpPr/>
          <p:nvPr/>
        </p:nvSpPr>
        <p:spPr>
          <a:xfrm>
            <a:off x="9247575" y="4825356"/>
            <a:ext cx="2921167"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Great ministry</a:t>
            </a:r>
          </a:p>
        </p:txBody>
      </p:sp>
      <p:sp>
        <p:nvSpPr>
          <p:cNvPr id="130" name="Shape 130"/>
          <p:cNvSpPr/>
          <p:nvPr/>
        </p:nvSpPr>
        <p:spPr>
          <a:xfrm>
            <a:off x="10708158" y="3599545"/>
            <a:ext cx="1" cy="1225812"/>
          </a:xfrm>
          <a:prstGeom prst="line">
            <a:avLst/>
          </a:prstGeom>
          <a:ln w="114300">
            <a:solidFill>
              <a:schemeClr val="accent4">
                <a:satOff val="-1335"/>
                <a:lumOff val="-10274"/>
              </a:schemeClr>
            </a:solidFill>
            <a:tailEnd type="triangle"/>
          </a:ln>
          <a:effectLst>
            <a:outerShdw sx="100000" sy="100000" kx="0" ky="0" algn="b" rotWithShape="0" blurRad="25400" dist="12700" dir="5400000">
              <a:srgbClr val="000000">
                <a:alpha val="38000"/>
              </a:srgbClr>
            </a:outerShdw>
          </a:effectLst>
        </p:spPr>
        <p:txBody>
          <a:bodyPr lIns="48767" tIns="48767" rIns="48767" bIns="48767"/>
          <a:lstStyle/>
          <a:p>
            <a:pPr/>
          </a:p>
        </p:txBody>
      </p:sp>
      <p:grpSp>
        <p:nvGrpSpPr>
          <p:cNvPr id="133" name="Group 133"/>
          <p:cNvGrpSpPr/>
          <p:nvPr/>
        </p:nvGrpSpPr>
        <p:grpSpPr>
          <a:xfrm>
            <a:off x="9566462" y="5535797"/>
            <a:ext cx="2473296" cy="961828"/>
            <a:chOff x="0" y="0"/>
            <a:chExt cx="2473295" cy="961826"/>
          </a:xfrm>
        </p:grpSpPr>
        <p:sp>
          <p:nvSpPr>
            <p:cNvPr id="131" name="Shape 131"/>
            <p:cNvSpPr/>
            <p:nvPr/>
          </p:nvSpPr>
          <p:spPr>
            <a:xfrm flipH="1">
              <a:off x="0" y="0"/>
              <a:ext cx="945853"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sp>
          <p:nvSpPr>
            <p:cNvPr id="132" name="Shape 132"/>
            <p:cNvSpPr/>
            <p:nvPr/>
          </p:nvSpPr>
          <p:spPr>
            <a:xfrm>
              <a:off x="1527442" y="0"/>
              <a:ext cx="945854" cy="961827"/>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25400" dist="12700" dir="5400000">
                <a:srgbClr val="000000">
                  <a:alpha val="38000"/>
                </a:srgbClr>
              </a:outerShdw>
            </a:effectLst>
          </p:spPr>
          <p:txBody>
            <a:bodyPr wrap="square" lIns="48767" tIns="48767" rIns="48767" bIns="48767" numCol="1" anchor="t">
              <a:noAutofit/>
            </a:bodyPr>
            <a:lstStyle/>
            <a:p>
              <a:pPr/>
            </a:p>
          </p:txBody>
        </p:sp>
      </p:grpSp>
      <p:sp>
        <p:nvSpPr>
          <p:cNvPr id="134" name="Shape 134"/>
          <p:cNvSpPr/>
          <p:nvPr/>
        </p:nvSpPr>
        <p:spPr>
          <a:xfrm>
            <a:off x="10502975" y="6631302"/>
            <a:ext cx="2921166"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compassion</a:t>
            </a:r>
          </a:p>
        </p:txBody>
      </p:sp>
      <p:sp>
        <p:nvSpPr>
          <p:cNvPr id="135" name="Shape 135"/>
          <p:cNvSpPr/>
          <p:nvPr/>
        </p:nvSpPr>
        <p:spPr>
          <a:xfrm>
            <a:off x="8456938" y="6631302"/>
            <a:ext cx="2524887" cy="5801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ctr">
              <a:defRPr sz="3300">
                <a:latin typeface="Abadi MT Condensed Extra Bold"/>
                <a:ea typeface="Abadi MT Condensed Extra Bold"/>
                <a:cs typeface="Abadi MT Condensed Extra Bold"/>
                <a:sym typeface="Abadi MT Condensed Extra Bold"/>
              </a:defRPr>
            </a:lvl1pPr>
          </a:lstStyle>
          <a:p>
            <a:pPr/>
            <a:r>
              <a:t>self-glory</a:t>
            </a:r>
          </a:p>
        </p:txBody>
      </p:sp>
      <p:sp>
        <p:nvSpPr>
          <p:cNvPr id="136" name="Shape 136"/>
          <p:cNvSpPr/>
          <p:nvPr/>
        </p:nvSpPr>
        <p:spPr>
          <a:xfrm>
            <a:off x="9568050" y="7769518"/>
            <a:ext cx="3106079" cy="1412371"/>
          </a:xfrm>
          <a:prstGeom prst="rect">
            <a:avLst/>
          </a:prstGeom>
          <a:gradFill>
            <a:gsLst>
              <a:gs pos="0">
                <a:srgbClr val="B96D74"/>
              </a:gs>
              <a:gs pos="100000">
                <a:srgbClr val="FF8599"/>
              </a:gs>
            </a:gsLst>
            <a:lin ang="16200000"/>
          </a:gradFill>
          <a:ln w="3175">
            <a:solidFill>
              <a:srgbClr val="000000"/>
            </a:solidFill>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48767" tIns="48767" rIns="48767" bIns="48767">
            <a:spAutoFit/>
          </a:bodyPr>
          <a:lstStyle/>
          <a:p>
            <a:pPr algn="ctr">
              <a:defRPr>
                <a:solidFill>
                  <a:srgbClr val="FFFFFF"/>
                </a:solidFill>
                <a:effectLst>
                  <a:outerShdw sx="100000" sy="100000" kx="0" ky="0" algn="b" rotWithShape="0" blurRad="25400" dist="12700" dir="2940000">
                    <a:srgbClr val="000000">
                      <a:alpha val="87000"/>
                    </a:srgbClr>
                  </a:outerShdw>
                </a:effectLst>
              </a:defRPr>
            </a:pPr>
            <a:r>
              <a:t>We can be tested at any moment, even at the greatest points of </a:t>
            </a:r>
            <a:r>
              <a:rPr b="1" u="sng"/>
              <a:t>self-sacrifice</a:t>
            </a:r>
            <a:r>
              <a:t>.</a:t>
            </a:r>
          </a:p>
        </p:txBody>
      </p:sp>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11"/>
                                        </p:tgtEl>
                                        <p:attrNameLst>
                                          <p:attrName>style.visibility</p:attrName>
                                        </p:attrNameLst>
                                      </p:cBhvr>
                                      <p:to>
                                        <p:strVal val="visible"/>
                                      </p:to>
                                    </p:set>
                                    <p:animEffect filter="wipe(up)" transition="in">
                                      <p:cBhvr>
                                        <p:cTn id="7" dur="2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18"/>
                                        </p:tgtEl>
                                        <p:attrNameLst>
                                          <p:attrName>style.visibility</p:attrName>
                                        </p:attrNameLst>
                                      </p:cBhvr>
                                      <p:to>
                                        <p:strVal val="visible"/>
                                      </p:to>
                                    </p:set>
                                    <p:animEffect filter="wipe(up)" transition="in">
                                      <p:cBhvr>
                                        <p:cTn id="12" dur="2000"/>
                                        <p:tgtEl>
                                          <p:spTgt spid="118"/>
                                        </p:tgtEl>
                                      </p:cBhvr>
                                    </p:animEffect>
                                  </p:childTnLst>
                                </p:cTn>
                              </p:par>
                            </p:childTnLst>
                          </p:cTn>
                        </p:par>
                        <p:par>
                          <p:cTn id="13" fill="hold">
                            <p:stCondLst>
                              <p:cond delay="2000"/>
                            </p:stCondLst>
                            <p:childTnLst>
                              <p:par>
                                <p:cTn id="14" presetClass="entr" nodeType="afterEffect" presetSubtype="1" presetID="22" grpId="3" fill="hold">
                                  <p:stCondLst>
                                    <p:cond delay="0"/>
                                  </p:stCondLst>
                                  <p:iterate type="el" backwards="0">
                                    <p:tmAbs val="0"/>
                                  </p:iterate>
                                  <p:childTnLst>
                                    <p:set>
                                      <p:cBhvr>
                                        <p:cTn id="15" fill="hold"/>
                                        <p:tgtEl>
                                          <p:spTgt spid="112"/>
                                        </p:tgtEl>
                                        <p:attrNameLst>
                                          <p:attrName>style.visibility</p:attrName>
                                        </p:attrNameLst>
                                      </p:cBhvr>
                                      <p:to>
                                        <p:strVal val="visible"/>
                                      </p:to>
                                    </p:set>
                                    <p:animEffect filter="wipe(up)" transition="in">
                                      <p:cBhvr>
                                        <p:cTn id="16" dur="2000"/>
                                        <p:tgtEl>
                                          <p:spTgt spid="112"/>
                                        </p:tgtEl>
                                      </p:cBhvr>
                                    </p:animEffect>
                                  </p:childTnLst>
                                </p:cTn>
                              </p:par>
                            </p:childTnLst>
                          </p:cTn>
                        </p:par>
                        <p:par>
                          <p:cTn id="17" fill="hold">
                            <p:stCondLst>
                              <p:cond delay="4000"/>
                            </p:stCondLst>
                            <p:childTnLst>
                              <p:par>
                                <p:cTn id="18" presetClass="entr" nodeType="afterEffect" presetSubtype="1" presetID="22" grpId="4" fill="hold">
                                  <p:stCondLst>
                                    <p:cond delay="0"/>
                                  </p:stCondLst>
                                  <p:iterate type="el" backwards="0">
                                    <p:tmAbs val="0"/>
                                  </p:iterate>
                                  <p:childTnLst>
                                    <p:set>
                                      <p:cBhvr>
                                        <p:cTn id="19" fill="hold"/>
                                        <p:tgtEl>
                                          <p:spTgt spid="113"/>
                                        </p:tgtEl>
                                        <p:attrNameLst>
                                          <p:attrName>style.visibility</p:attrName>
                                        </p:attrNameLst>
                                      </p:cBhvr>
                                      <p:to>
                                        <p:strVal val="visible"/>
                                      </p:to>
                                    </p:set>
                                    <p:animEffect filter="wipe(up)" transition="in">
                                      <p:cBhvr>
                                        <p:cTn id="20" dur="2000"/>
                                        <p:tgtEl>
                                          <p:spTgt spid="113"/>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5" fill="hold">
                                  <p:stCondLst>
                                    <p:cond delay="0"/>
                                  </p:stCondLst>
                                  <p:iterate type="el" backwards="0">
                                    <p:tmAbs val="0"/>
                                  </p:iterate>
                                  <p:childTnLst>
                                    <p:set>
                                      <p:cBhvr>
                                        <p:cTn id="24" fill="hold"/>
                                        <p:tgtEl>
                                          <p:spTgt spid="121"/>
                                        </p:tgtEl>
                                        <p:attrNameLst>
                                          <p:attrName>style.visibility</p:attrName>
                                        </p:attrNameLst>
                                      </p:cBhvr>
                                      <p:to>
                                        <p:strVal val="visible"/>
                                      </p:to>
                                    </p:set>
                                    <p:animEffect filter="wipe(up)" transition="in">
                                      <p:cBhvr>
                                        <p:cTn id="25" dur="2000"/>
                                        <p:tgtEl>
                                          <p:spTgt spid="121"/>
                                        </p:tgtEl>
                                      </p:cBhvr>
                                    </p:animEffect>
                                  </p:childTnLst>
                                </p:cTn>
                              </p:par>
                            </p:childTnLst>
                          </p:cTn>
                        </p:par>
                        <p:par>
                          <p:cTn id="26" fill="hold">
                            <p:stCondLst>
                              <p:cond delay="2000"/>
                            </p:stCondLst>
                            <p:childTnLst>
                              <p:par>
                                <p:cTn id="27" presetClass="entr" nodeType="afterEffect" presetSubtype="1" presetID="22" grpId="6" fill="hold">
                                  <p:stCondLst>
                                    <p:cond delay="0"/>
                                  </p:stCondLst>
                                  <p:iterate type="el" backwards="0">
                                    <p:tmAbs val="0"/>
                                  </p:iterate>
                                  <p:childTnLst>
                                    <p:set>
                                      <p:cBhvr>
                                        <p:cTn id="28" fill="hold"/>
                                        <p:tgtEl>
                                          <p:spTgt spid="114"/>
                                        </p:tgtEl>
                                        <p:attrNameLst>
                                          <p:attrName>style.visibility</p:attrName>
                                        </p:attrNameLst>
                                      </p:cBhvr>
                                      <p:to>
                                        <p:strVal val="visible"/>
                                      </p:to>
                                    </p:set>
                                    <p:animEffect filter="wipe(up)" transition="in">
                                      <p:cBhvr>
                                        <p:cTn id="29" dur="2000"/>
                                        <p:tgtEl>
                                          <p:spTgt spid="114"/>
                                        </p:tgtEl>
                                      </p:cBhvr>
                                    </p:animEffect>
                                  </p:childTnLst>
                                </p:cTn>
                              </p:par>
                            </p:childTnLst>
                          </p:cTn>
                        </p:par>
                        <p:par>
                          <p:cTn id="30" fill="hold">
                            <p:stCondLst>
                              <p:cond delay="4000"/>
                            </p:stCondLst>
                            <p:childTnLst>
                              <p:par>
                                <p:cTn id="31" presetClass="entr" nodeType="afterEffect" presetSubtype="1" presetID="22" grpId="7" fill="hold">
                                  <p:stCondLst>
                                    <p:cond delay="0"/>
                                  </p:stCondLst>
                                  <p:iterate type="el" backwards="0">
                                    <p:tmAbs val="0"/>
                                  </p:iterate>
                                  <p:childTnLst>
                                    <p:set>
                                      <p:cBhvr>
                                        <p:cTn id="32" fill="hold"/>
                                        <p:tgtEl>
                                          <p:spTgt spid="115"/>
                                        </p:tgtEl>
                                        <p:attrNameLst>
                                          <p:attrName>style.visibility</p:attrName>
                                        </p:attrNameLst>
                                      </p:cBhvr>
                                      <p:to>
                                        <p:strVal val="visible"/>
                                      </p:to>
                                    </p:set>
                                    <p:animEffect filter="wipe(up)" transition="in">
                                      <p:cBhvr>
                                        <p:cTn id="33" dur="2000"/>
                                        <p:tgtEl>
                                          <p:spTgt spid="11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 presetID="22" grpId="8" fill="hold">
                                  <p:stCondLst>
                                    <p:cond delay="0"/>
                                  </p:stCondLst>
                                  <p:iterate type="el" backwards="0">
                                    <p:tmAbs val="0"/>
                                  </p:iterate>
                                  <p:childTnLst>
                                    <p:set>
                                      <p:cBhvr>
                                        <p:cTn id="37" fill="hold"/>
                                        <p:tgtEl>
                                          <p:spTgt spid="124"/>
                                        </p:tgtEl>
                                        <p:attrNameLst>
                                          <p:attrName>style.visibility</p:attrName>
                                        </p:attrNameLst>
                                      </p:cBhvr>
                                      <p:to>
                                        <p:strVal val="visible"/>
                                      </p:to>
                                    </p:set>
                                    <p:animEffect filter="wipe(up)" transition="in">
                                      <p:cBhvr>
                                        <p:cTn id="38" dur="2000"/>
                                        <p:tgtEl>
                                          <p:spTgt spid="124"/>
                                        </p:tgtEl>
                                      </p:cBhvr>
                                    </p:animEffect>
                                  </p:childTnLst>
                                </p:cTn>
                              </p:par>
                            </p:childTnLst>
                          </p:cTn>
                        </p:par>
                        <p:par>
                          <p:cTn id="39" fill="hold">
                            <p:stCondLst>
                              <p:cond delay="2000"/>
                            </p:stCondLst>
                            <p:childTnLst>
                              <p:par>
                                <p:cTn id="40" presetClass="entr" nodeType="afterEffect" presetSubtype="1" presetID="22" grpId="9" fill="hold">
                                  <p:stCondLst>
                                    <p:cond delay="0"/>
                                  </p:stCondLst>
                                  <p:iterate type="el" backwards="0">
                                    <p:tmAbs val="0"/>
                                  </p:iterate>
                                  <p:childTnLst>
                                    <p:set>
                                      <p:cBhvr>
                                        <p:cTn id="41" fill="hold"/>
                                        <p:tgtEl>
                                          <p:spTgt spid="125"/>
                                        </p:tgtEl>
                                        <p:attrNameLst>
                                          <p:attrName>style.visibility</p:attrName>
                                        </p:attrNameLst>
                                      </p:cBhvr>
                                      <p:to>
                                        <p:strVal val="visible"/>
                                      </p:to>
                                    </p:set>
                                    <p:animEffect filter="wipe(up)" transition="in">
                                      <p:cBhvr>
                                        <p:cTn id="42" dur="2000"/>
                                        <p:tgtEl>
                                          <p:spTgt spid="125"/>
                                        </p:tgtEl>
                                      </p:cBhvr>
                                    </p:animEffect>
                                  </p:childTnLst>
                                </p:cTn>
                              </p:par>
                            </p:childTnLst>
                          </p:cTn>
                        </p:par>
                        <p:par>
                          <p:cTn id="43" fill="hold">
                            <p:stCondLst>
                              <p:cond delay="4000"/>
                            </p:stCondLst>
                            <p:childTnLst>
                              <p:par>
                                <p:cTn id="44" presetClass="entr" nodeType="afterEffect" presetSubtype="1" presetID="22" grpId="10" fill="hold">
                                  <p:stCondLst>
                                    <p:cond delay="0"/>
                                  </p:stCondLst>
                                  <p:iterate type="el" backwards="0">
                                    <p:tmAbs val="0"/>
                                  </p:iterate>
                                  <p:childTnLst>
                                    <p:set>
                                      <p:cBhvr>
                                        <p:cTn id="45" fill="hold"/>
                                        <p:tgtEl>
                                          <p:spTgt spid="126"/>
                                        </p:tgtEl>
                                        <p:attrNameLst>
                                          <p:attrName>style.visibility</p:attrName>
                                        </p:attrNameLst>
                                      </p:cBhvr>
                                      <p:to>
                                        <p:strVal val="visible"/>
                                      </p:to>
                                    </p:set>
                                    <p:animEffect filter="wipe(up)" transition="in">
                                      <p:cBhvr>
                                        <p:cTn id="46" dur="2000"/>
                                        <p:tgtEl>
                                          <p:spTgt spid="126"/>
                                        </p:tgtEl>
                                      </p:cBhvr>
                                    </p:animEffect>
                                  </p:childTnLst>
                                </p:cTn>
                              </p:par>
                            </p:childTnLst>
                          </p:cTn>
                        </p:par>
                        <p:par>
                          <p:cTn id="47" fill="hold">
                            <p:stCondLst>
                              <p:cond delay="6000"/>
                            </p:stCondLst>
                            <p:childTnLst>
                              <p:par>
                                <p:cTn id="48" presetClass="entr" nodeType="afterEffect" presetSubtype="1" presetID="22" grpId="11" fill="hold">
                                  <p:stCondLst>
                                    <p:cond delay="0"/>
                                  </p:stCondLst>
                                  <p:iterate type="el" backwards="0">
                                    <p:tmAbs val="0"/>
                                  </p:iterate>
                                  <p:childTnLst>
                                    <p:set>
                                      <p:cBhvr>
                                        <p:cTn id="49" fill="hold"/>
                                        <p:tgtEl>
                                          <p:spTgt spid="127"/>
                                        </p:tgtEl>
                                        <p:attrNameLst>
                                          <p:attrName>style.visibility</p:attrName>
                                        </p:attrNameLst>
                                      </p:cBhvr>
                                      <p:to>
                                        <p:strVal val="visible"/>
                                      </p:to>
                                    </p:set>
                                    <p:animEffect filter="wipe(up)" transition="in">
                                      <p:cBhvr>
                                        <p:cTn id="50" dur="2000"/>
                                        <p:tgtEl>
                                          <p:spTgt spid="127"/>
                                        </p:tgtEl>
                                      </p:cBhvr>
                                    </p:animEffect>
                                  </p:childTnLst>
                                </p:cTn>
                              </p:par>
                            </p:childTnLst>
                          </p:cTn>
                        </p:par>
                        <p:par>
                          <p:cTn id="51" fill="hold">
                            <p:stCondLst>
                              <p:cond delay="8000"/>
                            </p:stCondLst>
                            <p:childTnLst>
                              <p:par>
                                <p:cTn id="52" presetClass="entr" nodeType="afterEffect" presetID="9" grpId="12" fill="hold">
                                  <p:stCondLst>
                                    <p:cond delay="0"/>
                                  </p:stCondLst>
                                  <p:iterate type="el" backwards="0">
                                    <p:tmAbs val="0"/>
                                  </p:iterate>
                                  <p:childTnLst>
                                    <p:set>
                                      <p:cBhvr>
                                        <p:cTn id="53" fill="hold"/>
                                        <p:tgtEl>
                                          <p:spTgt spid="109"/>
                                        </p:tgtEl>
                                        <p:attrNameLst>
                                          <p:attrName>style.visibility</p:attrName>
                                        </p:attrNameLst>
                                      </p:cBhvr>
                                      <p:to>
                                        <p:strVal val="visible"/>
                                      </p:to>
                                    </p:set>
                                    <p:animEffect filter="dissolve" transition="in">
                                      <p:cBhvr>
                                        <p:cTn id="54" dur="1000"/>
                                        <p:tgtEl>
                                          <p:spTgt spid="109"/>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1" presetID="22" grpId="13" fill="hold">
                                  <p:stCondLst>
                                    <p:cond delay="0"/>
                                  </p:stCondLst>
                                  <p:iterate type="el" backwards="0">
                                    <p:tmAbs val="0"/>
                                  </p:iterate>
                                  <p:childTnLst>
                                    <p:set>
                                      <p:cBhvr>
                                        <p:cTn id="58" fill="hold"/>
                                        <p:tgtEl>
                                          <p:spTgt spid="128"/>
                                        </p:tgtEl>
                                        <p:attrNameLst>
                                          <p:attrName>style.visibility</p:attrName>
                                        </p:attrNameLst>
                                      </p:cBhvr>
                                      <p:to>
                                        <p:strVal val="visible"/>
                                      </p:to>
                                    </p:set>
                                    <p:animEffect filter="wipe(up)" transition="in">
                                      <p:cBhvr>
                                        <p:cTn id="59" dur="2000"/>
                                        <p:tgtEl>
                                          <p:spTgt spid="128"/>
                                        </p:tgtEl>
                                      </p:cBhvr>
                                    </p:animEffec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1" presetID="22" grpId="14" fill="hold">
                                  <p:stCondLst>
                                    <p:cond delay="0"/>
                                  </p:stCondLst>
                                  <p:iterate type="el" backwards="0">
                                    <p:tmAbs val="0"/>
                                  </p:iterate>
                                  <p:childTnLst>
                                    <p:set>
                                      <p:cBhvr>
                                        <p:cTn id="63" fill="hold"/>
                                        <p:tgtEl>
                                          <p:spTgt spid="130"/>
                                        </p:tgtEl>
                                        <p:attrNameLst>
                                          <p:attrName>style.visibility</p:attrName>
                                        </p:attrNameLst>
                                      </p:cBhvr>
                                      <p:to>
                                        <p:strVal val="visible"/>
                                      </p:to>
                                    </p:set>
                                    <p:animEffect filter="wipe(up)" transition="in">
                                      <p:cBhvr>
                                        <p:cTn id="64" dur="2000"/>
                                        <p:tgtEl>
                                          <p:spTgt spid="130"/>
                                        </p:tgtEl>
                                      </p:cBhvr>
                                    </p:animEffect>
                                  </p:childTnLst>
                                </p:cTn>
                              </p:par>
                            </p:childTnLst>
                          </p:cTn>
                        </p:par>
                        <p:par>
                          <p:cTn id="65" fill="hold">
                            <p:stCondLst>
                              <p:cond delay="2000"/>
                            </p:stCondLst>
                            <p:childTnLst>
                              <p:par>
                                <p:cTn id="66" presetClass="entr" nodeType="afterEffect" presetSubtype="1" presetID="22" grpId="15" fill="hold">
                                  <p:stCondLst>
                                    <p:cond delay="0"/>
                                  </p:stCondLst>
                                  <p:iterate type="el" backwards="0">
                                    <p:tmAbs val="0"/>
                                  </p:iterate>
                                  <p:childTnLst>
                                    <p:set>
                                      <p:cBhvr>
                                        <p:cTn id="67" fill="hold"/>
                                        <p:tgtEl>
                                          <p:spTgt spid="129"/>
                                        </p:tgtEl>
                                        <p:attrNameLst>
                                          <p:attrName>style.visibility</p:attrName>
                                        </p:attrNameLst>
                                      </p:cBhvr>
                                      <p:to>
                                        <p:strVal val="visible"/>
                                      </p:to>
                                    </p:set>
                                    <p:animEffect filter="wipe(up)" transition="in">
                                      <p:cBhvr>
                                        <p:cTn id="68" dur="2000"/>
                                        <p:tgtEl>
                                          <p:spTgt spid="129"/>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 presetID="22" grpId="16" fill="hold">
                                  <p:stCondLst>
                                    <p:cond delay="0"/>
                                  </p:stCondLst>
                                  <p:iterate type="el" backwards="0">
                                    <p:tmAbs val="0"/>
                                  </p:iterate>
                                  <p:childTnLst>
                                    <p:set>
                                      <p:cBhvr>
                                        <p:cTn id="72" fill="hold"/>
                                        <p:tgtEl>
                                          <p:spTgt spid="133"/>
                                        </p:tgtEl>
                                        <p:attrNameLst>
                                          <p:attrName>style.visibility</p:attrName>
                                        </p:attrNameLst>
                                      </p:cBhvr>
                                      <p:to>
                                        <p:strVal val="visible"/>
                                      </p:to>
                                    </p:set>
                                    <p:animEffect filter="wipe(up)" transition="in">
                                      <p:cBhvr>
                                        <p:cTn id="73" dur="2000"/>
                                        <p:tgtEl>
                                          <p:spTgt spid="133"/>
                                        </p:tgtEl>
                                      </p:cBhvr>
                                    </p:animEffect>
                                  </p:childTnLst>
                                </p:cTn>
                              </p:par>
                            </p:childTnLst>
                          </p:cTn>
                        </p:par>
                        <p:par>
                          <p:cTn id="74" fill="hold">
                            <p:stCondLst>
                              <p:cond delay="2000"/>
                            </p:stCondLst>
                            <p:childTnLst>
                              <p:par>
                                <p:cTn id="75" presetClass="entr" nodeType="afterEffect" presetSubtype="1" presetID="22" grpId="17" fill="hold">
                                  <p:stCondLst>
                                    <p:cond delay="0"/>
                                  </p:stCondLst>
                                  <p:iterate type="el" backwards="0">
                                    <p:tmAbs val="0"/>
                                  </p:iterate>
                                  <p:childTnLst>
                                    <p:set>
                                      <p:cBhvr>
                                        <p:cTn id="76" fill="hold"/>
                                        <p:tgtEl>
                                          <p:spTgt spid="135"/>
                                        </p:tgtEl>
                                        <p:attrNameLst>
                                          <p:attrName>style.visibility</p:attrName>
                                        </p:attrNameLst>
                                      </p:cBhvr>
                                      <p:to>
                                        <p:strVal val="visible"/>
                                      </p:to>
                                    </p:set>
                                    <p:animEffect filter="wipe(up)" transition="in">
                                      <p:cBhvr>
                                        <p:cTn id="77" dur="2000"/>
                                        <p:tgtEl>
                                          <p:spTgt spid="135"/>
                                        </p:tgtEl>
                                      </p:cBhvr>
                                    </p:animEffect>
                                  </p:childTnLst>
                                </p:cTn>
                              </p:par>
                            </p:childTnLst>
                          </p:cTn>
                        </p:par>
                        <p:par>
                          <p:cTn id="78" fill="hold">
                            <p:stCondLst>
                              <p:cond delay="4000"/>
                            </p:stCondLst>
                            <p:childTnLst>
                              <p:par>
                                <p:cTn id="79" presetClass="entr" nodeType="afterEffect" presetSubtype="1" presetID="22" grpId="18" fill="hold">
                                  <p:stCondLst>
                                    <p:cond delay="0"/>
                                  </p:stCondLst>
                                  <p:iterate type="el" backwards="0">
                                    <p:tmAbs val="0"/>
                                  </p:iterate>
                                  <p:childTnLst>
                                    <p:set>
                                      <p:cBhvr>
                                        <p:cTn id="80" fill="hold"/>
                                        <p:tgtEl>
                                          <p:spTgt spid="134"/>
                                        </p:tgtEl>
                                        <p:attrNameLst>
                                          <p:attrName>style.visibility</p:attrName>
                                        </p:attrNameLst>
                                      </p:cBhvr>
                                      <p:to>
                                        <p:strVal val="visible"/>
                                      </p:to>
                                    </p:set>
                                    <p:animEffect filter="wipe(up)" transition="in">
                                      <p:cBhvr>
                                        <p:cTn id="81" dur="2000"/>
                                        <p:tgtEl>
                                          <p:spTgt spid="134"/>
                                        </p:tgtEl>
                                      </p:cBhvr>
                                    </p:animEffect>
                                  </p:childTnLst>
                                </p:cTn>
                              </p:par>
                            </p:childTnLst>
                          </p:cTn>
                        </p:par>
                        <p:par>
                          <p:cTn id="82" fill="hold">
                            <p:stCondLst>
                              <p:cond delay="6000"/>
                            </p:stCondLst>
                            <p:childTnLst>
                              <p:par>
                                <p:cTn id="83" presetClass="entr" nodeType="afterEffect" presetID="9" grpId="19" fill="hold">
                                  <p:stCondLst>
                                    <p:cond delay="0"/>
                                  </p:stCondLst>
                                  <p:iterate type="el" backwards="0">
                                    <p:tmAbs val="0"/>
                                  </p:iterate>
                                  <p:childTnLst>
                                    <p:set>
                                      <p:cBhvr>
                                        <p:cTn id="84" fill="hold"/>
                                        <p:tgtEl>
                                          <p:spTgt spid="106"/>
                                        </p:tgtEl>
                                        <p:attrNameLst>
                                          <p:attrName>style.visibility</p:attrName>
                                        </p:attrNameLst>
                                      </p:cBhvr>
                                      <p:to>
                                        <p:strVal val="visible"/>
                                      </p:to>
                                    </p:set>
                                    <p:animEffect filter="dissolve" transition="in">
                                      <p:cBhvr>
                                        <p:cTn id="85" dur="1000"/>
                                        <p:tgtEl>
                                          <p:spTgt spid="106"/>
                                        </p:tgtEl>
                                      </p:cBhvr>
                                    </p:animEffect>
                                  </p:childTnLst>
                                </p:cTn>
                              </p:par>
                            </p:childTnLst>
                          </p:cTn>
                        </p:par>
                        <p:par>
                          <p:cTn id="86" fill="hold">
                            <p:stCondLst>
                              <p:cond delay="7000"/>
                            </p:stCondLst>
                            <p:childTnLst>
                              <p:par>
                                <p:cTn id="87" presetClass="entr" nodeType="afterEffect" presetSubtype="1" presetID="22" grpId="20" fill="hold">
                                  <p:stCondLst>
                                    <p:cond delay="0"/>
                                  </p:stCondLst>
                                  <p:iterate type="el" backwards="0">
                                    <p:tmAbs val="0"/>
                                  </p:iterate>
                                  <p:childTnLst>
                                    <p:set>
                                      <p:cBhvr>
                                        <p:cTn id="88" fill="hold"/>
                                        <p:tgtEl>
                                          <p:spTgt spid="136"/>
                                        </p:tgtEl>
                                        <p:attrNameLst>
                                          <p:attrName>style.visibility</p:attrName>
                                        </p:attrNameLst>
                                      </p:cBhvr>
                                      <p:to>
                                        <p:strVal val="visible"/>
                                      </p:to>
                                    </p:set>
                                    <p:animEffect filter="wipe(up)" transition="in">
                                      <p:cBhvr>
                                        <p:cTn id="89" dur="2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4"/>
      <p:bldP build="whole" bldLvl="1" animBg="1" rev="0" advAuto="0" spid="106" grpId="19"/>
      <p:bldP build="whole" bldLvl="1" animBg="1" rev="0" advAuto="0" spid="111" grpId="1"/>
      <p:bldP build="whole" bldLvl="1" animBg="1" rev="0" advAuto="0" spid="127" grpId="11"/>
      <p:bldP build="whole" bldLvl="1" animBg="1" rev="0" advAuto="0" spid="128" grpId="13"/>
      <p:bldP build="whole" bldLvl="1" animBg="1" rev="0" advAuto="0" spid="135" grpId="17"/>
      <p:bldP build="whole" bldLvl="1" animBg="1" rev="0" advAuto="0" spid="121" grpId="5"/>
      <p:bldP build="whole" bldLvl="1" animBg="1" rev="0" advAuto="0" spid="118" grpId="2"/>
      <p:bldP build="whole" bldLvl="1" animBg="1" rev="0" advAuto="0" spid="136" grpId="20"/>
      <p:bldP build="whole" bldLvl="1" animBg="1" rev="0" advAuto="0" spid="115" grpId="7"/>
      <p:bldP build="whole" bldLvl="1" animBg="1" rev="0" advAuto="0" spid="126" grpId="10"/>
      <p:bldP build="whole" bldLvl="1" animBg="1" rev="0" advAuto="0" spid="125" grpId="9"/>
      <p:bldP build="whole" bldLvl="1" animBg="1" rev="0" advAuto="0" spid="109" grpId="12"/>
      <p:bldP build="whole" bldLvl="1" animBg="1" rev="0" advAuto="0" spid="133" grpId="16"/>
      <p:bldP build="whole" bldLvl="1" animBg="1" rev="0" advAuto="0" spid="112" grpId="3"/>
      <p:bldP build="whole" bldLvl="1" animBg="1" rev="0" advAuto="0" spid="134" grpId="18"/>
      <p:bldP build="whole" bldLvl="1" animBg="1" rev="0" advAuto="0" spid="129" grpId="15"/>
      <p:bldP build="whole" bldLvl="1" animBg="1" rev="0" advAuto="0" spid="124" grpId="8"/>
      <p:bldP build="whole" bldLvl="1" animBg="1" rev="0" advAuto="0" spid="114" grpId="6"/>
      <p:bldP build="whole" bldLvl="1" animBg="1" rev="0" advAuto="0" spid="113"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Drives1.jpg"/>
          <p:cNvPicPr>
            <a:picLocks noChangeAspect="1"/>
          </p:cNvPicPr>
          <p:nvPr/>
        </p:nvPicPr>
        <p:blipFill>
          <a:blip r:embed="rId2">
            <a:extLst/>
          </a:blip>
          <a:stretch>
            <a:fillRect/>
          </a:stretch>
        </p:blipFill>
        <p:spPr>
          <a:xfrm>
            <a:off x="0" y="2044700"/>
            <a:ext cx="6477001" cy="7708901"/>
          </a:xfrm>
          <a:prstGeom prst="rect">
            <a:avLst/>
          </a:prstGeom>
          <a:ln w="12700">
            <a:miter lim="400000"/>
          </a:ln>
        </p:spPr>
      </p:pic>
      <p:pic>
        <p:nvPicPr>
          <p:cNvPr id="139" name="andresr08318.jpg"/>
          <p:cNvPicPr>
            <a:picLocks noChangeAspect="1"/>
          </p:cNvPicPr>
          <p:nvPr/>
        </p:nvPicPr>
        <p:blipFill>
          <a:blip r:embed="rId3">
            <a:extLst/>
          </a:blip>
          <a:srcRect l="0" t="4318" r="0" b="0"/>
          <a:stretch>
            <a:fillRect/>
          </a:stretch>
        </p:blipFill>
        <p:spPr>
          <a:xfrm>
            <a:off x="-1" y="2047874"/>
            <a:ext cx="10969379" cy="7705602"/>
          </a:xfrm>
          <a:prstGeom prst="rect">
            <a:avLst/>
          </a:prstGeom>
          <a:ln w="12700">
            <a:miter lim="400000"/>
          </a:ln>
        </p:spPr>
      </p:pic>
      <p:sp>
        <p:nvSpPr>
          <p:cNvPr id="140" name="Shape 140"/>
          <p:cNvSpPr/>
          <p:nvPr>
            <p:ph type="title" idx="4294967295"/>
          </p:nvPr>
        </p:nvSpPr>
        <p:spPr>
          <a:xfrm>
            <a:off x="-1" y="1447403"/>
            <a:ext cx="13004801" cy="1062737"/>
          </a:xfrm>
          <a:prstGeom prst="rect">
            <a:avLst/>
          </a:prstGeom>
          <a:solidFill>
            <a:srgbClr val="000000"/>
          </a:solidFill>
        </p:spPr>
        <p:txBody>
          <a:bodyPr/>
          <a:lstStyle>
            <a:lvl1pPr>
              <a:lnSpc>
                <a:spcPct val="120000"/>
              </a:lnSpc>
              <a:defRPr b="1" sz="5500">
                <a:solidFill>
                  <a:srgbClr val="FFFFFF"/>
                </a:solidFill>
                <a:latin typeface="Constantia"/>
                <a:ea typeface="Constantia"/>
                <a:cs typeface="Constantia"/>
                <a:sym typeface="Constantia"/>
              </a:defRPr>
            </a:lvl1pPr>
          </a:lstStyle>
          <a:p>
            <a:pPr/>
            <a:r>
              <a:t>Understanding Life’s Drives</a:t>
            </a:r>
          </a:p>
        </p:txBody>
      </p:sp>
      <p:sp>
        <p:nvSpPr>
          <p:cNvPr id="141" name="Shape 141"/>
          <p:cNvSpPr/>
          <p:nvPr/>
        </p:nvSpPr>
        <p:spPr>
          <a:xfrm>
            <a:off x="60531" y="7149841"/>
            <a:ext cx="4251318" cy="24597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defRPr sz="2700">
                <a:latin typeface="Abadi MT Condensed Light"/>
                <a:ea typeface="Abadi MT Condensed Light"/>
                <a:cs typeface="Abadi MT Condensed Light"/>
                <a:sym typeface="Abadi MT Condensed Light"/>
              </a:defRPr>
            </a:lvl1pPr>
          </a:lstStyle>
          <a:p>
            <a:pPr/>
            <a:r>
              <a:t>God made us to succeed. The problem is that we give up and succumb to our physical drives, allowing the flesh to give into our desires which are not under God’s bridle. They are evil desires.</a:t>
            </a:r>
          </a:p>
        </p:txBody>
      </p:sp>
      <p:sp>
        <p:nvSpPr>
          <p:cNvPr id="142" name="Shape 142"/>
          <p:cNvSpPr/>
          <p:nvPr/>
        </p:nvSpPr>
        <p:spPr>
          <a:xfrm>
            <a:off x="9495441" y="3164073"/>
            <a:ext cx="3382360" cy="52156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gn="r">
              <a:defRPr sz="2700">
                <a:latin typeface="Abadi MT Condensed Light"/>
                <a:ea typeface="Abadi MT Condensed Light"/>
                <a:cs typeface="Abadi MT Condensed Light"/>
                <a:sym typeface="Abadi MT Condensed Light"/>
              </a:defRPr>
            </a:pPr>
            <a:r>
              <a:t>Physical desires can become so powerful and strong that they can drive out any real and genuine spiritual sensitivities that we have, allowing us to be mastered by our flesh, leaving us like </a:t>
            </a:r>
            <a:br/>
            <a:r>
              <a:t>headless King Saul, </a:t>
            </a:r>
            <a:br/>
            <a:r>
              <a:t>taunted by the enemy, “fastened his body to the wall of Beth-shan”.</a:t>
            </a:r>
            <a:br/>
            <a:r>
              <a:t>(1 Sam 31:8-10).</a:t>
            </a:r>
          </a:p>
        </p:txBody>
      </p:sp>
      <p:grpSp>
        <p:nvGrpSpPr>
          <p:cNvPr id="146" name="Group 146"/>
          <p:cNvGrpSpPr/>
          <p:nvPr/>
        </p:nvGrpSpPr>
        <p:grpSpPr>
          <a:xfrm>
            <a:off x="1365083" y="3345736"/>
            <a:ext cx="4707475" cy="1998570"/>
            <a:chOff x="0" y="0"/>
            <a:chExt cx="4707474" cy="1998568"/>
          </a:xfrm>
        </p:grpSpPr>
        <p:sp>
          <p:nvSpPr>
            <p:cNvPr id="143" name="Shape 143"/>
            <p:cNvSpPr/>
            <p:nvPr/>
          </p:nvSpPr>
          <p:spPr>
            <a:xfrm>
              <a:off x="1786309" y="1418432"/>
              <a:ext cx="2921166" cy="58013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algn="ctr">
                <a:defRPr sz="3300">
                  <a:latin typeface="Abadi MT Condensed Extra Bold"/>
                  <a:ea typeface="Abadi MT Condensed Extra Bold"/>
                  <a:cs typeface="Abadi MT Condensed Extra Bold"/>
                  <a:sym typeface="Abadi MT Condensed Extra Bold"/>
                </a:defRPr>
              </a:lvl1pPr>
            </a:lstStyle>
            <a:p>
              <a:pPr/>
              <a:r>
                <a:t>Physical Drives</a:t>
              </a:r>
            </a:p>
          </p:txBody>
        </p:sp>
        <p:sp>
          <p:nvSpPr>
            <p:cNvPr id="144" name="Shape 144"/>
            <p:cNvSpPr/>
            <p:nvPr/>
          </p:nvSpPr>
          <p:spPr>
            <a:xfrm>
              <a:off x="1913618" y="799653"/>
              <a:ext cx="704156" cy="738598"/>
            </a:xfrm>
            <a:prstGeom prst="line">
              <a:avLst/>
            </a:prstGeom>
            <a:noFill/>
            <a:ln w="114300" cap="flat">
              <a:solidFill>
                <a:schemeClr val="accent4">
                  <a:satOff val="-1335"/>
                  <a:lumOff val="-10274"/>
                </a:schemeClr>
              </a:solidFill>
              <a:prstDash val="solid"/>
              <a:round/>
              <a:tailEnd type="triangle" w="med" len="med"/>
            </a:ln>
            <a:effectLst>
              <a:outerShdw sx="100000" sy="100000" kx="0" ky="0" algn="b" rotWithShape="0" blurRad="38100" dist="25400" dir="4163370">
                <a:srgbClr val="000000">
                  <a:alpha val="38000"/>
                </a:srgbClr>
              </a:outerShdw>
            </a:effectLst>
          </p:spPr>
          <p:txBody>
            <a:bodyPr wrap="square" lIns="48767" tIns="48767" rIns="48767" bIns="48767" numCol="1" anchor="t">
              <a:noAutofit/>
            </a:bodyPr>
            <a:lstStyle/>
            <a:p>
              <a:pPr/>
            </a:p>
          </p:txBody>
        </p:sp>
        <p:sp>
          <p:nvSpPr>
            <p:cNvPr id="145" name="Shape 145"/>
            <p:cNvSpPr/>
            <p:nvPr/>
          </p:nvSpPr>
          <p:spPr>
            <a:xfrm>
              <a:off x="0" y="0"/>
              <a:ext cx="3894204" cy="719836"/>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algn="ctr">
                <a:defRPr sz="4200">
                  <a:latin typeface="Abadi MT Condensed Extra Bold"/>
                  <a:ea typeface="Abadi MT Condensed Extra Bold"/>
                  <a:cs typeface="Abadi MT Condensed Extra Bold"/>
                  <a:sym typeface="Abadi MT Condensed Extra Bold"/>
                </a:defRPr>
              </a:lvl1pPr>
            </a:lstStyle>
            <a:p>
              <a:pPr/>
              <a:r>
                <a:t>Spiritual Drives</a:t>
              </a:r>
            </a:p>
          </p:txBody>
        </p:sp>
      </p:grpSp>
      <p:grpSp>
        <p:nvGrpSpPr>
          <p:cNvPr id="150" name="Group 150"/>
          <p:cNvGrpSpPr/>
          <p:nvPr/>
        </p:nvGrpSpPr>
        <p:grpSpPr>
          <a:xfrm>
            <a:off x="6326866" y="2968392"/>
            <a:ext cx="3894204" cy="1802524"/>
            <a:chOff x="328150" y="54691"/>
            <a:chExt cx="3894203" cy="1802522"/>
          </a:xfrm>
        </p:grpSpPr>
        <p:sp>
          <p:nvSpPr>
            <p:cNvPr id="147" name="Shape 147"/>
            <p:cNvSpPr/>
            <p:nvPr/>
          </p:nvSpPr>
          <p:spPr>
            <a:xfrm>
              <a:off x="328150" y="54691"/>
              <a:ext cx="3894204" cy="66903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algn="ctr">
                <a:defRPr sz="3900">
                  <a:solidFill>
                    <a:srgbClr val="A7A7A7"/>
                  </a:solidFill>
                  <a:latin typeface="Abadi MT Condensed Extra Bold"/>
                  <a:ea typeface="Abadi MT Condensed Extra Bold"/>
                  <a:cs typeface="Abadi MT Condensed Extra Bold"/>
                  <a:sym typeface="Abadi MT Condensed Extra Bold"/>
                </a:defRPr>
              </a:lvl1pPr>
            </a:lstStyle>
            <a:p>
              <a:pPr/>
              <a:r>
                <a:t>Physical Drives</a:t>
              </a:r>
            </a:p>
          </p:txBody>
        </p:sp>
        <p:sp>
          <p:nvSpPr>
            <p:cNvPr id="148" name="Shape 148"/>
            <p:cNvSpPr/>
            <p:nvPr/>
          </p:nvSpPr>
          <p:spPr>
            <a:xfrm flipH="1">
              <a:off x="1804903" y="660082"/>
              <a:ext cx="680496" cy="680496"/>
            </a:xfrm>
            <a:prstGeom prst="line">
              <a:avLst/>
            </a:prstGeom>
            <a:noFill/>
            <a:ln w="101600" cap="flat">
              <a:solidFill>
                <a:schemeClr val="accent4">
                  <a:satOff val="-1335"/>
                  <a:lumOff val="-10274"/>
                  <a:alpha val="69660"/>
                </a:schemeClr>
              </a:solidFill>
              <a:prstDash val="solid"/>
              <a:round/>
              <a:tailEnd type="triangle" w="med" len="med"/>
            </a:ln>
            <a:effectLst>
              <a:outerShdw sx="100000" sy="100000" kx="0" ky="0" algn="b" rotWithShape="0" blurRad="38100" dist="25400" dir="4163370">
                <a:srgbClr val="000000">
                  <a:alpha val="38000"/>
                </a:srgbClr>
              </a:outerShdw>
            </a:effectLst>
          </p:spPr>
          <p:txBody>
            <a:bodyPr wrap="square" lIns="48767" tIns="48767" rIns="48767" bIns="48767" numCol="1" anchor="t">
              <a:noAutofit/>
            </a:bodyPr>
            <a:lstStyle/>
            <a:p>
              <a:pPr/>
            </a:p>
          </p:txBody>
        </p:sp>
        <p:sp>
          <p:nvSpPr>
            <p:cNvPr id="149" name="Shape 149"/>
            <p:cNvSpPr/>
            <p:nvPr/>
          </p:nvSpPr>
          <p:spPr>
            <a:xfrm>
              <a:off x="550985" y="1340578"/>
              <a:ext cx="2921166" cy="516637"/>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t">
              <a:spAutoFit/>
            </a:bodyPr>
            <a:lstStyle>
              <a:lvl1pPr algn="ctr">
                <a:defRPr sz="2900">
                  <a:solidFill>
                    <a:srgbClr val="A7A7A7"/>
                  </a:solidFill>
                  <a:latin typeface="Abadi MT Condensed Extra Bold"/>
                  <a:ea typeface="Abadi MT Condensed Extra Bold"/>
                  <a:cs typeface="Abadi MT Condensed Extra Bold"/>
                  <a:sym typeface="Abadi MT Condensed Extra Bold"/>
                </a:defRPr>
              </a:lvl1pPr>
            </a:lstStyle>
            <a:p>
              <a:pPr/>
              <a:r>
                <a:t>Spiritual Drives</a:t>
              </a:r>
            </a:p>
          </p:txBody>
        </p:sp>
      </p:grpSp>
      <p:sp>
        <p:nvSpPr>
          <p:cNvPr id="151" name="Shape 151"/>
          <p:cNvSpPr/>
          <p:nvPr/>
        </p:nvSpPr>
        <p:spPr>
          <a:xfrm>
            <a:off x="60531" y="5344305"/>
            <a:ext cx="3662918" cy="16723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defRPr sz="2700">
                <a:latin typeface="Abadi MT Condensed Light"/>
                <a:ea typeface="Abadi MT Condensed Light"/>
                <a:cs typeface="Abadi MT Condensed Light"/>
                <a:sym typeface="Abadi MT Condensed Light"/>
              </a:defRPr>
            </a:lvl1pPr>
          </a:lstStyle>
          <a:p>
            <a:pPr/>
            <a:r>
              <a:t>God made us so that our spiritual sensitivities would guide us even during times of temptation. (Gen 3:5-7)</a:t>
            </a:r>
          </a:p>
        </p:txBody>
      </p:sp>
      <p:sp>
        <p:nvSpPr>
          <p:cNvPr id="152" name="Shape 152"/>
          <p:cNvSpPr/>
          <p:nvPr/>
        </p:nvSpPr>
        <p:spPr>
          <a:xfrm>
            <a:off x="1587" y="2511726"/>
            <a:ext cx="5001274" cy="619155"/>
          </a:xfrm>
          <a:prstGeom prst="rect">
            <a:avLst/>
          </a:prstGeom>
          <a:gradFill>
            <a:gsLst>
              <a:gs pos="0">
                <a:srgbClr val="8E8E8E"/>
              </a:gs>
              <a:gs pos="100000">
                <a:srgbClr val="DDDDDD"/>
              </a:gs>
            </a:gsLst>
            <a:lin ang="16200000"/>
          </a:gradFill>
          <a:ln w="3175">
            <a:solidFill>
              <a:srgbClr val="7D60A0"/>
            </a:solidFill>
          </a:ln>
          <a:effectLst>
            <a:outerShdw sx="100000" sy="100000" kx="0" ky="0" algn="b" rotWithShape="0" blurRad="25400" dist="12700" dir="5400000">
              <a:srgbClr val="000000">
                <a:alpha val="38000"/>
              </a:srgbClr>
            </a:outerShdw>
          </a:effectLst>
          <a:extLst>
            <a:ext uri="{C572A759-6A51-4108-AA02-DFA0A04FC94B}">
              <ma14:wrappingTextBoxFlag xmlns:ma14="http://schemas.microsoft.com/office/mac/drawingml/2011/main" val="1"/>
            </a:ext>
          </a:extLst>
        </p:spPr>
        <p:txBody>
          <a:bodyPr lIns="48767" tIns="48767" rIns="48767" bIns="48767">
            <a:spAutoFit/>
          </a:bodyPr>
          <a:lstStyle>
            <a:lvl1pPr algn="ctr">
              <a:defRPr sz="3600"/>
            </a:lvl1pPr>
          </a:lstStyle>
          <a:p>
            <a:pPr/>
            <a:r>
              <a:t>NORMAL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38"/>
                                        </p:tgtEl>
                                        <p:attrNameLst>
                                          <p:attrName>style.visibility</p:attrName>
                                        </p:attrNameLst>
                                      </p:cBhvr>
                                      <p:to>
                                        <p:strVal val="visible"/>
                                      </p:to>
                                    </p:set>
                                    <p:animEffect filter="dissolve" transition="in">
                                      <p:cBhvr>
                                        <p:cTn id="7" dur="1250"/>
                                        <p:tgtEl>
                                          <p:spTgt spid="138"/>
                                        </p:tgtEl>
                                      </p:cBhvr>
                                    </p:animEffect>
                                  </p:childTnLst>
                                </p:cTn>
                              </p:par>
                            </p:childTnLst>
                          </p:cTn>
                        </p:par>
                        <p:par>
                          <p:cTn id="8" fill="hold">
                            <p:stCondLst>
                              <p:cond delay="1250"/>
                            </p:stCondLst>
                            <p:childTnLst>
                              <p:par>
                                <p:cTn id="9" presetClass="entr" nodeType="afterEffect" presetSubtype="2" presetID="2" grpId="2" fill="hold">
                                  <p:stCondLst>
                                    <p:cond delay="0"/>
                                  </p:stCondLst>
                                  <p:iterate type="el" backwards="0">
                                    <p:tmAbs val="0"/>
                                  </p:iterate>
                                  <p:childTnLst>
                                    <p:set>
                                      <p:cBhvr>
                                        <p:cTn id="10" fill="hold"/>
                                        <p:tgtEl>
                                          <p:spTgt spid="152"/>
                                        </p:tgtEl>
                                        <p:attrNameLst>
                                          <p:attrName>style.visibility</p:attrName>
                                        </p:attrNameLst>
                                      </p:cBhvr>
                                      <p:to>
                                        <p:strVal val="visible"/>
                                      </p:to>
                                    </p:set>
                                    <p:anim calcmode="lin" valueType="num">
                                      <p:cBhvr>
                                        <p:cTn id="11" dur="2250" fill="hold"/>
                                        <p:tgtEl>
                                          <p:spTgt spid="152"/>
                                        </p:tgtEl>
                                        <p:attrNameLst>
                                          <p:attrName>ppt_x</p:attrName>
                                        </p:attrNameLst>
                                      </p:cBhvr>
                                      <p:tavLst>
                                        <p:tav tm="0">
                                          <p:val>
                                            <p:strVal val="1+#ppt_w/2"/>
                                          </p:val>
                                        </p:tav>
                                        <p:tav tm="100000">
                                          <p:val>
                                            <p:strVal val="#ppt_x"/>
                                          </p:val>
                                        </p:tav>
                                      </p:tavLst>
                                    </p:anim>
                                    <p:anim calcmode="lin" valueType="num">
                                      <p:cBhvr>
                                        <p:cTn id="12" dur="22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3500"/>
                            </p:stCondLst>
                            <p:childTnLst>
                              <p:par>
                                <p:cTn id="14" presetClass="entr" nodeType="afterEffect" presetSubtype="6" presetID="18" grpId="3" fill="hold">
                                  <p:stCondLst>
                                    <p:cond delay="0"/>
                                  </p:stCondLst>
                                  <p:iterate type="el" backwards="0">
                                    <p:tmAbs val="0"/>
                                  </p:iterate>
                                  <p:childTnLst>
                                    <p:set>
                                      <p:cBhvr>
                                        <p:cTn id="15" fill="hold"/>
                                        <p:tgtEl>
                                          <p:spTgt spid="146"/>
                                        </p:tgtEl>
                                        <p:attrNameLst>
                                          <p:attrName>style.visibility</p:attrName>
                                        </p:attrNameLst>
                                      </p:cBhvr>
                                      <p:to>
                                        <p:strVal val="visible"/>
                                      </p:to>
                                    </p:set>
                                    <p:animEffect filter="strips(downRight)" transition="in">
                                      <p:cBhvr>
                                        <p:cTn id="16" dur="2000"/>
                                        <p:tgtEl>
                                          <p:spTgt spid="146"/>
                                        </p:tgtEl>
                                      </p:cBhvr>
                                    </p:animEffect>
                                  </p:childTnLst>
                                </p:cTn>
                              </p:par>
                            </p:childTnLst>
                          </p:cTn>
                        </p:par>
                        <p:par>
                          <p:cTn id="17" fill="hold">
                            <p:stCondLst>
                              <p:cond delay="5500"/>
                            </p:stCondLst>
                            <p:childTnLst>
                              <p:par>
                                <p:cTn id="18" presetClass="entr" nodeType="afterEffect" presetSubtype="8" presetID="2" grpId="4" fill="hold">
                                  <p:stCondLst>
                                    <p:cond delay="0"/>
                                  </p:stCondLst>
                                  <p:iterate type="el" backwards="0">
                                    <p:tmAbs val="0"/>
                                  </p:iterate>
                                  <p:childTnLst>
                                    <p:set>
                                      <p:cBhvr>
                                        <p:cTn id="19" fill="hold"/>
                                        <p:tgtEl>
                                          <p:spTgt spid="151"/>
                                        </p:tgtEl>
                                        <p:attrNameLst>
                                          <p:attrName>style.visibility</p:attrName>
                                        </p:attrNameLst>
                                      </p:cBhvr>
                                      <p:to>
                                        <p:strVal val="visible"/>
                                      </p:to>
                                    </p:set>
                                    <p:anim calcmode="lin" valueType="num">
                                      <p:cBhvr>
                                        <p:cTn id="20" dur="2000" fill="hold"/>
                                        <p:tgtEl>
                                          <p:spTgt spid="151"/>
                                        </p:tgtEl>
                                        <p:attrNameLst>
                                          <p:attrName>ppt_x</p:attrName>
                                        </p:attrNameLst>
                                      </p:cBhvr>
                                      <p:tavLst>
                                        <p:tav tm="0">
                                          <p:val>
                                            <p:strVal val="0-#ppt_w/2"/>
                                          </p:val>
                                        </p:tav>
                                        <p:tav tm="100000">
                                          <p:val>
                                            <p:strVal val="#ppt_x"/>
                                          </p:val>
                                        </p:tav>
                                      </p:tavLst>
                                    </p:anim>
                                    <p:anim calcmode="lin" valueType="num">
                                      <p:cBhvr>
                                        <p:cTn id="21" dur="20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12" presetID="18" grpId="5" fill="hold">
                                  <p:stCondLst>
                                    <p:cond delay="0"/>
                                  </p:stCondLst>
                                  <p:iterate type="el" backwards="0">
                                    <p:tmAbs val="0"/>
                                  </p:iterate>
                                  <p:childTnLst>
                                    <p:set>
                                      <p:cBhvr>
                                        <p:cTn id="25" fill="hold"/>
                                        <p:tgtEl>
                                          <p:spTgt spid="150"/>
                                        </p:tgtEl>
                                        <p:attrNameLst>
                                          <p:attrName>style.visibility</p:attrName>
                                        </p:attrNameLst>
                                      </p:cBhvr>
                                      <p:to>
                                        <p:strVal val="visible"/>
                                      </p:to>
                                    </p:set>
                                    <p:animEffect filter="strips(downLeft)" transition="in">
                                      <p:cBhvr>
                                        <p:cTn id="26" dur="2250"/>
                                        <p:tgtEl>
                                          <p:spTgt spid="150"/>
                                        </p:tgtEl>
                                      </p:cBhvr>
                                    </p:animEffect>
                                  </p:childTnLst>
                                </p:cTn>
                              </p:par>
                            </p:childTnLst>
                          </p:cTn>
                        </p:par>
                        <p:par>
                          <p:cTn id="27" fill="hold">
                            <p:stCondLst>
                              <p:cond delay="2250"/>
                            </p:stCondLst>
                            <p:childTnLst>
                              <p:par>
                                <p:cTn id="28" presetClass="entr" nodeType="afterEffect" presetSubtype="2" presetID="22" grpId="6" fill="hold">
                                  <p:stCondLst>
                                    <p:cond delay="0"/>
                                  </p:stCondLst>
                                  <p:iterate type="el" backwards="0">
                                    <p:tmAbs val="0"/>
                                  </p:iterate>
                                  <p:childTnLst>
                                    <p:set>
                                      <p:cBhvr>
                                        <p:cTn id="29" fill="hold"/>
                                        <p:tgtEl>
                                          <p:spTgt spid="139"/>
                                        </p:tgtEl>
                                        <p:attrNameLst>
                                          <p:attrName>style.visibility</p:attrName>
                                        </p:attrNameLst>
                                      </p:cBhvr>
                                      <p:to>
                                        <p:strVal val="visible"/>
                                      </p:to>
                                    </p:set>
                                    <p:animEffect filter="wipe(right)" transition="in">
                                      <p:cBhvr>
                                        <p:cTn id="30" dur="1250"/>
                                        <p:tgtEl>
                                          <p:spTgt spid="139"/>
                                        </p:tgtEl>
                                      </p:cBhvr>
                                    </p:animEffect>
                                  </p:childTnLst>
                                </p:cTn>
                              </p:par>
                            </p:childTnLst>
                          </p:cTn>
                        </p:par>
                        <p:par>
                          <p:cTn id="31" fill="hold">
                            <p:stCondLst>
                              <p:cond delay="3500"/>
                            </p:stCondLst>
                            <p:childTnLst>
                              <p:par>
                                <p:cTn id="32" presetClass="entr" nodeType="afterEffect" presetSubtype="8" presetID="2" grpId="7" fill="hold">
                                  <p:stCondLst>
                                    <p:cond delay="0"/>
                                  </p:stCondLst>
                                  <p:iterate type="el" backwards="0">
                                    <p:tmAbs val="0"/>
                                  </p:iterate>
                                  <p:childTnLst>
                                    <p:set>
                                      <p:cBhvr>
                                        <p:cTn id="33" fill="hold"/>
                                        <p:tgtEl>
                                          <p:spTgt spid="142"/>
                                        </p:tgtEl>
                                        <p:attrNameLst>
                                          <p:attrName>style.visibility</p:attrName>
                                        </p:attrNameLst>
                                      </p:cBhvr>
                                      <p:to>
                                        <p:strVal val="visible"/>
                                      </p:to>
                                    </p:set>
                                    <p:anim calcmode="lin" valueType="num">
                                      <p:cBhvr>
                                        <p:cTn id="34" dur="2000" fill="hold"/>
                                        <p:tgtEl>
                                          <p:spTgt spid="142"/>
                                        </p:tgtEl>
                                        <p:attrNameLst>
                                          <p:attrName>ppt_x</p:attrName>
                                        </p:attrNameLst>
                                      </p:cBhvr>
                                      <p:tavLst>
                                        <p:tav tm="0">
                                          <p:val>
                                            <p:strVal val="0-#ppt_w/2"/>
                                          </p:val>
                                        </p:tav>
                                        <p:tav tm="100000">
                                          <p:val>
                                            <p:strVal val="#ppt_x"/>
                                          </p:val>
                                        </p:tav>
                                      </p:tavLst>
                                    </p:anim>
                                    <p:anim calcmode="lin" valueType="num">
                                      <p:cBhvr>
                                        <p:cTn id="35" dur="2000" fill="hold"/>
                                        <p:tgtEl>
                                          <p:spTgt spid="14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 grpId="8" fill="hold">
                                  <p:stCondLst>
                                    <p:cond delay="0"/>
                                  </p:stCondLst>
                                  <p:iterate type="el" backwards="0">
                                    <p:tmAbs val="0"/>
                                  </p:iterate>
                                  <p:childTnLst>
                                    <p:set>
                                      <p:cBhvr>
                                        <p:cTn id="39" fill="hold"/>
                                        <p:tgtEl>
                                          <p:spTgt spid="141"/>
                                        </p:tgtEl>
                                        <p:attrNameLst>
                                          <p:attrName>style.visibility</p:attrName>
                                        </p:attrNameLst>
                                      </p:cBhvr>
                                      <p:to>
                                        <p:strVal val="visible"/>
                                      </p:to>
                                    </p:set>
                                    <p:anim calcmode="lin" valueType="num">
                                      <p:cBhvr>
                                        <p:cTn id="40" dur="2000" fill="hold"/>
                                        <p:tgtEl>
                                          <p:spTgt spid="141"/>
                                        </p:tgtEl>
                                        <p:attrNameLst>
                                          <p:attrName>ppt_x</p:attrName>
                                        </p:attrNameLst>
                                      </p:cBhvr>
                                      <p:tavLst>
                                        <p:tav tm="0">
                                          <p:val>
                                            <p:strVal val="0-#ppt_w/2"/>
                                          </p:val>
                                        </p:tav>
                                        <p:tav tm="100000">
                                          <p:val>
                                            <p:strVal val="#ppt_x"/>
                                          </p:val>
                                        </p:tav>
                                      </p:tavLst>
                                    </p:anim>
                                    <p:anim calcmode="lin" valueType="num">
                                      <p:cBhvr>
                                        <p:cTn id="41" dur="20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5"/>
      <p:bldP build="whole" bldLvl="1" animBg="1" rev="0" advAuto="0" spid="138" grpId="1"/>
      <p:bldP build="whole" bldLvl="1" animBg="1" rev="0" advAuto="0" spid="152" grpId="2"/>
      <p:bldP build="whole" bldLvl="1" animBg="1" rev="0" advAuto="0" spid="141" grpId="8"/>
      <p:bldP build="whole" bldLvl="1" animBg="1" rev="0" advAuto="0" spid="146" grpId="3"/>
      <p:bldP build="whole" bldLvl="1" animBg="1" rev="0" advAuto="0" spid="151" grpId="4"/>
      <p:bldP build="whole" bldLvl="1" animBg="1" rev="0" advAuto="0" spid="139" grpId="6"/>
      <p:bldP build="whole" bldLvl="1" animBg="1" rev="0" advAuto="0" spid="142" grpId="7"/>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213105" y="1460615"/>
            <a:ext cx="11493352" cy="935591"/>
          </a:xfrm>
          <a:prstGeom prst="rect">
            <a:avLst/>
          </a:prstGeom>
        </p:spPr>
        <p:txBody>
          <a:bodyPr/>
          <a:lstStyle>
            <a:lvl1pPr algn="l" defTabSz="949350">
              <a:lnSpc>
                <a:spcPct val="120000"/>
              </a:lnSpc>
              <a:defRPr sz="4015">
                <a:latin typeface="Constantia"/>
                <a:ea typeface="Constantia"/>
                <a:cs typeface="Constantia"/>
                <a:sym typeface="Constantia"/>
              </a:defRPr>
            </a:lvl1pPr>
          </a:lstStyle>
          <a:p>
            <a:pPr/>
            <a:r>
              <a:t>B) The Purposed Test by Jesus: Trust (Mark 6:35-44)</a:t>
            </a:r>
          </a:p>
        </p:txBody>
      </p:sp>
      <p:sp>
        <p:nvSpPr>
          <p:cNvPr id="155" name="Shape 155"/>
          <p:cNvSpPr/>
          <p:nvPr/>
        </p:nvSpPr>
        <p:spPr>
          <a:xfrm>
            <a:off x="273833" y="2226564"/>
            <a:ext cx="12457134" cy="75270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p>
            <a:pPr algn="just">
              <a:spcBef>
                <a:spcPts val="900"/>
              </a:spcBef>
              <a:defRPr sz="2900">
                <a:solidFill>
                  <a:srgbClr val="535353"/>
                </a:solidFill>
                <a:latin typeface="Constantia"/>
                <a:ea typeface="Constantia"/>
                <a:cs typeface="Constantia"/>
                <a:sym typeface="Constantia"/>
              </a:defRPr>
            </a:pPr>
            <a:r>
              <a:t>“35 And when it was already quite late, His disciples came up to Him and began saying, “The place is desolate and it is already quite late;  36 send them away so that they may go into the surrounding countryside and villages and buy themselves something to eat.” 37 But He answered and said to them, “You give them something to eat!” And they said to Him, “Shall we go and spend two hundred denarii on bread and give them something to eat?” 38 And He said to them, “How many loaves do you have? Go look!” And when they found out, they said, “Five and two fish.” 39 And He commanded them all to recline by groups on the green grass. 40 And they reclined in companies of hundreds and of fifties.</a:t>
            </a:r>
          </a:p>
          <a:p>
            <a:pPr algn="just">
              <a:spcBef>
                <a:spcPts val="900"/>
              </a:spcBef>
              <a:defRPr sz="2900">
                <a:solidFill>
                  <a:srgbClr val="535353"/>
                </a:solidFill>
                <a:latin typeface="Constantia"/>
                <a:ea typeface="Constantia"/>
                <a:cs typeface="Constantia"/>
                <a:sym typeface="Constantia"/>
              </a:defRPr>
            </a:pPr>
            <a:r>
              <a:t>41 And He took the five loaves and the two fish, and looking up toward heaven, He blessed the food and broke the loaves and He kept giving them to the disciples to set before them; and He divided up the two fish among them all.  42 And they all ate and were satisfied. 43 And they picked up twelve full baskets of the broken pieces, and also of the fish. 44 And there were five thousand men who ate the loaves.”” (Mark 6:35-44)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strips(downRight)" transition="in">
                                      <p:cBhvr>
                                        <p:cTn id="7" dur="225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nvSpPr>
        <p:spPr>
          <a:xfrm>
            <a:off x="347853" y="2258931"/>
            <a:ext cx="12309094" cy="19390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just">
              <a:spcBef>
                <a:spcPts val="3300"/>
              </a:spcBef>
              <a:defRPr sz="2400">
                <a:solidFill>
                  <a:srgbClr val="535353"/>
                </a:solidFill>
                <a:latin typeface="Constantia"/>
                <a:ea typeface="Constantia"/>
                <a:cs typeface="Constantia"/>
                <a:sym typeface="Constantia"/>
              </a:defRPr>
            </a:lvl1pPr>
          </a:lstStyle>
          <a:p>
            <a:pPr/>
            <a:r>
              <a:t>“35 And when it was already quite late, His disciples came up to Him and began saying, “The place is desolate and it is already quite late;  36 send them away so that they may go into the surrounding countryside and villages and buy themselves something to eat.” 37 But He answered and said to them, “You give them something to eat!” And they said to Him, “Shall we go and spend two hundred denarii on bread and give them something to eat?” </a:t>
            </a:r>
          </a:p>
        </p:txBody>
      </p:sp>
      <p:sp>
        <p:nvSpPr>
          <p:cNvPr id="158" name="Shape 158"/>
          <p:cNvSpPr/>
          <p:nvPr>
            <p:ph type="body" sz="half" idx="4294967295"/>
          </p:nvPr>
        </p:nvSpPr>
        <p:spPr>
          <a:xfrm>
            <a:off x="0" y="4287445"/>
            <a:ext cx="5959781" cy="5466156"/>
          </a:xfrm>
          <a:prstGeom prst="rect">
            <a:avLst/>
          </a:prstGeom>
        </p:spPr>
        <p:txBody>
          <a:bodyPr/>
          <a:lstStyle/>
          <a:p>
            <a:pPr marL="296036" indent="-256031" algn="l" defTabSz="819302">
              <a:spcBef>
                <a:spcPts val="2000"/>
              </a:spcBef>
              <a:buSzPct val="100000"/>
              <a:buChar char="•"/>
              <a:defRPr sz="2016">
                <a:latin typeface="Constantia"/>
                <a:ea typeface="Constantia"/>
                <a:cs typeface="Constantia"/>
                <a:sym typeface="Constantia"/>
              </a:defRPr>
            </a:pPr>
            <a:r>
              <a:t>“Already quite late” (35). Trying to politely take control of what could be a disastrous mess. Their suggestion wasn’t bad, but it was missing God’s greater purposes. Worry is known for failure in trusting God’s </a:t>
            </a:r>
            <a:r>
              <a:rPr b="1" u="sng">
                <a:solidFill>
                  <a:schemeClr val="accent2">
                    <a:satOff val="-4966"/>
                    <a:lumOff val="-10549"/>
                  </a:schemeClr>
                </a:solidFill>
              </a:rPr>
              <a:t>power</a:t>
            </a:r>
            <a:r>
              <a:t> and </a:t>
            </a:r>
            <a:r>
              <a:rPr b="1" u="sng">
                <a:solidFill>
                  <a:schemeClr val="accent2">
                    <a:satOff val="-4966"/>
                    <a:lumOff val="-10549"/>
                  </a:schemeClr>
                </a:solidFill>
              </a:rPr>
              <a:t>purposes</a:t>
            </a:r>
            <a:r>
              <a:t>.</a:t>
            </a:r>
          </a:p>
          <a:p>
            <a:pPr marL="296036" indent="-256031" algn="l" defTabSz="819302">
              <a:spcBef>
                <a:spcPts val="2000"/>
              </a:spcBef>
              <a:buSzPct val="100000"/>
              <a:buChar char="•"/>
              <a:defRPr sz="2016">
                <a:latin typeface="Constantia"/>
                <a:ea typeface="Constantia"/>
                <a:cs typeface="Constantia"/>
                <a:sym typeface="Constantia"/>
              </a:defRPr>
            </a:pPr>
            <a:r>
              <a:t>“You give them something to eat!” (37) really startled them. Where would they get that great amount of money to feed everyone. One denarius is equivalent to a day of work (today’s 2/3 annual salary for that many people). </a:t>
            </a:r>
          </a:p>
          <a:p>
            <a:pPr marL="296036" indent="-256031" algn="l" defTabSz="819302">
              <a:spcBef>
                <a:spcPts val="2000"/>
              </a:spcBef>
              <a:buSzPct val="100000"/>
              <a:buChar char="•"/>
              <a:defRPr sz="2016">
                <a:latin typeface="Constantia"/>
                <a:ea typeface="Constantia"/>
                <a:cs typeface="Constantia"/>
                <a:sym typeface="Constantia"/>
              </a:defRPr>
            </a:pPr>
            <a:r>
              <a:t>Personal testimony of worry. On my first trip to India I started to fall into worry. I remember walking back and forth in my backyard, wondering how I was going to pay for the trip and ministry to India, then….</a:t>
            </a:r>
          </a:p>
        </p:txBody>
      </p:sp>
      <p:sp>
        <p:nvSpPr>
          <p:cNvPr id="159" name="Shape 159"/>
          <p:cNvSpPr/>
          <p:nvPr>
            <p:ph type="title" idx="4294967295"/>
          </p:nvPr>
        </p:nvSpPr>
        <p:spPr>
          <a:xfrm>
            <a:off x="213105" y="1460615"/>
            <a:ext cx="11493352" cy="935591"/>
          </a:xfrm>
          <a:prstGeom prst="rect">
            <a:avLst/>
          </a:prstGeom>
        </p:spPr>
        <p:txBody>
          <a:bodyPr/>
          <a:lstStyle>
            <a:lvl1pPr algn="l" defTabSz="949350">
              <a:lnSpc>
                <a:spcPct val="120000"/>
              </a:lnSpc>
              <a:defRPr sz="4015">
                <a:latin typeface="Constantia"/>
                <a:ea typeface="Constantia"/>
                <a:cs typeface="Constantia"/>
                <a:sym typeface="Constantia"/>
              </a:defRPr>
            </a:lvl1pPr>
          </a:lstStyle>
          <a:p>
            <a:pPr/>
            <a:r>
              <a:t>B) The Purposed Test by Jesus: Trust (Mark 6:35-44)</a:t>
            </a:r>
          </a:p>
        </p:txBody>
      </p:sp>
      <p:pic>
        <p:nvPicPr>
          <p:cNvPr id="160" name="Confusion.jpg"/>
          <p:cNvPicPr>
            <a:picLocks noChangeAspect="1"/>
          </p:cNvPicPr>
          <p:nvPr/>
        </p:nvPicPr>
        <p:blipFill>
          <a:blip r:embed="rId2">
            <a:extLst/>
          </a:blip>
          <a:stretch>
            <a:fillRect/>
          </a:stretch>
        </p:blipFill>
        <p:spPr>
          <a:xfrm>
            <a:off x="6107716" y="4287445"/>
            <a:ext cx="6647676" cy="5156541"/>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anim calcmode="lin" valueType="num">
                                      <p:cBhvr>
                                        <p:cTn id="7" dur="3000" fill="hold"/>
                                        <p:tgtEl>
                                          <p:spTgt spid="158">
                                            <p:bg/>
                                          </p:spTgt>
                                        </p:tgtEl>
                                        <p:attrNameLst>
                                          <p:attrName>ppt_x</p:attrName>
                                        </p:attrNameLst>
                                      </p:cBhvr>
                                      <p:tavLst>
                                        <p:tav tm="0">
                                          <p:val>
                                            <p:strVal val="#ppt_x"/>
                                          </p:val>
                                        </p:tav>
                                        <p:tav tm="100000">
                                          <p:val>
                                            <p:strVal val="#ppt_x"/>
                                          </p:val>
                                        </p:tav>
                                      </p:tavLst>
                                    </p:anim>
                                    <p:anim calcmode="lin" valueType="num">
                                      <p:cBhvr>
                                        <p:cTn id="8" dur="3000" fill="hold"/>
                                        <p:tgtEl>
                                          <p:spTgt spid="15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58">
                                            <p:txEl>
                                              <p:pRg st="0" end="0"/>
                                            </p:txEl>
                                          </p:spTgt>
                                        </p:tgtEl>
                                        <p:attrNameLst>
                                          <p:attrName>style.visibility</p:attrName>
                                        </p:attrNameLst>
                                      </p:cBhvr>
                                      <p:to>
                                        <p:strVal val="visible"/>
                                      </p:to>
                                    </p:set>
                                    <p:anim calcmode="lin" valueType="num">
                                      <p:cBhvr>
                                        <p:cTn id="11" dur="30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2" dur="30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 grpId="1" fill="hold">
                                  <p:stCondLst>
                                    <p:cond delay="0"/>
                                  </p:stCondLst>
                                  <p:iterate type="el" backwards="0">
                                    <p:tmAbs val="0"/>
                                  </p:iterate>
                                  <p:childTnLst>
                                    <p:set>
                                      <p:cBhvr>
                                        <p:cTn id="16" fill="hold"/>
                                        <p:tgtEl>
                                          <p:spTgt spid="158">
                                            <p:txEl>
                                              <p:pRg st="1" end="1"/>
                                            </p:txEl>
                                          </p:spTgt>
                                        </p:tgtEl>
                                        <p:attrNameLst>
                                          <p:attrName>style.visibility</p:attrName>
                                        </p:attrNameLst>
                                      </p:cBhvr>
                                      <p:to>
                                        <p:strVal val="visible"/>
                                      </p:to>
                                    </p:set>
                                    <p:anim calcmode="lin" valueType="num">
                                      <p:cBhvr>
                                        <p:cTn id="17" dur="3000" fill="hold"/>
                                        <p:tgtEl>
                                          <p:spTgt spid="158">
                                            <p:txEl>
                                              <p:pRg st="1" end="1"/>
                                            </p:txEl>
                                          </p:spTgt>
                                        </p:tgtEl>
                                        <p:attrNameLst>
                                          <p:attrName>ppt_x</p:attrName>
                                        </p:attrNameLst>
                                      </p:cBhvr>
                                      <p:tavLst>
                                        <p:tav tm="0">
                                          <p:val>
                                            <p:strVal val="#ppt_x"/>
                                          </p:val>
                                        </p:tav>
                                        <p:tav tm="100000">
                                          <p:val>
                                            <p:strVal val="#ppt_x"/>
                                          </p:val>
                                        </p:tav>
                                      </p:tavLst>
                                    </p:anim>
                                    <p:anim calcmode="lin" valueType="num">
                                      <p:cBhvr>
                                        <p:cTn id="18" dur="30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1" fill="hold">
                                  <p:stCondLst>
                                    <p:cond delay="0"/>
                                  </p:stCondLst>
                                  <p:iterate type="el" backwards="0">
                                    <p:tmAbs val="0"/>
                                  </p:iterate>
                                  <p:childTnLst>
                                    <p:set>
                                      <p:cBhvr>
                                        <p:cTn id="22" fill="hold"/>
                                        <p:tgtEl>
                                          <p:spTgt spid="158">
                                            <p:txEl>
                                              <p:pRg st="2" end="2"/>
                                            </p:txEl>
                                          </p:spTgt>
                                        </p:tgtEl>
                                        <p:attrNameLst>
                                          <p:attrName>style.visibility</p:attrName>
                                        </p:attrNameLst>
                                      </p:cBhvr>
                                      <p:to>
                                        <p:strVal val="visible"/>
                                      </p:to>
                                    </p:set>
                                    <p:anim calcmode="lin" valueType="num">
                                      <p:cBhvr>
                                        <p:cTn id="23" dur="3000" fill="hold"/>
                                        <p:tgtEl>
                                          <p:spTgt spid="158">
                                            <p:txEl>
                                              <p:pRg st="2" end="2"/>
                                            </p:txEl>
                                          </p:spTgt>
                                        </p:tgtEl>
                                        <p:attrNameLst>
                                          <p:attrName>ppt_x</p:attrName>
                                        </p:attrNameLst>
                                      </p:cBhvr>
                                      <p:tavLst>
                                        <p:tav tm="0">
                                          <p:val>
                                            <p:strVal val="#ppt_x"/>
                                          </p:val>
                                        </p:tav>
                                        <p:tav tm="100000">
                                          <p:val>
                                            <p:strVal val="#ppt_x"/>
                                          </p:val>
                                        </p:tav>
                                      </p:tavLst>
                                    </p:anim>
                                    <p:anim calcmode="lin" valueType="num">
                                      <p:cBhvr>
                                        <p:cTn id="24" dur="3000" fill="hold"/>
                                        <p:tgtEl>
                                          <p:spTgt spid="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32" presetID="4" grpId="2" fill="hold">
                                  <p:stCondLst>
                                    <p:cond delay="0"/>
                                  </p:stCondLst>
                                  <p:iterate type="el" backwards="0">
                                    <p:tmAbs val="0"/>
                                  </p:iterate>
                                  <p:childTnLst>
                                    <p:set>
                                      <p:cBhvr>
                                        <p:cTn id="28" fill="hold"/>
                                        <p:tgtEl>
                                          <p:spTgt spid="160"/>
                                        </p:tgtEl>
                                        <p:attrNameLst>
                                          <p:attrName>style.visibility</p:attrName>
                                        </p:attrNameLst>
                                      </p:cBhvr>
                                      <p:to>
                                        <p:strVal val="visible"/>
                                      </p:to>
                                    </p:set>
                                    <p:animEffect filter="box(out)" transition="in">
                                      <p:cBhvr>
                                        <p:cTn id="29" dur="325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P build="whole" bldLvl="1" animBg="1" rev="0" advAuto="0" spid="160" grpId="2"/>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nvSpPr>
        <p:spPr>
          <a:xfrm>
            <a:off x="347853" y="2318899"/>
            <a:ext cx="12309094" cy="1812037"/>
          </a:xfrm>
          <a:prstGeom prst="rect">
            <a:avLst/>
          </a:prstGeom>
          <a:ln w="3175">
            <a:miter lim="400000"/>
          </a:ln>
          <a:extLst>
            <a:ext uri="{C572A759-6A51-4108-AA02-DFA0A04FC94B}">
              <ma14:wrappingTextBoxFlag xmlns:ma14="http://schemas.microsoft.com/office/mac/drawingml/2011/main" val="1"/>
            </a:ext>
          </a:extLst>
        </p:spPr>
        <p:txBody>
          <a:bodyPr lIns="48767" tIns="48767" rIns="48767" bIns="48767">
            <a:spAutoFit/>
          </a:bodyPr>
          <a:lstStyle>
            <a:lvl1pPr algn="just">
              <a:spcBef>
                <a:spcPts val="3300"/>
              </a:spcBef>
              <a:defRPr>
                <a:solidFill>
                  <a:srgbClr val="535353"/>
                </a:solidFill>
                <a:latin typeface="Constantia"/>
                <a:ea typeface="Constantia"/>
                <a:cs typeface="Constantia"/>
                <a:sym typeface="Constantia"/>
              </a:defRPr>
            </a:lvl1pPr>
          </a:lstStyle>
          <a:p>
            <a:pPr/>
            <a:r>
              <a:t>“38 And He said to them, “How many loaves do you have? Go look!” And when they found out, they said, “Five and two fish.” 39 And He commanded them all to recline by groups on the green grass. 40 And they reclined in companies of hundreds and of fifties.” 41 And He took the five loaves and the two fish, and looking up toward heaven, He blessed the food and broke the loaves and He kept giving them to the disciples to set before them; and He divided up the two fish among them all. </a:t>
            </a:r>
          </a:p>
        </p:txBody>
      </p:sp>
      <p:sp>
        <p:nvSpPr>
          <p:cNvPr id="163" name="Shape 163"/>
          <p:cNvSpPr/>
          <p:nvPr>
            <p:ph type="body" sz="half" idx="4294967295"/>
          </p:nvPr>
        </p:nvSpPr>
        <p:spPr>
          <a:xfrm>
            <a:off x="213105" y="4345090"/>
            <a:ext cx="6289295" cy="5277251"/>
          </a:xfrm>
          <a:prstGeom prst="rect">
            <a:avLst/>
          </a:prstGeom>
        </p:spPr>
        <p:txBody>
          <a:bodyPr/>
          <a:lstStyle/>
          <a:p>
            <a:pPr marL="296036" indent="-256031" algn="l" defTabSz="819302">
              <a:spcBef>
                <a:spcPts val="2000"/>
              </a:spcBef>
              <a:buSzPct val="100000"/>
              <a:buChar char="•"/>
              <a:defRPr sz="2016">
                <a:latin typeface="Constantia"/>
                <a:ea typeface="Constantia"/>
                <a:cs typeface="Constantia"/>
                <a:sym typeface="Constantia"/>
              </a:defRPr>
            </a:pPr>
            <a:r>
              <a:t>“How many loaves do you have? Go look!” (38) shows us that God usually takes what we have and transforms it so that it becomes sufficient. God in His divine wisdom has placed what we need when we need it so that we can always carry out His will.</a:t>
            </a:r>
          </a:p>
          <a:p>
            <a:pPr marL="296036" indent="-256031" algn="l" defTabSz="819302">
              <a:spcBef>
                <a:spcPts val="2000"/>
              </a:spcBef>
              <a:buSzPct val="100000"/>
              <a:buChar char="•"/>
              <a:defRPr sz="2016">
                <a:latin typeface="Constantia"/>
                <a:ea typeface="Constantia"/>
                <a:cs typeface="Constantia"/>
                <a:sym typeface="Constantia"/>
              </a:defRPr>
            </a:pPr>
            <a:r>
              <a:t>“He blessed the food and broke the loaves” are two important steps. The blessing of God on what we presently have changes what we have. While desperately running around for nutritious food, we can forget to believe God can bless our food for His greater </a:t>
            </a:r>
            <a:r>
              <a:rPr b="1" u="sng">
                <a:solidFill>
                  <a:schemeClr val="accent2">
                    <a:satOff val="-4966"/>
                    <a:lumOff val="-10549"/>
                  </a:schemeClr>
                </a:solidFill>
              </a:rPr>
              <a:t>purposes</a:t>
            </a:r>
            <a:r>
              <a:t>.</a:t>
            </a:r>
          </a:p>
          <a:p>
            <a:pPr marL="296036" indent="-256031" algn="l" defTabSz="819302">
              <a:spcBef>
                <a:spcPts val="2000"/>
              </a:spcBef>
              <a:buSzPct val="100000"/>
              <a:buChar char="•"/>
              <a:defRPr sz="2016">
                <a:latin typeface="Constantia"/>
                <a:ea typeface="Constantia"/>
                <a:cs typeface="Constantia"/>
                <a:sym typeface="Constantia"/>
              </a:defRPr>
            </a:pPr>
            <a:r>
              <a:t>“He broke the loaves” (41). What do you think the disciples and people were thinking about when Jesus started breaking and distributing the loaves and fish? What was Jesus believing? Jesus knew God heard.</a:t>
            </a:r>
          </a:p>
        </p:txBody>
      </p:sp>
      <p:sp>
        <p:nvSpPr>
          <p:cNvPr id="164" name="Shape 164"/>
          <p:cNvSpPr/>
          <p:nvPr>
            <p:ph type="title" idx="4294967295"/>
          </p:nvPr>
        </p:nvSpPr>
        <p:spPr>
          <a:xfrm>
            <a:off x="213105" y="1460615"/>
            <a:ext cx="11493352" cy="935591"/>
          </a:xfrm>
          <a:prstGeom prst="rect">
            <a:avLst/>
          </a:prstGeom>
        </p:spPr>
        <p:txBody>
          <a:bodyPr/>
          <a:lstStyle>
            <a:lvl1pPr algn="l" defTabSz="949350">
              <a:lnSpc>
                <a:spcPct val="120000"/>
              </a:lnSpc>
              <a:defRPr sz="4015">
                <a:latin typeface="Constantia"/>
                <a:ea typeface="Constantia"/>
                <a:cs typeface="Constantia"/>
                <a:sym typeface="Constantia"/>
              </a:defRPr>
            </a:lvl1pPr>
          </a:lstStyle>
          <a:p>
            <a:pPr/>
            <a:r>
              <a:t>B) The Purposed Test by Jesus: Trust (Mark 6:35-44)</a:t>
            </a:r>
          </a:p>
        </p:txBody>
      </p:sp>
      <p:pic>
        <p:nvPicPr>
          <p:cNvPr id="165" name="Oh_really.pdf"/>
          <p:cNvPicPr>
            <a:picLocks noChangeAspect="1"/>
          </p:cNvPicPr>
          <p:nvPr/>
        </p:nvPicPr>
        <p:blipFill>
          <a:blip r:embed="rId2">
            <a:extLst/>
          </a:blip>
          <a:srcRect l="0" t="0" r="0" b="22808"/>
          <a:stretch>
            <a:fillRect/>
          </a:stretch>
        </p:blipFill>
        <p:spPr>
          <a:xfrm>
            <a:off x="5959780" y="5078631"/>
            <a:ext cx="7242800" cy="356622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325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anim calcmode="lin" valueType="num">
                                      <p:cBhvr>
                                        <p:cTn id="7" dur="3000" fill="hold"/>
                                        <p:tgtEl>
                                          <p:spTgt spid="163">
                                            <p:bg/>
                                          </p:spTgt>
                                        </p:tgtEl>
                                        <p:attrNameLst>
                                          <p:attrName>ppt_x</p:attrName>
                                        </p:attrNameLst>
                                      </p:cBhvr>
                                      <p:tavLst>
                                        <p:tav tm="0">
                                          <p:val>
                                            <p:strVal val="#ppt_x"/>
                                          </p:val>
                                        </p:tav>
                                        <p:tav tm="100000">
                                          <p:val>
                                            <p:strVal val="#ppt_x"/>
                                          </p:val>
                                        </p:tav>
                                      </p:tavLst>
                                    </p:anim>
                                    <p:anim calcmode="lin" valueType="num">
                                      <p:cBhvr>
                                        <p:cTn id="8" dur="3000" fill="hold"/>
                                        <p:tgtEl>
                                          <p:spTgt spid="16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63">
                                            <p:txEl>
                                              <p:pRg st="0" end="0"/>
                                            </p:txEl>
                                          </p:spTgt>
                                        </p:tgtEl>
                                        <p:attrNameLst>
                                          <p:attrName>style.visibility</p:attrName>
                                        </p:attrNameLst>
                                      </p:cBhvr>
                                      <p:to>
                                        <p:strVal val="visible"/>
                                      </p:to>
                                    </p:set>
                                    <p:anim calcmode="lin" valueType="num">
                                      <p:cBhvr>
                                        <p:cTn id="11" dur="30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2" dur="3000" fill="hold"/>
                                        <p:tgtEl>
                                          <p:spTgt spid="16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Class="entr" nodeType="afterEffect" presetID="9" grpId="2" fill="hold">
                                  <p:stCondLst>
                                    <p:cond delay="0"/>
                                  </p:stCondLst>
                                  <p:iterate type="el" backwards="0">
                                    <p:tmAbs val="0"/>
                                  </p:iterate>
                                  <p:childTnLst>
                                    <p:set>
                                      <p:cBhvr>
                                        <p:cTn id="15" fill="hold"/>
                                        <p:tgtEl>
                                          <p:spTgt spid="165"/>
                                        </p:tgtEl>
                                        <p:attrNameLst>
                                          <p:attrName>style.visibility</p:attrName>
                                        </p:attrNameLst>
                                      </p:cBhvr>
                                      <p:to>
                                        <p:strVal val="visible"/>
                                      </p:to>
                                    </p:set>
                                    <p:animEffect filter="dissolve" transition="in">
                                      <p:cBhvr>
                                        <p:cTn id="16" dur="2000"/>
                                        <p:tgtEl>
                                          <p:spTgt spid="16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4" presetID="2" grpId="1" fill="hold">
                                  <p:stCondLst>
                                    <p:cond delay="0"/>
                                  </p:stCondLst>
                                  <p:iterate type="el" backwards="0">
                                    <p:tmAbs val="0"/>
                                  </p:iterate>
                                  <p:childTnLst>
                                    <p:set>
                                      <p:cBhvr>
                                        <p:cTn id="20" fill="hold"/>
                                        <p:tgtEl>
                                          <p:spTgt spid="163">
                                            <p:txEl>
                                              <p:pRg st="1" end="1"/>
                                            </p:txEl>
                                          </p:spTgt>
                                        </p:tgtEl>
                                        <p:attrNameLst>
                                          <p:attrName>style.visibility</p:attrName>
                                        </p:attrNameLst>
                                      </p:cBhvr>
                                      <p:to>
                                        <p:strVal val="visible"/>
                                      </p:to>
                                    </p:set>
                                    <p:anim calcmode="lin" valueType="num">
                                      <p:cBhvr>
                                        <p:cTn id="21" dur="3000" fill="hold"/>
                                        <p:tgtEl>
                                          <p:spTgt spid="163">
                                            <p:txEl>
                                              <p:pRg st="1" end="1"/>
                                            </p:txEl>
                                          </p:spTgt>
                                        </p:tgtEl>
                                        <p:attrNameLst>
                                          <p:attrName>ppt_x</p:attrName>
                                        </p:attrNameLst>
                                      </p:cBhvr>
                                      <p:tavLst>
                                        <p:tav tm="0">
                                          <p:val>
                                            <p:strVal val="#ppt_x"/>
                                          </p:val>
                                        </p:tav>
                                        <p:tav tm="100000">
                                          <p:val>
                                            <p:strVal val="#ppt_x"/>
                                          </p:val>
                                        </p:tav>
                                      </p:tavLst>
                                    </p:anim>
                                    <p:anim calcmode="lin" valueType="num">
                                      <p:cBhvr>
                                        <p:cTn id="22" dur="3000" fill="hold"/>
                                        <p:tgtEl>
                                          <p:spTgt spid="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63">
                                            <p:txEl>
                                              <p:pRg st="2" end="2"/>
                                            </p:txEl>
                                          </p:spTgt>
                                        </p:tgtEl>
                                        <p:attrNameLst>
                                          <p:attrName>style.visibility</p:attrName>
                                        </p:attrNameLst>
                                      </p:cBhvr>
                                      <p:to>
                                        <p:strVal val="visible"/>
                                      </p:to>
                                    </p:set>
                                    <p:anim calcmode="lin" valueType="num">
                                      <p:cBhvr>
                                        <p:cTn id="27" dur="3000" fill="hold"/>
                                        <p:tgtEl>
                                          <p:spTgt spid="163">
                                            <p:txEl>
                                              <p:pRg st="2" end="2"/>
                                            </p:txEl>
                                          </p:spTgt>
                                        </p:tgtEl>
                                        <p:attrNameLst>
                                          <p:attrName>ppt_x</p:attrName>
                                        </p:attrNameLst>
                                      </p:cBhvr>
                                      <p:tavLst>
                                        <p:tav tm="0">
                                          <p:val>
                                            <p:strVal val="#ppt_x"/>
                                          </p:val>
                                        </p:tav>
                                        <p:tav tm="100000">
                                          <p:val>
                                            <p:strVal val="#ppt_x"/>
                                          </p:val>
                                        </p:tav>
                                      </p:tavLst>
                                    </p:anim>
                                    <p:anim calcmode="lin" valueType="num">
                                      <p:cBhvr>
                                        <p:cTn id="28" dur="30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P build="whole" bldLvl="1" animBg="1" rev="0" advAuto="0" spid="165" grpId="2"/>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upright="0">
        <a:spAutoFit/>
      </a:bodyPr>
      <a:lstStyle>
        <a:def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upright="0">
        <a:spAutoFit/>
      </a:bodyPr>
      <a:lstStyle>
        <a:def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7DB6EF"/>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a:ea typeface="Helvetica"/>
        <a:cs typeface="Helvetica"/>
      </a:majorFont>
      <a:minorFont>
        <a:latin typeface="Helvetica Neue"/>
        <a:ea typeface="Helvetica Neue"/>
        <a:cs typeface="Helvetica Neue"/>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25400" dist="127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8767" tIns="48767" rIns="48767" bIns="48767" numCol="1" spcCol="38100" rtlCol="0" anchor="t" upright="0">
        <a:spAutoFit/>
      </a:bodyPr>
      <a:lstStyle>
        <a:def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round/>
        </a:ln>
        <a:effectLst>
          <a:outerShdw sx="100000" sy="100000" kx="0" ky="0" algn="b" rotWithShape="0" blurRad="25400" dist="127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48767" tIns="48767" rIns="48767" bIns="48767" numCol="1" spcCol="38100" rtlCol="0" anchor="t" upright="0">
        <a:spAutoFit/>
      </a:bodyPr>
      <a:lstStyle>
        <a:defPPr marL="0" marR="0" indent="0" algn="l" defTabSz="130048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