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8" r:id="rId3"/>
    <p:sldId id="266" r:id="rId4"/>
    <p:sldId id="282" r:id="rId5"/>
    <p:sldId id="258" r:id="rId6"/>
    <p:sldId id="259" r:id="rId7"/>
    <p:sldId id="283" r:id="rId8"/>
    <p:sldId id="277" r:id="rId9"/>
    <p:sldId id="267" r:id="rId10"/>
    <p:sldId id="284" r:id="rId11"/>
    <p:sldId id="276" r:id="rId12"/>
    <p:sldId id="285" r:id="rId13"/>
    <p:sldId id="281" r:id="rId14"/>
    <p:sldId id="280" r:id="rId15"/>
    <p:sldId id="272" r:id="rId16"/>
    <p:sldId id="274" r:id="rId17"/>
    <p:sldId id="279" r:id="rId18"/>
    <p:sldId id="264"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88047" autoAdjust="0"/>
  </p:normalViewPr>
  <p:slideViewPr>
    <p:cSldViewPr snapToGrid="0" snapToObjects="1">
      <p:cViewPr varScale="1">
        <p:scale>
          <a:sx n="40" d="100"/>
          <a:sy n="40" d="100"/>
        </p:scale>
        <p:origin x="-1068"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6577356"/>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41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916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916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916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brothers:  Mark 6:3:  James, </a:t>
            </a:r>
            <a:r>
              <a:rPr lang="en-US" baseline="0" dirty="0" err="1" smtClean="0"/>
              <a:t>Joses</a:t>
            </a:r>
            <a:r>
              <a:rPr lang="en-US" baseline="0" dirty="0" smtClean="0"/>
              <a:t>, Simon, and Judas</a:t>
            </a:r>
          </a:p>
          <a:p>
            <a:endParaRPr lang="en-US" baseline="0" dirty="0" smtClean="0"/>
          </a:p>
          <a:p>
            <a:r>
              <a:rPr lang="en-US" baseline="0" dirty="0" smtClean="0"/>
              <a:t>2 Points Here:</a:t>
            </a:r>
          </a:p>
          <a:p>
            <a:endParaRPr lang="en-US" baseline="0" dirty="0" smtClean="0"/>
          </a:p>
          <a:p>
            <a:pPr marL="457200" indent="-457200">
              <a:buAutoNum type="arabicPeriod"/>
            </a:pPr>
            <a:r>
              <a:rPr lang="en-US" baseline="0" dirty="0" smtClean="0"/>
              <a:t>Jesus welcomes anyone into His family.  Nowadays, there are many broken families.  Divorce, parents who take drugs, and are abusive.  Siblings who fight over the money left by parents.  (Prodigal Son, Esau/Jacob, Joseph and his brothers).  No matter what kind of family you are from, Jesus offers hope.  He offers love, peace, joy, mercy, kindness, which are often missing in many families around the world.  Even Jesus’ own physical family tried to control him.  </a:t>
            </a:r>
          </a:p>
          <a:p>
            <a:pPr marL="457200" indent="-457200">
              <a:buAutoNum type="arabicPeriod"/>
            </a:pPr>
            <a:endParaRPr lang="en-US" baseline="0" dirty="0" smtClean="0"/>
          </a:p>
          <a:p>
            <a:pPr marL="457200" indent="-457200">
              <a:buAutoNum type="arabicPeriod"/>
            </a:pPr>
            <a:r>
              <a:rPr lang="en-US" dirty="0" smtClean="0"/>
              <a:t>Spiritual family Is</a:t>
            </a:r>
            <a:r>
              <a:rPr lang="en-US" baseline="0" dirty="0" smtClean="0"/>
              <a:t> more important than physical family (wow, this is crazy coming from a Chinese family).   Jesus said Himself that we are worse than an unbeliever if we don’t care for members of our own family 1Tim 5:8.</a:t>
            </a:r>
          </a:p>
          <a:p>
            <a:pPr marL="457200" indent="-457200">
              <a:buAutoNum type="arabicPeriod"/>
            </a:pPr>
            <a:endParaRPr lang="en-US" sz="2200" baseline="0" dirty="0" smtClean="0">
              <a:latin typeface="+mn-lt"/>
              <a:ea typeface="+mn-ea"/>
              <a:cs typeface="+mn-cs"/>
              <a:sym typeface="Helvetica Neue"/>
            </a:endParaRPr>
          </a:p>
          <a:p>
            <a:pPr marL="457200" indent="-457200">
              <a:buAutoNum type="arabicPeriod"/>
            </a:pPr>
            <a:r>
              <a:rPr lang="en-US" sz="2200" baseline="0" dirty="0" smtClean="0">
                <a:latin typeface="+mn-lt"/>
                <a:ea typeface="+mn-ea"/>
                <a:cs typeface="+mn-cs"/>
                <a:sym typeface="Helvetica Neue"/>
              </a:rPr>
              <a:t>M</a:t>
            </a:r>
            <a:r>
              <a:rPr lang="en-US" sz="2200" dirty="0" smtClean="0">
                <a:latin typeface="+mn-lt"/>
                <a:ea typeface="+mn-ea"/>
                <a:cs typeface="+mn-cs"/>
                <a:sym typeface="Helvetica Neue"/>
              </a:rPr>
              <a:t>any believers are tempted to place the opinions and commands of family members over and above the opinions and commands of God (our heavenly Father.) You can see this with married couples where one spouse still listens to his parents first instead of his wife as the Bible says. You can also see this happen when a child decides not to continue following God because of pressure from his parents. Those who go down this road have made the decision that their physical family is more important than their spiritual family. This is the wrong decision. Jesus Himself said that He came to bring a sword not peace. Matthew 10:34.</a:t>
            </a:r>
            <a:endParaRPr lang="en-US" dirty="0"/>
          </a:p>
        </p:txBody>
      </p:sp>
    </p:spTree>
    <p:extLst>
      <p:ext uri="{BB962C8B-B14F-4D97-AF65-F5344CB8AC3E}">
        <p14:creationId xmlns:p14="http://schemas.microsoft.com/office/powerpoint/2010/main" val="351650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 xmlns:ma14="http://schemas.microsoft.com/office/mac/drawingml/2011/main"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 xmlns:ma14="http://schemas.microsoft.com/office/mac/drawingml/2011/main"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1" y="7016550"/>
            <a:ext cx="12808999" cy="2868476"/>
          </a:xfrm>
          <a:prstGeom prst="rect">
            <a:avLst/>
          </a:prstGeom>
          <a:ln w="3175">
            <a:miter lim="400000"/>
          </a:ln>
          <a:extLst>
            <a:ext uri="{C572A759-6A51-4108-AA02-DFA0A04FC94B}">
              <ma14:wrappingTextBoxFlag xmlns="" xmlns:ma14="http://schemas.microsoft.com/office/mac/drawingml/2011/main"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sz="6000" b="1" dirty="0" smtClean="0">
                <a:solidFill>
                  <a:srgbClr val="FFFF00"/>
                </a:solidFill>
              </a:rPr>
              <a:t>Parable of All Parables</a:t>
            </a:r>
            <a:r>
              <a:rPr sz="3600" dirty="0"/>
              <a:t/>
            </a:r>
            <a:br>
              <a:rPr sz="3600" dirty="0"/>
            </a:br>
            <a:r>
              <a:rPr lang="en-US" sz="3600" dirty="0" smtClean="0">
                <a:solidFill>
                  <a:srgbClr val="FFC000"/>
                </a:solidFill>
              </a:rPr>
              <a:t>Raymond </a:t>
            </a:r>
            <a:r>
              <a:rPr lang="en-US" sz="3600" dirty="0" smtClean="0">
                <a:solidFill>
                  <a:srgbClr val="FFC000"/>
                </a:solidFill>
              </a:rPr>
              <a:t>Breckenridge Orr</a:t>
            </a:r>
          </a:p>
          <a:p>
            <a:pPr>
              <a:lnSpc>
                <a:spcPct val="120000"/>
              </a:lnSpc>
              <a:defRPr sz="5400">
                <a:solidFill>
                  <a:srgbClr val="FFFFFF"/>
                </a:solidFill>
                <a:latin typeface="Constantia"/>
                <a:ea typeface="Constantia"/>
                <a:cs typeface="Constantia"/>
                <a:sym typeface="Constantia"/>
              </a:defRPr>
            </a:pPr>
            <a:r>
              <a:rPr lang="en-US" sz="5400" b="1" dirty="0" smtClean="0"/>
              <a:t>						Mark 4:1-25</a:t>
            </a:r>
            <a:endParaRPr sz="5400"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582025"/>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4000" dirty="0" smtClean="0">
                <a:solidFill>
                  <a:srgbClr val="FF0000"/>
                </a:solidFill>
              </a:rPr>
              <a:t>Mark 4:14-17</a:t>
            </a:r>
            <a:endParaRPr lang="en-US" sz="4000" dirty="0">
              <a:solidFill>
                <a:srgbClr val="FF0000"/>
              </a:solidFill>
            </a:endParaRPr>
          </a:p>
        </p:txBody>
      </p:sp>
      <p:sp>
        <p:nvSpPr>
          <p:cNvPr id="4" name="TextBox 3"/>
          <p:cNvSpPr txBox="1"/>
          <p:nvPr/>
        </p:nvSpPr>
        <p:spPr>
          <a:xfrm>
            <a:off x="697832" y="2292982"/>
            <a:ext cx="11649892" cy="7151699"/>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a:lnSpc>
                <a:spcPts val="5500"/>
              </a:lnSpc>
            </a:pPr>
            <a:r>
              <a:rPr lang="en-US" sz="4000" b="1" baseline="30000" dirty="0" smtClean="0">
                <a:solidFill>
                  <a:srgbClr val="FF0000"/>
                </a:solidFill>
              </a:rPr>
              <a:t>14</a:t>
            </a:r>
            <a:r>
              <a:rPr lang="en-US" sz="4000" dirty="0" smtClean="0"/>
              <a:t> </a:t>
            </a:r>
            <a:r>
              <a:rPr lang="en-US" sz="4000" dirty="0"/>
              <a:t>“The sower sows the word.  </a:t>
            </a:r>
            <a:r>
              <a:rPr lang="en-US" sz="4000" b="1" baseline="30000" dirty="0">
                <a:solidFill>
                  <a:srgbClr val="FF0000"/>
                </a:solidFill>
              </a:rPr>
              <a:t>15</a:t>
            </a:r>
            <a:r>
              <a:rPr lang="en-US" sz="4000" b="1" baseline="30000" dirty="0"/>
              <a:t> </a:t>
            </a:r>
            <a:r>
              <a:rPr lang="en-US" sz="4000" dirty="0"/>
              <a:t>And these are the ones along the path, where the word is sown: when they hear, Satan </a:t>
            </a:r>
            <a:r>
              <a:rPr lang="en-US" sz="4000" u="sng" dirty="0">
                <a:solidFill>
                  <a:srgbClr val="0000FF"/>
                </a:solidFill>
              </a:rPr>
              <a:t>immediately</a:t>
            </a:r>
            <a:r>
              <a:rPr lang="en-US" sz="4000" dirty="0"/>
              <a:t> comes and takes away the word that is sown in them.  </a:t>
            </a:r>
            <a:r>
              <a:rPr lang="en-US" sz="4000" b="1" baseline="30000" dirty="0">
                <a:solidFill>
                  <a:srgbClr val="FF0000"/>
                </a:solidFill>
              </a:rPr>
              <a:t>16</a:t>
            </a:r>
            <a:r>
              <a:rPr lang="en-US" sz="4000" b="1" baseline="30000" dirty="0"/>
              <a:t> </a:t>
            </a:r>
            <a:r>
              <a:rPr lang="en-US" sz="4000" dirty="0"/>
              <a:t>And these are the ones sown on rocky ground: the ones who, when they hear the word, </a:t>
            </a:r>
            <a:r>
              <a:rPr lang="en-US" sz="4000" u="sng" dirty="0">
                <a:solidFill>
                  <a:srgbClr val="0000FF"/>
                </a:solidFill>
              </a:rPr>
              <a:t>immediately </a:t>
            </a:r>
            <a:r>
              <a:rPr lang="en-US" sz="4000" dirty="0"/>
              <a:t>receive it with joy.   </a:t>
            </a:r>
            <a:r>
              <a:rPr lang="en-US" sz="4000" b="1" baseline="30000" dirty="0">
                <a:solidFill>
                  <a:srgbClr val="FF0000"/>
                </a:solidFill>
              </a:rPr>
              <a:t>17</a:t>
            </a:r>
            <a:r>
              <a:rPr lang="en-US" sz="4000" b="1" baseline="30000" dirty="0"/>
              <a:t> </a:t>
            </a:r>
            <a:r>
              <a:rPr lang="en-US" sz="4000" dirty="0"/>
              <a:t>And they have no root in themselves, but endure </a:t>
            </a:r>
            <a:r>
              <a:rPr lang="en-US" sz="4000" u="sng" dirty="0">
                <a:solidFill>
                  <a:srgbClr val="0000FF"/>
                </a:solidFill>
              </a:rPr>
              <a:t>for a while</a:t>
            </a:r>
            <a:r>
              <a:rPr lang="en-US" sz="4000" dirty="0"/>
              <a:t>; then, when tribulation or persecution arises on account of the word, </a:t>
            </a:r>
            <a:r>
              <a:rPr lang="en-US" sz="4000" u="sng" dirty="0">
                <a:solidFill>
                  <a:srgbClr val="0000FF"/>
                </a:solidFill>
              </a:rPr>
              <a:t>immediately</a:t>
            </a:r>
            <a:r>
              <a:rPr lang="en-US" sz="4000" dirty="0"/>
              <a:t> they fall away</a:t>
            </a:r>
            <a:r>
              <a:rPr lang="en-US" sz="3200" dirty="0"/>
              <a:t>.  </a:t>
            </a:r>
          </a:p>
        </p:txBody>
      </p:sp>
    </p:spTree>
    <p:extLst>
      <p:ext uri="{BB962C8B-B14F-4D97-AF65-F5344CB8AC3E}">
        <p14:creationId xmlns:p14="http://schemas.microsoft.com/office/powerpoint/2010/main" val="4236786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338" y="1939045"/>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4000" dirty="0" smtClean="0">
                <a:solidFill>
                  <a:srgbClr val="FF0000"/>
                </a:solidFill>
              </a:rPr>
              <a:t>Mark 4:18-20</a:t>
            </a:r>
            <a:endParaRPr lang="en-US" sz="4000" dirty="0">
              <a:solidFill>
                <a:srgbClr val="FF0000"/>
              </a:solidFill>
            </a:endParaRPr>
          </a:p>
        </p:txBody>
      </p:sp>
      <p:sp>
        <p:nvSpPr>
          <p:cNvPr id="4" name="TextBox 3"/>
          <p:cNvSpPr txBox="1"/>
          <p:nvPr/>
        </p:nvSpPr>
        <p:spPr>
          <a:xfrm>
            <a:off x="912133" y="2653085"/>
            <a:ext cx="11429999" cy="58949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a:lnSpc>
                <a:spcPts val="5500"/>
              </a:lnSpc>
              <a:spcBef>
                <a:spcPts val="600"/>
              </a:spcBef>
              <a:spcAft>
                <a:spcPts val="600"/>
              </a:spcAft>
            </a:pPr>
            <a:r>
              <a:rPr lang="en-US" sz="4000" b="1" baseline="30000" dirty="0">
                <a:solidFill>
                  <a:srgbClr val="FF0000"/>
                </a:solidFill>
              </a:rPr>
              <a:t>18</a:t>
            </a:r>
            <a:r>
              <a:rPr lang="en-US" sz="4000" b="1" baseline="30000" dirty="0"/>
              <a:t> </a:t>
            </a:r>
            <a:r>
              <a:rPr lang="en-US" sz="4000" dirty="0"/>
              <a:t>And others are the ones sown among thorns.  They are those who hear the word, </a:t>
            </a:r>
            <a:r>
              <a:rPr lang="en-US" sz="4000" b="1" baseline="30000" dirty="0">
                <a:solidFill>
                  <a:srgbClr val="FF0000"/>
                </a:solidFill>
              </a:rPr>
              <a:t>19</a:t>
            </a:r>
            <a:r>
              <a:rPr lang="en-US" sz="4000" b="1" baseline="30000" dirty="0"/>
              <a:t> </a:t>
            </a:r>
            <a:r>
              <a:rPr lang="en-US" sz="4000" dirty="0"/>
              <a:t>but the cares of the world and the deceitfulness of riches and the desires for other things enter in and choke the word, and it proves unfruitful.  </a:t>
            </a:r>
            <a:r>
              <a:rPr lang="en-US" sz="4000" b="1" baseline="30000" dirty="0">
                <a:solidFill>
                  <a:srgbClr val="FF0000"/>
                </a:solidFill>
              </a:rPr>
              <a:t>20</a:t>
            </a:r>
            <a:r>
              <a:rPr lang="en-US" sz="4000" b="1" baseline="30000" dirty="0"/>
              <a:t> </a:t>
            </a:r>
            <a:r>
              <a:rPr lang="en-US" sz="4000" dirty="0"/>
              <a:t>But those that were sown on the good soil are the ones who hear the word and accept it and bear fruit, 30-fold and 60-fold and 100-fold.”</a:t>
            </a:r>
            <a:endParaRPr lang="en-US" sz="3200" dirty="0"/>
          </a:p>
        </p:txBody>
      </p:sp>
      <p:pic>
        <p:nvPicPr>
          <p:cNvPr id="5" name="Picture 2" descr="C:\Users\Ridge\Pictures\Bible photos\sower of the seed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795" y="7655072"/>
            <a:ext cx="2683752" cy="178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1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8073" y="2653085"/>
            <a:ext cx="11429999" cy="5894945"/>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a:lnSpc>
                <a:spcPts val="5500"/>
              </a:lnSpc>
              <a:spcBef>
                <a:spcPts val="600"/>
              </a:spcBef>
              <a:spcAft>
                <a:spcPts val="600"/>
              </a:spcAft>
            </a:pPr>
            <a:r>
              <a:rPr lang="en-US" sz="4000" b="1" baseline="30000" dirty="0">
                <a:solidFill>
                  <a:srgbClr val="FF0000"/>
                </a:solidFill>
              </a:rPr>
              <a:t>18</a:t>
            </a:r>
            <a:r>
              <a:rPr lang="en-US" sz="4000" b="1" baseline="30000" dirty="0"/>
              <a:t> </a:t>
            </a:r>
            <a:r>
              <a:rPr lang="en-US" sz="4000" dirty="0"/>
              <a:t>And others are the ones sown among thorns.  They are those who hear the word, </a:t>
            </a:r>
            <a:r>
              <a:rPr lang="en-US" sz="4000" b="1" baseline="30000" dirty="0">
                <a:solidFill>
                  <a:srgbClr val="FF0000"/>
                </a:solidFill>
              </a:rPr>
              <a:t>19</a:t>
            </a:r>
            <a:r>
              <a:rPr lang="en-US" sz="4000" b="1" baseline="30000" dirty="0"/>
              <a:t> </a:t>
            </a:r>
            <a:r>
              <a:rPr lang="en-US" sz="4000" dirty="0"/>
              <a:t>but the </a:t>
            </a:r>
            <a:r>
              <a:rPr lang="en-US" sz="4000" u="sng" dirty="0">
                <a:solidFill>
                  <a:srgbClr val="00B050"/>
                </a:solidFill>
              </a:rPr>
              <a:t>cares</a:t>
            </a:r>
            <a:r>
              <a:rPr lang="en-US" sz="4000" dirty="0"/>
              <a:t> of the world and the </a:t>
            </a:r>
            <a:r>
              <a:rPr lang="en-US" sz="4000" u="sng" dirty="0">
                <a:solidFill>
                  <a:srgbClr val="00B050"/>
                </a:solidFill>
              </a:rPr>
              <a:t>deceitfulness</a:t>
            </a:r>
            <a:r>
              <a:rPr lang="en-US" sz="4000" dirty="0"/>
              <a:t> of riches and the </a:t>
            </a:r>
            <a:r>
              <a:rPr lang="en-US" sz="4000" u="sng" dirty="0">
                <a:solidFill>
                  <a:srgbClr val="00B050"/>
                </a:solidFill>
              </a:rPr>
              <a:t>desires</a:t>
            </a:r>
            <a:r>
              <a:rPr lang="en-US" sz="4000" dirty="0"/>
              <a:t> for other things enter in and choke the word, and it </a:t>
            </a:r>
            <a:r>
              <a:rPr lang="en-US" sz="4000" u="sng" dirty="0">
                <a:solidFill>
                  <a:srgbClr val="00B050"/>
                </a:solidFill>
              </a:rPr>
              <a:t>proves unfruitful</a:t>
            </a:r>
            <a:r>
              <a:rPr lang="en-US" sz="4000" dirty="0"/>
              <a:t>.  </a:t>
            </a:r>
            <a:r>
              <a:rPr lang="en-US" sz="4000" b="1" baseline="30000" dirty="0">
                <a:solidFill>
                  <a:srgbClr val="FF0000"/>
                </a:solidFill>
              </a:rPr>
              <a:t>20</a:t>
            </a:r>
            <a:r>
              <a:rPr lang="en-US" sz="4000" b="1" baseline="30000" dirty="0"/>
              <a:t> </a:t>
            </a:r>
            <a:r>
              <a:rPr lang="en-US" sz="4000" dirty="0"/>
              <a:t>But those that were sown on the good soil are the ones who </a:t>
            </a:r>
            <a:r>
              <a:rPr lang="en-US" sz="4000" dirty="0">
                <a:solidFill>
                  <a:schemeClr val="accent6">
                    <a:lumMod val="75000"/>
                  </a:schemeClr>
                </a:solidFill>
              </a:rPr>
              <a:t>hear</a:t>
            </a:r>
            <a:r>
              <a:rPr lang="en-US" sz="4000" dirty="0"/>
              <a:t> the word and </a:t>
            </a:r>
            <a:r>
              <a:rPr lang="en-US" sz="4000" dirty="0">
                <a:solidFill>
                  <a:schemeClr val="accent6">
                    <a:lumMod val="75000"/>
                  </a:schemeClr>
                </a:solidFill>
              </a:rPr>
              <a:t>accept</a:t>
            </a:r>
            <a:r>
              <a:rPr lang="en-US" sz="4000" dirty="0"/>
              <a:t> it and </a:t>
            </a:r>
            <a:r>
              <a:rPr lang="en-US" sz="4000" dirty="0">
                <a:solidFill>
                  <a:schemeClr val="accent6">
                    <a:lumMod val="75000"/>
                  </a:schemeClr>
                </a:solidFill>
              </a:rPr>
              <a:t>bear fruit</a:t>
            </a:r>
            <a:r>
              <a:rPr lang="en-US" sz="4000" dirty="0"/>
              <a:t>, 30-fold and 60-fold and 100-fold.”</a:t>
            </a:r>
            <a:endParaRPr lang="en-US" sz="3200" dirty="0"/>
          </a:p>
        </p:txBody>
      </p:sp>
      <p:pic>
        <p:nvPicPr>
          <p:cNvPr id="5" name="Picture 2" descr="C:\Users\Ridge\Pictures\Bible photos\sower of the seed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050" y="7775387"/>
            <a:ext cx="2683752" cy="17859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338" y="1939045"/>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4000" dirty="0" smtClean="0">
                <a:solidFill>
                  <a:srgbClr val="FF0000"/>
                </a:solidFill>
              </a:rPr>
              <a:t>Mark 4:18-20</a:t>
            </a:r>
            <a:endParaRPr lang="en-US" sz="4000" dirty="0">
              <a:solidFill>
                <a:srgbClr val="FF0000"/>
              </a:solidFill>
            </a:endParaRPr>
          </a:p>
        </p:txBody>
      </p:sp>
    </p:spTree>
    <p:extLst>
      <p:ext uri="{BB962C8B-B14F-4D97-AF65-F5344CB8AC3E}">
        <p14:creationId xmlns:p14="http://schemas.microsoft.com/office/powerpoint/2010/main" val="1208618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663" y="2814616"/>
            <a:ext cx="12657137" cy="6786473"/>
          </a:xfrm>
          <a:prstGeom prst="rect">
            <a:avLst/>
          </a:prstGeom>
        </p:spPr>
        <p:txBody>
          <a:bodyPr wrap="square">
            <a:spAutoFit/>
          </a:bodyPr>
          <a:lstStyle/>
          <a:p>
            <a:r>
              <a:rPr lang="en-US" sz="3600" u="sng" dirty="0" smtClean="0">
                <a:solidFill>
                  <a:srgbClr val="FFC000"/>
                </a:solidFill>
              </a:rPr>
              <a:t>Farmer</a:t>
            </a:r>
            <a:r>
              <a:rPr lang="en-US" sz="3600" dirty="0" smtClean="0">
                <a:solidFill>
                  <a:srgbClr val="FFC000"/>
                </a:solidFill>
              </a:rPr>
              <a:t> </a:t>
            </a:r>
            <a:r>
              <a:rPr lang="en-US" sz="3600" dirty="0"/>
              <a:t>sowing </a:t>
            </a:r>
            <a:r>
              <a:rPr lang="en-US" sz="3600" dirty="0" smtClean="0"/>
              <a:t>--- </a:t>
            </a:r>
            <a:r>
              <a:rPr lang="en-US" sz="3600" dirty="0" smtClean="0"/>
              <a:t>a </a:t>
            </a:r>
            <a:r>
              <a:rPr lang="en-US" sz="3600" dirty="0"/>
              <a:t>messenger of God.  </a:t>
            </a:r>
          </a:p>
          <a:p>
            <a:r>
              <a:rPr lang="en-US" sz="3600" u="sng" dirty="0">
                <a:solidFill>
                  <a:srgbClr val="FF0000"/>
                </a:solidFill>
              </a:rPr>
              <a:t>Seed</a:t>
            </a:r>
            <a:r>
              <a:rPr lang="en-US" sz="3600" dirty="0"/>
              <a:t> being sown </a:t>
            </a:r>
            <a:r>
              <a:rPr lang="en-US" sz="3600" dirty="0" smtClean="0"/>
              <a:t>--- </a:t>
            </a:r>
            <a:r>
              <a:rPr lang="en-US" sz="3600" dirty="0"/>
              <a:t>the word of God</a:t>
            </a:r>
            <a:r>
              <a:rPr lang="en-US" sz="3600" dirty="0" smtClean="0"/>
              <a:t>.</a:t>
            </a:r>
          </a:p>
          <a:p>
            <a:endParaRPr lang="en-US" sz="3600" dirty="0"/>
          </a:p>
          <a:p>
            <a:pPr marL="3657600" indent="-3657600">
              <a:tabLst>
                <a:tab pos="3321050" algn="l"/>
              </a:tabLst>
            </a:pPr>
            <a:r>
              <a:rPr lang="en-US" sz="3600" dirty="0" smtClean="0"/>
              <a:t>		</a:t>
            </a:r>
            <a:r>
              <a:rPr lang="en-US" sz="3600" u="sng" dirty="0" smtClean="0">
                <a:solidFill>
                  <a:srgbClr val="00B050"/>
                </a:solidFill>
              </a:rPr>
              <a:t>Path</a:t>
            </a:r>
            <a:r>
              <a:rPr lang="en-US" sz="3600" dirty="0" smtClean="0"/>
              <a:t>: </a:t>
            </a:r>
            <a:r>
              <a:rPr lang="en-US" sz="3600" dirty="0"/>
              <a:t>hard heart (</a:t>
            </a:r>
            <a:r>
              <a:rPr lang="en-US" sz="3600" dirty="0">
                <a:solidFill>
                  <a:srgbClr val="00B050"/>
                </a:solidFill>
              </a:rPr>
              <a:t>unresponsive</a:t>
            </a:r>
            <a:r>
              <a:rPr lang="en-US" sz="3600" dirty="0"/>
              <a:t>),</a:t>
            </a:r>
          </a:p>
          <a:p>
            <a:pPr marL="3657600" indent="-3657600">
              <a:tabLst>
                <a:tab pos="3321050" algn="l"/>
              </a:tabLst>
            </a:pPr>
            <a:r>
              <a:rPr lang="en-US" sz="3600" dirty="0" smtClean="0"/>
              <a:t>		</a:t>
            </a:r>
            <a:r>
              <a:rPr lang="en-US" sz="3600" u="sng" dirty="0" smtClean="0">
                <a:solidFill>
                  <a:srgbClr val="00B0F0"/>
                </a:solidFill>
              </a:rPr>
              <a:t>Rocky ground</a:t>
            </a:r>
            <a:r>
              <a:rPr lang="en-US" sz="3600" dirty="0" smtClean="0"/>
              <a:t>: </a:t>
            </a:r>
            <a:r>
              <a:rPr lang="en-US" sz="3600" dirty="0"/>
              <a:t>shallow heart (</a:t>
            </a:r>
            <a:r>
              <a:rPr lang="en-US" sz="3600" dirty="0">
                <a:solidFill>
                  <a:srgbClr val="00B0F0"/>
                </a:solidFill>
              </a:rPr>
              <a:t>impulsive</a:t>
            </a:r>
            <a:r>
              <a:rPr lang="en-US" sz="3600" dirty="0"/>
              <a:t>),</a:t>
            </a:r>
            <a:r>
              <a:rPr lang="en-US" sz="3600" u="sng" dirty="0"/>
              <a:t> </a:t>
            </a:r>
            <a:endParaRPr lang="en-US" sz="3600" dirty="0"/>
          </a:p>
          <a:p>
            <a:pPr marL="3657600" indent="-3657600">
              <a:tabLst>
                <a:tab pos="3321050" algn="l"/>
              </a:tabLst>
            </a:pPr>
            <a:r>
              <a:rPr lang="en-US" sz="3600" dirty="0" smtClean="0"/>
              <a:t>		</a:t>
            </a:r>
            <a:r>
              <a:rPr lang="en-US" sz="3600" u="sng" dirty="0" smtClean="0">
                <a:solidFill>
                  <a:srgbClr val="FF66CC"/>
                </a:solidFill>
              </a:rPr>
              <a:t>Thorns</a:t>
            </a:r>
            <a:r>
              <a:rPr lang="en-US" sz="3600" dirty="0" smtClean="0"/>
              <a:t>: </a:t>
            </a:r>
            <a:r>
              <a:rPr lang="en-US" sz="3600" dirty="0"/>
              <a:t>overcrowded </a:t>
            </a:r>
            <a:r>
              <a:rPr lang="en-US" sz="3600" dirty="0" smtClean="0"/>
              <a:t>heart (</a:t>
            </a:r>
            <a:r>
              <a:rPr lang="en-US" sz="3600" dirty="0" smtClean="0">
                <a:solidFill>
                  <a:srgbClr val="FF66CC"/>
                </a:solidFill>
              </a:rPr>
              <a:t>preoccupied</a:t>
            </a:r>
            <a:r>
              <a:rPr lang="en-US" sz="3600" dirty="0"/>
              <a:t>), </a:t>
            </a:r>
          </a:p>
          <a:p>
            <a:endParaRPr lang="en-US" sz="2400" dirty="0" smtClean="0"/>
          </a:p>
          <a:p>
            <a:pPr>
              <a:spcAft>
                <a:spcPts val="1800"/>
              </a:spcAft>
            </a:pPr>
            <a:r>
              <a:rPr lang="en-US" sz="3600" dirty="0" smtClean="0"/>
              <a:t>		         	And </a:t>
            </a:r>
            <a:r>
              <a:rPr lang="en-US" sz="3600" dirty="0"/>
              <a:t>the </a:t>
            </a:r>
            <a:r>
              <a:rPr lang="en-US" sz="3600" b="1" u="sng" dirty="0">
                <a:solidFill>
                  <a:schemeClr val="accent6">
                    <a:lumMod val="50000"/>
                  </a:schemeClr>
                </a:solidFill>
              </a:rPr>
              <a:t>Good Soil</a:t>
            </a:r>
            <a:r>
              <a:rPr lang="en-US" sz="3600" b="1" dirty="0">
                <a:solidFill>
                  <a:schemeClr val="accent6">
                    <a:lumMod val="50000"/>
                  </a:schemeClr>
                </a:solidFill>
              </a:rPr>
              <a:t> </a:t>
            </a:r>
            <a:r>
              <a:rPr lang="en-US" sz="3600" dirty="0" smtClean="0"/>
              <a:t>: (responsive</a:t>
            </a:r>
            <a:r>
              <a:rPr lang="en-US" sz="3600" dirty="0"/>
              <a:t>, </a:t>
            </a:r>
            <a:r>
              <a:rPr lang="en-US" sz="3600" dirty="0" smtClean="0"/>
              <a:t>				persevering</a:t>
            </a:r>
            <a:r>
              <a:rPr lang="en-US" sz="3600" dirty="0"/>
              <a:t>, </a:t>
            </a:r>
            <a:r>
              <a:rPr lang="en-US" sz="3600" dirty="0" smtClean="0"/>
              <a:t>single </a:t>
            </a:r>
            <a:r>
              <a:rPr lang="en-US" sz="3600" dirty="0"/>
              <a:t>in devotion </a:t>
            </a:r>
            <a:r>
              <a:rPr lang="en-US" sz="3600" dirty="0" smtClean="0"/>
              <a:t>&amp; </a:t>
            </a:r>
            <a:r>
              <a:rPr lang="en-US" sz="3600" dirty="0"/>
              <a:t>fruitful</a:t>
            </a:r>
            <a:r>
              <a:rPr lang="en-US" sz="3600" dirty="0" smtClean="0"/>
              <a:t>)</a:t>
            </a:r>
            <a:endParaRPr lang="en-US" sz="3600" dirty="0"/>
          </a:p>
          <a:p>
            <a:pPr marL="571500" lvl="0" indent="-571500">
              <a:buFont typeface="Wingdings" panose="05000000000000000000" pitchFamily="2" charset="2"/>
              <a:buChar char="v"/>
            </a:pPr>
            <a:r>
              <a:rPr lang="en-US" sz="3600" dirty="0"/>
              <a:t>This </a:t>
            </a:r>
            <a:r>
              <a:rPr lang="en-US" sz="3600" dirty="0" smtClean="0"/>
              <a:t>warns </a:t>
            </a:r>
            <a:r>
              <a:rPr lang="en-US" sz="3600" dirty="0"/>
              <a:t>all who receive God’s word </a:t>
            </a:r>
            <a:r>
              <a:rPr lang="en-US" sz="3600" dirty="0" smtClean="0"/>
              <a:t>(The Seed</a:t>
            </a:r>
            <a:r>
              <a:rPr lang="en-US" sz="3600" dirty="0" smtClean="0"/>
              <a:t>):</a:t>
            </a:r>
            <a:endParaRPr lang="en-US" sz="3600" dirty="0" smtClean="0"/>
          </a:p>
          <a:p>
            <a:r>
              <a:rPr lang="en-US" sz="3600" b="1" i="1" dirty="0"/>
              <a:t>‘</a:t>
            </a:r>
            <a:r>
              <a:rPr lang="en-US" sz="3600" b="1" i="1" u="sng" dirty="0"/>
              <a:t>Ears to hear</a:t>
            </a:r>
            <a:r>
              <a:rPr lang="en-US" sz="3600" b="1" i="1" dirty="0"/>
              <a:t>’ </a:t>
            </a:r>
            <a:r>
              <a:rPr lang="en-US" sz="3600" dirty="0" smtClean="0"/>
              <a:t>has </a:t>
            </a:r>
            <a:r>
              <a:rPr lang="en-US" sz="3600" dirty="0"/>
              <a:t>to do with submission to God as we seek </a:t>
            </a:r>
            <a:r>
              <a:rPr lang="en-US" sz="3600" dirty="0" smtClean="0"/>
              <a:t>	to </a:t>
            </a:r>
            <a:r>
              <a:rPr lang="en-US" sz="3600" dirty="0"/>
              <a:t>trust Him and die </a:t>
            </a:r>
            <a:r>
              <a:rPr lang="en-US" sz="3600" dirty="0" smtClean="0"/>
              <a:t>to </a:t>
            </a:r>
            <a:r>
              <a:rPr lang="en-US" sz="3600" dirty="0"/>
              <a:t>all manner of self-reliance.</a:t>
            </a:r>
          </a:p>
        </p:txBody>
      </p:sp>
      <p:sp>
        <p:nvSpPr>
          <p:cNvPr id="4" name="Rectangle 2"/>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7" descr="The sower of see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6209" y="1859592"/>
            <a:ext cx="2583507" cy="25730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47663" y="53340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Various kinds of response:   a. eaten   b. shriveled   c. choked  &amp;  d. fruitful</a:t>
            </a:r>
            <a:endParaRPr kumimoji="0" lang="en-US" altLang="ko-K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47663" y="1571286"/>
            <a:ext cx="10432632" cy="1200329"/>
          </a:xfrm>
          <a:prstGeom prst="rect">
            <a:avLst/>
          </a:prstGeom>
        </p:spPr>
        <p:txBody>
          <a:bodyPr wrap="square">
            <a:spAutoFit/>
          </a:bodyPr>
          <a:lstStyle/>
          <a:p>
            <a:pPr lvl="0"/>
            <a:r>
              <a:rPr lang="en-US" sz="3600" b="1" dirty="0" smtClean="0">
                <a:solidFill>
                  <a:srgbClr val="FF0000"/>
                </a:solidFill>
              </a:rPr>
              <a:t>4. </a:t>
            </a:r>
            <a:r>
              <a:rPr lang="en-US" sz="3600" b="1" dirty="0" smtClean="0"/>
              <a:t>Various </a:t>
            </a:r>
            <a:r>
              <a:rPr lang="en-US" sz="3600" b="1" dirty="0"/>
              <a:t>kinds of response:   </a:t>
            </a:r>
            <a:r>
              <a:rPr lang="en-US" sz="3600" dirty="0" smtClean="0"/>
              <a:t>		</a:t>
            </a:r>
            <a:r>
              <a:rPr lang="en-US" sz="3600" dirty="0"/>
              <a:t> </a:t>
            </a:r>
            <a:r>
              <a:rPr lang="en-US" sz="3600" dirty="0" smtClean="0"/>
              <a:t>      </a:t>
            </a:r>
            <a:r>
              <a:rPr lang="en-US" sz="3600" dirty="0" smtClean="0">
                <a:solidFill>
                  <a:srgbClr val="0000FF"/>
                </a:solidFill>
              </a:rPr>
              <a:t>a</a:t>
            </a:r>
            <a:r>
              <a:rPr lang="en-US" sz="3600" dirty="0">
                <a:solidFill>
                  <a:srgbClr val="0000FF"/>
                </a:solidFill>
              </a:rPr>
              <a:t>. </a:t>
            </a:r>
            <a:r>
              <a:rPr lang="en-US" sz="3600" dirty="0"/>
              <a:t>eaten   </a:t>
            </a:r>
            <a:r>
              <a:rPr lang="en-US" sz="3600" dirty="0">
                <a:solidFill>
                  <a:srgbClr val="0000FF"/>
                </a:solidFill>
              </a:rPr>
              <a:t>b. </a:t>
            </a:r>
            <a:r>
              <a:rPr lang="en-US" sz="3600" dirty="0"/>
              <a:t>shriveled   </a:t>
            </a:r>
            <a:r>
              <a:rPr lang="en-US" sz="3600" dirty="0">
                <a:solidFill>
                  <a:srgbClr val="0000FF"/>
                </a:solidFill>
              </a:rPr>
              <a:t>c. </a:t>
            </a:r>
            <a:r>
              <a:rPr lang="en-US" sz="3600" dirty="0"/>
              <a:t>choked  &amp;  </a:t>
            </a:r>
            <a:r>
              <a:rPr lang="en-US" sz="3600" dirty="0">
                <a:solidFill>
                  <a:schemeClr val="accent6">
                    <a:lumMod val="50000"/>
                  </a:schemeClr>
                </a:solidFill>
              </a:rPr>
              <a:t>d. </a:t>
            </a:r>
            <a:r>
              <a:rPr lang="en-US" sz="3600" dirty="0"/>
              <a:t>fruitful</a:t>
            </a:r>
          </a:p>
        </p:txBody>
      </p:sp>
      <p:pic>
        <p:nvPicPr>
          <p:cNvPr id="8" name="Picture 7" descr="C:\Users\Ridge\Pictures\Bible photos\seeds of several kinds.jpg"/>
          <p:cNvPicPr/>
          <p:nvPr/>
        </p:nvPicPr>
        <p:blipFill>
          <a:blip r:embed="rId3">
            <a:extLst>
              <a:ext uri="{28A0092B-C50C-407E-A947-70E740481C1C}">
                <a14:useLocalDpi xmlns:a14="http://schemas.microsoft.com/office/drawing/2010/main" val="0"/>
              </a:ext>
            </a:extLst>
          </a:blip>
          <a:srcRect/>
          <a:stretch>
            <a:fillRect/>
          </a:stretch>
        </p:blipFill>
        <p:spPr bwMode="auto">
          <a:xfrm>
            <a:off x="0" y="4170960"/>
            <a:ext cx="3801979" cy="3604483"/>
          </a:xfrm>
          <a:prstGeom prst="rect">
            <a:avLst/>
          </a:prstGeom>
          <a:noFill/>
          <a:ln>
            <a:noFill/>
          </a:ln>
        </p:spPr>
      </p:pic>
    </p:spTree>
    <p:extLst>
      <p:ext uri="{BB962C8B-B14F-4D97-AF65-F5344CB8AC3E}">
        <p14:creationId xmlns:p14="http://schemas.microsoft.com/office/powerpoint/2010/main" val="12303449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8" end="8"/>
                                            </p:txEl>
                                          </p:spTgt>
                                        </p:tgtEl>
                                      </p:cBhvr>
                                    </p:animEffect>
                                  </p:childTnLst>
                                </p:cTn>
                              </p:par>
                            </p:childTnLst>
                          </p:cTn>
                        </p:par>
                        <p:par>
                          <p:cTn id="46" fill="hold">
                            <p:stCondLst>
                              <p:cond delay="1000"/>
                            </p:stCondLst>
                            <p:childTnLst>
                              <p:par>
                                <p:cTn id="47" presetID="55"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56" y="2100642"/>
            <a:ext cx="12440653" cy="7201972"/>
          </a:xfrm>
          <a:prstGeom prst="rect">
            <a:avLst/>
          </a:prstGeom>
        </p:spPr>
        <p:txBody>
          <a:bodyPr wrap="square">
            <a:spAutoFit/>
          </a:bodyPr>
          <a:lstStyle/>
          <a:p>
            <a:pPr lvl="0">
              <a:spcBef>
                <a:spcPts val="1200"/>
              </a:spcBef>
              <a:spcAft>
                <a:spcPts val="1200"/>
              </a:spcAft>
            </a:pPr>
            <a:r>
              <a:rPr lang="en-US" sz="3600" b="1" dirty="0" smtClean="0">
                <a:solidFill>
                  <a:srgbClr val="FF0000"/>
                </a:solidFill>
              </a:rPr>
              <a:t>5. </a:t>
            </a:r>
            <a:r>
              <a:rPr lang="en-US" sz="3600" b="1" dirty="0" smtClean="0"/>
              <a:t>The </a:t>
            </a:r>
            <a:r>
              <a:rPr lang="en-US" sz="3600" b="1" dirty="0"/>
              <a:t>mark of the kingdom at work is when and where </a:t>
            </a:r>
            <a:r>
              <a:rPr lang="en-US" sz="3600" b="1" dirty="0" smtClean="0"/>
              <a:t>	the word </a:t>
            </a:r>
            <a:r>
              <a:rPr lang="en-US" sz="3600" b="1" dirty="0"/>
              <a:t>of God is fruitful.</a:t>
            </a:r>
            <a:r>
              <a:rPr lang="en-US" sz="3600" dirty="0"/>
              <a:t>  </a:t>
            </a:r>
          </a:p>
          <a:p>
            <a:r>
              <a:rPr lang="en-US" sz="3600" dirty="0"/>
              <a:t>The interpretation focuses upon the central importance of </a:t>
            </a:r>
            <a:r>
              <a:rPr lang="en-US" sz="3600" dirty="0" smtClean="0"/>
              <a:t>	the </a:t>
            </a:r>
            <a:r>
              <a:rPr lang="en-US" sz="3600" dirty="0"/>
              <a:t>word of God as it spreads and has influence over </a:t>
            </a:r>
            <a:r>
              <a:rPr lang="en-US" sz="3600" dirty="0" smtClean="0"/>
              <a:t>	the </a:t>
            </a:r>
            <a:r>
              <a:rPr lang="en-US" sz="3600" dirty="0"/>
              <a:t>human </a:t>
            </a:r>
            <a:r>
              <a:rPr lang="en-US" sz="3600" dirty="0" smtClean="0"/>
              <a:t>race --- the </a:t>
            </a:r>
            <a:r>
              <a:rPr lang="en-US" sz="3600" b="1" dirty="0" smtClean="0">
                <a:solidFill>
                  <a:srgbClr val="00B050"/>
                </a:solidFill>
              </a:rPr>
              <a:t>‘harvest’.  </a:t>
            </a:r>
          </a:p>
          <a:p>
            <a:pPr marL="571500" indent="-571500">
              <a:spcBef>
                <a:spcPts val="1200"/>
              </a:spcBef>
              <a:spcAft>
                <a:spcPts val="1200"/>
              </a:spcAft>
              <a:buFont typeface="Wingdings" panose="05000000000000000000" pitchFamily="2" charset="2"/>
              <a:buChar char="v"/>
            </a:pPr>
            <a:r>
              <a:rPr lang="en-US" sz="3600" b="1" dirty="0" smtClean="0"/>
              <a:t>Thus </a:t>
            </a:r>
            <a:r>
              <a:rPr lang="en-US" sz="3600" b="1" dirty="0"/>
              <a:t>the kingdom of God is only truly revealed in the </a:t>
            </a:r>
            <a:r>
              <a:rPr lang="en-US" sz="3600" b="1" dirty="0" smtClean="0"/>
              <a:t>	4</a:t>
            </a:r>
            <a:r>
              <a:rPr lang="en-US" sz="3600" b="1" baseline="30000" dirty="0" smtClean="0"/>
              <a:t>th</a:t>
            </a:r>
            <a:r>
              <a:rPr lang="en-US" sz="3600" b="1" dirty="0" smtClean="0"/>
              <a:t> </a:t>
            </a:r>
            <a:r>
              <a:rPr lang="en-US" sz="3600" b="1" dirty="0"/>
              <a:t>type of </a:t>
            </a:r>
            <a:r>
              <a:rPr lang="en-US" sz="3600" b="1" dirty="0" smtClean="0"/>
              <a:t>person / soil </a:t>
            </a:r>
            <a:r>
              <a:rPr lang="en-US" sz="3600" b="1" dirty="0"/>
              <a:t>mentioned</a:t>
            </a:r>
            <a:r>
              <a:rPr lang="en-US" sz="3600" dirty="0"/>
              <a:t>, in contrast to </a:t>
            </a:r>
            <a:r>
              <a:rPr lang="en-US" sz="3600" dirty="0" smtClean="0"/>
              <a:t>	the failure </a:t>
            </a:r>
            <a:r>
              <a:rPr lang="en-US" sz="3600" dirty="0"/>
              <a:t>to properly </a:t>
            </a:r>
            <a:r>
              <a:rPr lang="en-US" sz="3600" dirty="0">
                <a:solidFill>
                  <a:schemeClr val="accent6">
                    <a:lumMod val="75000"/>
                  </a:schemeClr>
                </a:solidFill>
              </a:rPr>
              <a:t>hear</a:t>
            </a:r>
            <a:r>
              <a:rPr lang="en-US" sz="3600" dirty="0"/>
              <a:t>, </a:t>
            </a:r>
            <a:r>
              <a:rPr lang="en-US" sz="3600" dirty="0">
                <a:solidFill>
                  <a:schemeClr val="accent6">
                    <a:lumMod val="75000"/>
                  </a:schemeClr>
                </a:solidFill>
              </a:rPr>
              <a:t>accept</a:t>
            </a:r>
            <a:r>
              <a:rPr lang="en-US" sz="3600" dirty="0"/>
              <a:t> and </a:t>
            </a:r>
            <a:r>
              <a:rPr lang="en-US" sz="3600" dirty="0">
                <a:solidFill>
                  <a:schemeClr val="accent6">
                    <a:lumMod val="75000"/>
                  </a:schemeClr>
                </a:solidFill>
              </a:rPr>
              <a:t>bear fruit </a:t>
            </a:r>
            <a:r>
              <a:rPr lang="en-US" sz="3600" dirty="0"/>
              <a:t>as </a:t>
            </a:r>
            <a:r>
              <a:rPr lang="en-US" sz="3600" dirty="0" smtClean="0"/>
              <a:t>	disclosed </a:t>
            </a:r>
            <a:r>
              <a:rPr lang="en-US" sz="3600" dirty="0"/>
              <a:t>in the first three people/soils.    </a:t>
            </a:r>
          </a:p>
          <a:p>
            <a:r>
              <a:rPr lang="en-US" sz="3600" i="1" dirty="0"/>
              <a:t>“You did not choose me, but I chose you and appointed you </a:t>
            </a:r>
            <a:r>
              <a:rPr lang="en-US" sz="3600" i="1" dirty="0" smtClean="0"/>
              <a:t>	that </a:t>
            </a:r>
            <a:r>
              <a:rPr lang="en-US" sz="3600" i="1" dirty="0"/>
              <a:t>you should go and bear fruit and that your fruit 	should abide, … ”</a:t>
            </a:r>
            <a:r>
              <a:rPr lang="en-US" sz="3600" dirty="0"/>
              <a:t> </a:t>
            </a:r>
            <a:r>
              <a:rPr lang="en-US" sz="3600" dirty="0" smtClean="0"/>
              <a:t>	</a:t>
            </a:r>
            <a:r>
              <a:rPr lang="en-US" sz="3600" dirty="0" smtClean="0">
                <a:solidFill>
                  <a:srgbClr val="FF0000"/>
                </a:solidFill>
              </a:rPr>
              <a:t>(</a:t>
            </a:r>
            <a:r>
              <a:rPr lang="en-US" sz="3600" dirty="0">
                <a:solidFill>
                  <a:srgbClr val="FF0000"/>
                </a:solidFill>
              </a:rPr>
              <a:t>John 15:16)</a:t>
            </a:r>
          </a:p>
        </p:txBody>
      </p:sp>
    </p:spTree>
    <p:extLst>
      <p:ext uri="{BB962C8B-B14F-4D97-AF65-F5344CB8AC3E}">
        <p14:creationId xmlns:p14="http://schemas.microsoft.com/office/powerpoint/2010/main" val="23859357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10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9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9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19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circle(in)">
                                      <p:cBhvr>
                                        <p:cTn id="21"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459491"/>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4000" b="1" u="sng" dirty="0">
                <a:solidFill>
                  <a:srgbClr val="00B050"/>
                </a:solidFill>
              </a:rPr>
              <a:t>Greater   Context</a:t>
            </a:r>
            <a:r>
              <a:rPr lang="en-US" sz="4000" b="1" dirty="0"/>
              <a:t>:</a:t>
            </a:r>
            <a:endParaRPr lang="en-US" sz="4000" dirty="0"/>
          </a:p>
        </p:txBody>
      </p:sp>
      <p:sp>
        <p:nvSpPr>
          <p:cNvPr id="3" name="Rectangle 2"/>
          <p:cNvSpPr/>
          <p:nvPr/>
        </p:nvSpPr>
        <p:spPr>
          <a:xfrm>
            <a:off x="0" y="2220960"/>
            <a:ext cx="13004800" cy="7355860"/>
          </a:xfrm>
          <a:prstGeom prst="rect">
            <a:avLst/>
          </a:prstGeom>
        </p:spPr>
        <p:txBody>
          <a:bodyPr wrap="square">
            <a:spAutoFit/>
          </a:bodyPr>
          <a:lstStyle/>
          <a:p>
            <a:pPr lvl="0">
              <a:spcBef>
                <a:spcPts val="1200"/>
              </a:spcBef>
              <a:spcAft>
                <a:spcPts val="1200"/>
              </a:spcAft>
            </a:pPr>
            <a:r>
              <a:rPr lang="en-US" sz="3600" b="1" dirty="0" smtClean="0">
                <a:solidFill>
                  <a:srgbClr val="FF0000"/>
                </a:solidFill>
              </a:rPr>
              <a:t>6. </a:t>
            </a:r>
            <a:r>
              <a:rPr lang="en-US" sz="3600" b="1" u="sng" dirty="0" smtClean="0"/>
              <a:t>Prior</a:t>
            </a:r>
            <a:r>
              <a:rPr lang="en-US" sz="3600" dirty="0" smtClean="0"/>
              <a:t> </a:t>
            </a:r>
            <a:r>
              <a:rPr lang="en-US" sz="3600" dirty="0"/>
              <a:t>to </a:t>
            </a:r>
            <a:r>
              <a:rPr lang="en-US" sz="3600" dirty="0" smtClean="0"/>
              <a:t>this, </a:t>
            </a:r>
            <a:r>
              <a:rPr lang="en-US" sz="3600" dirty="0"/>
              <a:t>Mark </a:t>
            </a:r>
            <a:r>
              <a:rPr lang="en-US" sz="3600" dirty="0" smtClean="0"/>
              <a:t>warned </a:t>
            </a:r>
            <a:r>
              <a:rPr lang="en-US" sz="3600" dirty="0"/>
              <a:t>about those who </a:t>
            </a:r>
            <a:r>
              <a:rPr lang="en-US" sz="3600" b="1" dirty="0">
                <a:solidFill>
                  <a:srgbClr val="7030A0"/>
                </a:solidFill>
              </a:rPr>
              <a:t>blaspheme</a:t>
            </a:r>
            <a:r>
              <a:rPr lang="en-US" sz="3600" dirty="0"/>
              <a:t> </a:t>
            </a:r>
            <a:r>
              <a:rPr lang="en-US" sz="3600" dirty="0" smtClean="0"/>
              <a:t>the 	Holy </a:t>
            </a:r>
            <a:r>
              <a:rPr lang="en-US" sz="3600" dirty="0"/>
              <a:t>Spirit </a:t>
            </a:r>
            <a:r>
              <a:rPr lang="en-US" sz="3200" dirty="0">
                <a:solidFill>
                  <a:srgbClr val="FF0000"/>
                </a:solidFill>
              </a:rPr>
              <a:t>(</a:t>
            </a:r>
            <a:r>
              <a:rPr lang="en-US" sz="3200" dirty="0" smtClean="0">
                <a:solidFill>
                  <a:srgbClr val="FF0000"/>
                </a:solidFill>
              </a:rPr>
              <a:t>Mk.3:22-30</a:t>
            </a:r>
            <a:r>
              <a:rPr lang="en-US" sz="3200" dirty="0">
                <a:solidFill>
                  <a:srgbClr val="FF0000"/>
                </a:solidFill>
              </a:rPr>
              <a:t>), </a:t>
            </a:r>
            <a:r>
              <a:rPr lang="en-US" sz="3600" dirty="0" smtClean="0"/>
              <a:t>in contrast to </a:t>
            </a:r>
            <a:r>
              <a:rPr lang="en-US" sz="3600" dirty="0" smtClean="0"/>
              <a:t>those </a:t>
            </a:r>
            <a:r>
              <a:rPr lang="en-US" sz="3600" dirty="0"/>
              <a:t>who do </a:t>
            </a:r>
            <a:r>
              <a:rPr lang="en-US" sz="3600" dirty="0" smtClean="0"/>
              <a:t>	the </a:t>
            </a:r>
            <a:r>
              <a:rPr lang="en-US" sz="3600" dirty="0" smtClean="0"/>
              <a:t>	will </a:t>
            </a:r>
            <a:r>
              <a:rPr lang="en-US" sz="3600" dirty="0"/>
              <a:t>of God as </a:t>
            </a:r>
            <a:r>
              <a:rPr lang="en-US" sz="3600" b="1" dirty="0" smtClean="0">
                <a:solidFill>
                  <a:srgbClr val="7030A0"/>
                </a:solidFill>
              </a:rPr>
              <a:t>genuine </a:t>
            </a:r>
            <a:r>
              <a:rPr lang="en-US" sz="3600" b="1" dirty="0">
                <a:solidFill>
                  <a:srgbClr val="7030A0"/>
                </a:solidFill>
              </a:rPr>
              <a:t>family members </a:t>
            </a:r>
            <a:r>
              <a:rPr lang="en-US" sz="3200" dirty="0">
                <a:solidFill>
                  <a:srgbClr val="FF0000"/>
                </a:solidFill>
              </a:rPr>
              <a:t>(</a:t>
            </a:r>
            <a:r>
              <a:rPr lang="en-US" sz="3200" dirty="0" smtClean="0">
                <a:solidFill>
                  <a:srgbClr val="FF0000"/>
                </a:solidFill>
              </a:rPr>
              <a:t>Mk.3:31-35).</a:t>
            </a:r>
            <a:endParaRPr lang="en-US" sz="3200" dirty="0">
              <a:solidFill>
                <a:srgbClr val="FF0000"/>
              </a:solidFill>
            </a:endParaRPr>
          </a:p>
          <a:p>
            <a:pPr>
              <a:spcAft>
                <a:spcPts val="600"/>
              </a:spcAft>
            </a:pPr>
            <a:r>
              <a:rPr lang="en-US" sz="3600" b="1" dirty="0" smtClean="0">
                <a:solidFill>
                  <a:srgbClr val="FF0000"/>
                </a:solidFill>
              </a:rPr>
              <a:t>7. </a:t>
            </a:r>
            <a:r>
              <a:rPr lang="en-US" sz="3600" b="1" u="sng" dirty="0" smtClean="0"/>
              <a:t>After</a:t>
            </a:r>
            <a:r>
              <a:rPr lang="en-US" sz="3600" dirty="0" smtClean="0"/>
              <a:t>, the </a:t>
            </a:r>
            <a:r>
              <a:rPr lang="en-US" sz="3600" b="1" dirty="0">
                <a:solidFill>
                  <a:srgbClr val="C00000"/>
                </a:solidFill>
              </a:rPr>
              <a:t>lamp </a:t>
            </a:r>
            <a:r>
              <a:rPr lang="en-US" sz="3600" b="1" dirty="0" smtClean="0">
                <a:solidFill>
                  <a:srgbClr val="C00000"/>
                </a:solidFill>
              </a:rPr>
              <a:t>analogy </a:t>
            </a:r>
            <a:r>
              <a:rPr lang="en-US" sz="3600" dirty="0" smtClean="0"/>
              <a:t>focuses </a:t>
            </a:r>
            <a:r>
              <a:rPr lang="en-US" sz="3600" dirty="0"/>
              <a:t>upon those things </a:t>
            </a:r>
            <a:r>
              <a:rPr lang="en-US" sz="3600" dirty="0">
                <a:solidFill>
                  <a:srgbClr val="0000FF"/>
                </a:solidFill>
              </a:rPr>
              <a:t>“</a:t>
            </a:r>
            <a:r>
              <a:rPr lang="en-US" sz="3600" i="1" dirty="0" smtClean="0">
                <a:solidFill>
                  <a:srgbClr val="0000FF"/>
                </a:solidFill>
              </a:rPr>
              <a:t>meant </a:t>
            </a:r>
            <a:r>
              <a:rPr lang="en-US" sz="3600" i="1" dirty="0" smtClean="0">
                <a:solidFill>
                  <a:srgbClr val="0000FF"/>
                </a:solidFill>
              </a:rPr>
              <a:t>   </a:t>
            </a:r>
          </a:p>
          <a:p>
            <a:pPr>
              <a:spcAft>
                <a:spcPts val="600"/>
              </a:spcAft>
            </a:pPr>
            <a:r>
              <a:rPr lang="en-US" sz="3600" i="1" dirty="0" smtClean="0">
                <a:solidFill>
                  <a:srgbClr val="0000FF"/>
                </a:solidFill>
              </a:rPr>
              <a:t>      to be </a:t>
            </a:r>
            <a:r>
              <a:rPr lang="en-US" sz="3600" i="1" dirty="0">
                <a:solidFill>
                  <a:srgbClr val="0000FF"/>
                </a:solidFill>
              </a:rPr>
              <a:t>disclosed</a:t>
            </a:r>
            <a:r>
              <a:rPr lang="en-US" sz="3600" dirty="0">
                <a:solidFill>
                  <a:srgbClr val="0000FF"/>
                </a:solidFill>
              </a:rPr>
              <a:t>” </a:t>
            </a:r>
            <a:r>
              <a:rPr lang="en-US" sz="3600" dirty="0"/>
              <a:t>or </a:t>
            </a:r>
            <a:r>
              <a:rPr lang="en-US" sz="3600" dirty="0">
                <a:solidFill>
                  <a:srgbClr val="0000FF"/>
                </a:solidFill>
              </a:rPr>
              <a:t>“</a:t>
            </a:r>
            <a:r>
              <a:rPr lang="en-US" sz="3600" i="1" dirty="0">
                <a:solidFill>
                  <a:srgbClr val="0000FF"/>
                </a:solidFill>
              </a:rPr>
              <a:t>meant to be brought out into the </a:t>
            </a:r>
            <a:r>
              <a:rPr lang="en-US" sz="3600" i="1" dirty="0" smtClean="0">
                <a:solidFill>
                  <a:srgbClr val="0000FF"/>
                </a:solidFill>
              </a:rPr>
              <a:t>open</a:t>
            </a:r>
            <a:r>
              <a:rPr lang="en-US" sz="3600" dirty="0" smtClean="0">
                <a:solidFill>
                  <a:srgbClr val="0000FF"/>
                </a:solidFill>
              </a:rPr>
              <a:t>”.  </a:t>
            </a:r>
            <a:r>
              <a:rPr lang="en-US" sz="3600" dirty="0" smtClean="0"/>
              <a:t>	This parable clearly </a:t>
            </a:r>
            <a:r>
              <a:rPr lang="en-US" sz="3600" dirty="0"/>
              <a:t>reveals how we </a:t>
            </a:r>
            <a:r>
              <a:rPr lang="en-US" sz="3600" dirty="0" smtClean="0"/>
              <a:t>know that we </a:t>
            </a:r>
            <a:r>
              <a:rPr lang="en-US" sz="3600" dirty="0"/>
              <a:t>are </a:t>
            </a:r>
            <a:r>
              <a:rPr lang="en-US" sz="3600" dirty="0" smtClean="0"/>
              <a:t>	those </a:t>
            </a:r>
            <a:r>
              <a:rPr lang="en-US" sz="3600" dirty="0"/>
              <a:t>who </a:t>
            </a:r>
            <a:r>
              <a:rPr lang="en-US" sz="3600" dirty="0" smtClean="0"/>
              <a:t>hear about, </a:t>
            </a:r>
            <a:r>
              <a:rPr lang="en-US" sz="3600" dirty="0"/>
              <a:t>enter and live in God’s kingdom. </a:t>
            </a:r>
          </a:p>
          <a:p>
            <a:pPr marL="571500" indent="-571500">
              <a:spcBef>
                <a:spcPts val="1200"/>
              </a:spcBef>
              <a:spcAft>
                <a:spcPts val="1200"/>
              </a:spcAft>
              <a:buFont typeface="Wingdings" panose="05000000000000000000" pitchFamily="2" charset="2"/>
              <a:buChar char="v"/>
            </a:pPr>
            <a:r>
              <a:rPr lang="en-US" sz="3600" dirty="0" smtClean="0"/>
              <a:t>This </a:t>
            </a:r>
            <a:r>
              <a:rPr lang="en-US" sz="3600" dirty="0"/>
              <a:t>parable </a:t>
            </a:r>
            <a:r>
              <a:rPr lang="en-US" sz="3600" dirty="0" smtClean="0"/>
              <a:t>enables </a:t>
            </a:r>
            <a:r>
              <a:rPr lang="en-US" sz="3600" dirty="0"/>
              <a:t>us to know the difference between a </a:t>
            </a:r>
            <a:r>
              <a:rPr lang="en-US" sz="3600" u="sng" dirty="0"/>
              <a:t>person who has</a:t>
            </a:r>
            <a:r>
              <a:rPr lang="en-US" sz="3600" dirty="0"/>
              <a:t> and </a:t>
            </a:r>
            <a:r>
              <a:rPr lang="en-US" sz="3600" i="1" dirty="0">
                <a:solidFill>
                  <a:srgbClr val="0000FF"/>
                </a:solidFill>
              </a:rPr>
              <a:t>“will be given more”, </a:t>
            </a:r>
            <a:r>
              <a:rPr lang="en-US" sz="3600" dirty="0"/>
              <a:t>bearing fruit 30-fold, 60-fold or even 100-fold; and </a:t>
            </a:r>
            <a:r>
              <a:rPr lang="en-US" sz="3600" u="sng" dirty="0"/>
              <a:t>one who does not have</a:t>
            </a:r>
            <a:r>
              <a:rPr lang="en-US" sz="3600" dirty="0"/>
              <a:t>, and </a:t>
            </a:r>
            <a:r>
              <a:rPr lang="en-US" sz="3600" i="1" dirty="0">
                <a:solidFill>
                  <a:srgbClr val="0000FF"/>
                </a:solidFill>
              </a:rPr>
              <a:t>“even what he has will be taken away.” </a:t>
            </a:r>
          </a:p>
          <a:p>
            <a:pPr marL="571500" indent="-571500">
              <a:buFont typeface="Wingdings" panose="05000000000000000000" pitchFamily="2" charset="2"/>
              <a:buChar char="v"/>
            </a:pPr>
            <a:r>
              <a:rPr lang="en-US" sz="3600" dirty="0"/>
              <a:t> </a:t>
            </a:r>
            <a:r>
              <a:rPr lang="en-US" sz="3600" i="1" dirty="0" smtClean="0"/>
              <a:t>“</a:t>
            </a:r>
            <a:r>
              <a:rPr lang="en-US" sz="3600" i="1" dirty="0"/>
              <a:t>You will recognize them by their fruits</a:t>
            </a:r>
            <a:r>
              <a:rPr lang="en-US" sz="3600" dirty="0"/>
              <a:t>.</a:t>
            </a:r>
            <a:r>
              <a:rPr lang="en-US" sz="3600" i="1" dirty="0"/>
              <a:t>”</a:t>
            </a:r>
            <a:r>
              <a:rPr lang="en-US" sz="3600" dirty="0"/>
              <a:t> </a:t>
            </a:r>
            <a:r>
              <a:rPr lang="en-US" sz="3600" dirty="0">
                <a:solidFill>
                  <a:srgbClr val="FF0000"/>
                </a:solidFill>
              </a:rPr>
              <a:t>(Matthew 7:16</a:t>
            </a:r>
            <a:r>
              <a:rPr lang="en-US" sz="3600" dirty="0" smtClean="0">
                <a:solidFill>
                  <a:srgbClr val="FF0000"/>
                </a:solidFill>
              </a:rPr>
              <a:t>)</a:t>
            </a:r>
            <a:r>
              <a:rPr lang="en-US" sz="3600" dirty="0" smtClean="0"/>
              <a:t> </a:t>
            </a:r>
            <a:endParaRPr lang="en-US" sz="3600" dirty="0">
              <a:solidFill>
                <a:srgbClr val="FF0000"/>
              </a:solidFill>
            </a:endParaRPr>
          </a:p>
        </p:txBody>
      </p:sp>
    </p:spTree>
    <p:extLst>
      <p:ext uri="{BB962C8B-B14F-4D97-AF65-F5344CB8AC3E}">
        <p14:creationId xmlns:p14="http://schemas.microsoft.com/office/powerpoint/2010/main" val="2429220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par>
                          <p:cTn id="29" fill="hold">
                            <p:stCondLst>
                              <p:cond delay="1000"/>
                            </p:stCondLst>
                            <p:childTnLst>
                              <p:par>
                                <p:cTn id="30" presetID="55"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2" y="1525296"/>
            <a:ext cx="719253" cy="84084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600" b="1" dirty="0" smtClean="0">
                <a:solidFill>
                  <a:srgbClr val="00B0F0"/>
                </a:solidFill>
                <a:latin typeface="Times New Roman" panose="02020603050405020304" pitchFamily="18" charset="0"/>
                <a:cs typeface="Times New Roman" panose="02020603050405020304" pitchFamily="18" charset="0"/>
              </a:rPr>
              <a:t>G</a:t>
            </a:r>
          </a:p>
          <a:p>
            <a:pPr algn="ctr"/>
            <a:r>
              <a:rPr lang="en-US" sz="3600" b="1" dirty="0" smtClean="0">
                <a:solidFill>
                  <a:srgbClr val="00B0F0"/>
                </a:solidFill>
                <a:latin typeface="Times New Roman" panose="02020603050405020304" pitchFamily="18" charset="0"/>
                <a:cs typeface="Times New Roman" panose="02020603050405020304" pitchFamily="18" charset="0"/>
              </a:rPr>
              <a:t>R</a:t>
            </a:r>
          </a:p>
          <a:p>
            <a:pPr algn="ctr"/>
            <a:r>
              <a:rPr lang="en-US" sz="3600" b="1" dirty="0" smtClean="0">
                <a:solidFill>
                  <a:srgbClr val="00B0F0"/>
                </a:solidFill>
                <a:latin typeface="Times New Roman" panose="02020603050405020304" pitchFamily="18" charset="0"/>
                <a:cs typeface="Times New Roman" panose="02020603050405020304" pitchFamily="18" charset="0"/>
              </a:rPr>
              <a:t>E</a:t>
            </a:r>
          </a:p>
          <a:p>
            <a:pPr algn="ctr"/>
            <a:r>
              <a:rPr lang="en-US" sz="3600" b="1" dirty="0" smtClean="0">
                <a:solidFill>
                  <a:srgbClr val="00B0F0"/>
                </a:solidFill>
                <a:latin typeface="Times New Roman" panose="02020603050405020304" pitchFamily="18" charset="0"/>
                <a:cs typeface="Times New Roman" panose="02020603050405020304" pitchFamily="18" charset="0"/>
              </a:rPr>
              <a:t>A</a:t>
            </a:r>
          </a:p>
          <a:p>
            <a:pPr algn="ctr"/>
            <a:r>
              <a:rPr lang="en-US" sz="3600" b="1" dirty="0" smtClean="0">
                <a:solidFill>
                  <a:srgbClr val="00B0F0"/>
                </a:solidFill>
                <a:latin typeface="Times New Roman" panose="02020603050405020304" pitchFamily="18" charset="0"/>
                <a:cs typeface="Times New Roman" panose="02020603050405020304" pitchFamily="18" charset="0"/>
              </a:rPr>
              <a:t>T</a:t>
            </a:r>
          </a:p>
          <a:p>
            <a:pPr algn="ctr"/>
            <a:r>
              <a:rPr lang="en-US" sz="3600" b="1" dirty="0" smtClean="0">
                <a:solidFill>
                  <a:srgbClr val="00B0F0"/>
                </a:solidFill>
                <a:latin typeface="Times New Roman" panose="02020603050405020304" pitchFamily="18" charset="0"/>
                <a:cs typeface="Times New Roman" panose="02020603050405020304" pitchFamily="18" charset="0"/>
              </a:rPr>
              <a:t>E</a:t>
            </a:r>
          </a:p>
          <a:p>
            <a:pPr algn="ctr"/>
            <a:r>
              <a:rPr lang="en-US" sz="3600" b="1" dirty="0" smtClean="0">
                <a:solidFill>
                  <a:srgbClr val="00B0F0"/>
                </a:solidFill>
                <a:latin typeface="Times New Roman" panose="02020603050405020304" pitchFamily="18" charset="0"/>
                <a:cs typeface="Times New Roman" panose="02020603050405020304" pitchFamily="18" charset="0"/>
              </a:rPr>
              <a:t>R</a:t>
            </a:r>
          </a:p>
          <a:p>
            <a:pPr algn="ctr"/>
            <a:endParaRPr lang="en-US" sz="3600" b="1" dirty="0" smtClean="0">
              <a:solidFill>
                <a:srgbClr val="00B0F0"/>
              </a:solidFill>
              <a:latin typeface="Times New Roman" panose="02020603050405020304" pitchFamily="18" charset="0"/>
              <a:cs typeface="Times New Roman" panose="02020603050405020304" pitchFamily="18" charset="0"/>
            </a:endParaRPr>
          </a:p>
          <a:p>
            <a:pPr algn="ctr"/>
            <a:r>
              <a:rPr lang="en-US" sz="3600" b="1" dirty="0" smtClean="0">
                <a:solidFill>
                  <a:srgbClr val="00B0F0"/>
                </a:solidFill>
                <a:latin typeface="Times New Roman" panose="02020603050405020304" pitchFamily="18" charset="0"/>
                <a:cs typeface="Times New Roman" panose="02020603050405020304" pitchFamily="18" charset="0"/>
              </a:rPr>
              <a:t>C</a:t>
            </a:r>
          </a:p>
          <a:p>
            <a:pPr algn="ctr"/>
            <a:r>
              <a:rPr lang="en-US" sz="3600" b="1" dirty="0" smtClean="0">
                <a:solidFill>
                  <a:srgbClr val="00B0F0"/>
                </a:solidFill>
                <a:latin typeface="Times New Roman" panose="02020603050405020304" pitchFamily="18" charset="0"/>
                <a:cs typeface="Times New Roman" panose="02020603050405020304" pitchFamily="18" charset="0"/>
              </a:rPr>
              <a:t>O</a:t>
            </a:r>
          </a:p>
          <a:p>
            <a:pPr algn="ctr"/>
            <a:r>
              <a:rPr lang="en-US" sz="3600" b="1" dirty="0" smtClean="0">
                <a:solidFill>
                  <a:srgbClr val="00B0F0"/>
                </a:solidFill>
                <a:latin typeface="Times New Roman" panose="02020603050405020304" pitchFamily="18" charset="0"/>
                <a:cs typeface="Times New Roman" panose="02020603050405020304" pitchFamily="18" charset="0"/>
              </a:rPr>
              <a:t>N</a:t>
            </a:r>
          </a:p>
          <a:p>
            <a:pPr algn="ctr"/>
            <a:r>
              <a:rPr lang="en-US" sz="3600" b="1" dirty="0" smtClean="0">
                <a:solidFill>
                  <a:srgbClr val="00B0F0"/>
                </a:solidFill>
                <a:latin typeface="Times New Roman" panose="02020603050405020304" pitchFamily="18" charset="0"/>
                <a:cs typeface="Times New Roman" panose="02020603050405020304" pitchFamily="18" charset="0"/>
              </a:rPr>
              <a:t>T</a:t>
            </a:r>
          </a:p>
          <a:p>
            <a:pPr algn="ctr"/>
            <a:r>
              <a:rPr lang="en-US" sz="3600" b="1" dirty="0" smtClean="0">
                <a:solidFill>
                  <a:srgbClr val="00B0F0"/>
                </a:solidFill>
                <a:latin typeface="Times New Roman" panose="02020603050405020304" pitchFamily="18" charset="0"/>
                <a:cs typeface="Times New Roman" panose="02020603050405020304" pitchFamily="18" charset="0"/>
              </a:rPr>
              <a:t>E</a:t>
            </a:r>
          </a:p>
          <a:p>
            <a:pPr algn="ctr"/>
            <a:r>
              <a:rPr lang="en-US" sz="3600" b="1" dirty="0" smtClean="0">
                <a:solidFill>
                  <a:srgbClr val="00B0F0"/>
                </a:solidFill>
                <a:latin typeface="Times New Roman" panose="02020603050405020304" pitchFamily="18" charset="0"/>
                <a:cs typeface="Times New Roman" panose="02020603050405020304" pitchFamily="18" charset="0"/>
              </a:rPr>
              <a:t>X</a:t>
            </a:r>
          </a:p>
          <a:p>
            <a:pPr algn="ctr"/>
            <a:r>
              <a:rPr lang="en-US" sz="3600" b="1" dirty="0" smtClean="0">
                <a:solidFill>
                  <a:srgbClr val="00B0F0"/>
                </a:solidFill>
                <a:latin typeface="Times New Roman" panose="02020603050405020304" pitchFamily="18" charset="0"/>
                <a:cs typeface="Times New Roman" panose="02020603050405020304" pitchFamily="18" charset="0"/>
              </a:rPr>
              <a:t>T</a:t>
            </a:r>
          </a:p>
        </p:txBody>
      </p:sp>
      <p:sp>
        <p:nvSpPr>
          <p:cNvPr id="4" name="TextBox 3"/>
          <p:cNvSpPr txBox="1"/>
          <p:nvPr/>
        </p:nvSpPr>
        <p:spPr>
          <a:xfrm>
            <a:off x="719253" y="1621548"/>
            <a:ext cx="12252744" cy="8010909"/>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a:lnSpc>
                <a:spcPts val="5500"/>
              </a:lnSpc>
              <a:spcBef>
                <a:spcPts val="600"/>
              </a:spcBef>
              <a:spcAft>
                <a:spcPts val="600"/>
              </a:spcAft>
            </a:pPr>
            <a:r>
              <a:rPr lang="en-US" sz="4000" b="1" baseline="30000" dirty="0">
                <a:solidFill>
                  <a:srgbClr val="FF0000"/>
                </a:solidFill>
              </a:rPr>
              <a:t>21</a:t>
            </a:r>
            <a:r>
              <a:rPr lang="en-US" sz="4000" dirty="0"/>
              <a:t> “And he said to them, ‘Is a lamp brought in to be put under a basket, or under a bed, and not on a stand?  </a:t>
            </a:r>
            <a:r>
              <a:rPr lang="en-US" sz="4000" b="1" baseline="30000" dirty="0" smtClean="0">
                <a:solidFill>
                  <a:srgbClr val="FF0000"/>
                </a:solidFill>
              </a:rPr>
              <a:t>22</a:t>
            </a:r>
            <a:r>
              <a:rPr lang="en-US" sz="4000" dirty="0" smtClean="0"/>
              <a:t> </a:t>
            </a:r>
            <a:r>
              <a:rPr lang="en-US" sz="4000" dirty="0"/>
              <a:t>For nothing is hidden except to be made manifest; nor is anything secret except to come to light.  </a:t>
            </a:r>
            <a:r>
              <a:rPr lang="en-US" sz="4000" b="1" baseline="30000" dirty="0">
                <a:solidFill>
                  <a:srgbClr val="FF0000"/>
                </a:solidFill>
              </a:rPr>
              <a:t>23</a:t>
            </a:r>
            <a:r>
              <a:rPr lang="en-US" sz="4000" dirty="0"/>
              <a:t> </a:t>
            </a:r>
            <a:r>
              <a:rPr lang="en-US" sz="4000" dirty="0">
                <a:solidFill>
                  <a:srgbClr val="0000FF"/>
                </a:solidFill>
              </a:rPr>
              <a:t>If anyone has ears to hear, let him hear</a:t>
            </a:r>
            <a:r>
              <a:rPr lang="en-US" sz="4000" dirty="0"/>
              <a:t>.’  </a:t>
            </a:r>
            <a:r>
              <a:rPr lang="en-US" sz="4000" dirty="0" smtClean="0"/>
              <a:t>	  </a:t>
            </a:r>
            <a:r>
              <a:rPr lang="en-US" sz="4000" b="1" baseline="30000" dirty="0" smtClean="0">
                <a:solidFill>
                  <a:srgbClr val="FF0000"/>
                </a:solidFill>
              </a:rPr>
              <a:t>24</a:t>
            </a:r>
            <a:r>
              <a:rPr lang="en-US" sz="4000" dirty="0" smtClean="0"/>
              <a:t> </a:t>
            </a:r>
            <a:r>
              <a:rPr lang="en-US" sz="4000" dirty="0"/>
              <a:t>And he said to them, ‘</a:t>
            </a:r>
            <a:r>
              <a:rPr lang="en-US" sz="4000" dirty="0">
                <a:solidFill>
                  <a:srgbClr val="0000FF"/>
                </a:solidFill>
              </a:rPr>
              <a:t>Pay attention to what you hear</a:t>
            </a:r>
            <a:r>
              <a:rPr lang="en-US" sz="4000" dirty="0"/>
              <a:t>: with the measure you use, it will be measured to you, and still more will be added to you.  </a:t>
            </a:r>
            <a:r>
              <a:rPr lang="en-US" sz="4000" b="1" baseline="30000" dirty="0" smtClean="0">
                <a:solidFill>
                  <a:srgbClr val="FF0000"/>
                </a:solidFill>
              </a:rPr>
              <a:t>25</a:t>
            </a:r>
            <a:r>
              <a:rPr lang="en-US" sz="4000" dirty="0" smtClean="0"/>
              <a:t> </a:t>
            </a:r>
            <a:r>
              <a:rPr lang="en-US" sz="4000" dirty="0"/>
              <a:t>For to the one who has, more will be given, and from the one who has not, even what he has will be taken away’.”    </a:t>
            </a:r>
            <a:r>
              <a:rPr lang="en-US" sz="3600" dirty="0"/>
              <a:t>				</a:t>
            </a:r>
            <a:r>
              <a:rPr lang="en-US" sz="3600" dirty="0" smtClean="0"/>
              <a:t>	</a:t>
            </a:r>
            <a:r>
              <a:rPr lang="en-US" sz="4000" dirty="0" smtClean="0">
                <a:solidFill>
                  <a:srgbClr val="FF0000"/>
                </a:solidFill>
              </a:rPr>
              <a:t>	(</a:t>
            </a:r>
            <a:r>
              <a:rPr lang="en-US" sz="4000" dirty="0">
                <a:solidFill>
                  <a:srgbClr val="FF0000"/>
                </a:solidFill>
              </a:rPr>
              <a:t>Mark 4:21-25)</a:t>
            </a:r>
          </a:p>
        </p:txBody>
      </p:sp>
    </p:spTree>
    <p:extLst>
      <p:ext uri="{BB962C8B-B14F-4D97-AF65-F5344CB8AC3E}">
        <p14:creationId xmlns:p14="http://schemas.microsoft.com/office/powerpoint/2010/main" val="4173621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idge\Pictures\Bible photos\sower of the seed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7900" y="1763143"/>
            <a:ext cx="1866900"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1515979"/>
            <a:ext cx="13004801" cy="8356134"/>
          </a:xfrm>
          <a:prstGeom prst="rect">
            <a:avLst/>
          </a:prstGeom>
        </p:spPr>
        <p:txBody>
          <a:bodyPr wrap="square">
            <a:spAutoFit/>
          </a:bodyPr>
          <a:lstStyle/>
          <a:p>
            <a:r>
              <a:rPr lang="en-US" sz="3600" b="1" u="sng" dirty="0">
                <a:solidFill>
                  <a:srgbClr val="FF0000"/>
                </a:solidFill>
              </a:rPr>
              <a:t>Summary</a:t>
            </a:r>
            <a:r>
              <a:rPr lang="en-US" sz="3600" b="1" dirty="0"/>
              <a:t>:  </a:t>
            </a:r>
            <a:endParaRPr lang="en-US" sz="3600" b="1" dirty="0" smtClean="0"/>
          </a:p>
          <a:p>
            <a:pPr marL="504825" indent="-504825"/>
            <a:r>
              <a:rPr lang="en-US" sz="3600" b="1" dirty="0" smtClean="0"/>
              <a:t>These </a:t>
            </a:r>
            <a:r>
              <a:rPr lang="en-US" sz="3600" b="1" dirty="0"/>
              <a:t>parables stress that human responsibility</a:t>
            </a:r>
            <a:r>
              <a:rPr lang="en-US" sz="3600" dirty="0"/>
              <a:t> </a:t>
            </a:r>
            <a:r>
              <a:rPr lang="en-US" sz="3600" dirty="0"/>
              <a:t> </a:t>
            </a:r>
            <a:r>
              <a:rPr lang="en-US" sz="3600" dirty="0" smtClean="0"/>
              <a:t>  	</a:t>
            </a:r>
            <a:r>
              <a:rPr lang="en-US" sz="3600" b="1" dirty="0" smtClean="0"/>
              <a:t>functions under God’s </a:t>
            </a:r>
            <a:r>
              <a:rPr lang="en-US" sz="3600" b="1" dirty="0"/>
              <a:t>sovereign design</a:t>
            </a:r>
            <a:r>
              <a:rPr lang="en-US" sz="3600" dirty="0"/>
              <a:t>.  </a:t>
            </a:r>
          </a:p>
          <a:p>
            <a:pPr marL="571500" lvl="1" indent="-571500">
              <a:spcBef>
                <a:spcPts val="600"/>
              </a:spcBef>
              <a:spcAft>
                <a:spcPts val="600"/>
              </a:spcAft>
              <a:buClr>
                <a:schemeClr val="accent1">
                  <a:lumMod val="75000"/>
                </a:schemeClr>
              </a:buClr>
              <a:buFont typeface="Wingdings" panose="05000000000000000000" pitchFamily="2" charset="2"/>
              <a:buChar char="v"/>
            </a:pPr>
            <a:r>
              <a:rPr lang="en-US" sz="3600" dirty="0"/>
              <a:t>Mark uses Jesus’ </a:t>
            </a:r>
            <a:r>
              <a:rPr lang="en-US" sz="3600" dirty="0">
                <a:solidFill>
                  <a:srgbClr val="00B0F0"/>
                </a:solidFill>
              </a:rPr>
              <a:t>fertile parabolic images </a:t>
            </a:r>
            <a:r>
              <a:rPr lang="en-US" sz="3600" dirty="0"/>
              <a:t>of </a:t>
            </a:r>
            <a:r>
              <a:rPr lang="en-US" sz="3600" dirty="0" smtClean="0"/>
              <a:t>sowing		to clarify </a:t>
            </a:r>
            <a:r>
              <a:rPr lang="en-US" sz="3600" dirty="0"/>
              <a:t>our understanding of his kingdom. </a:t>
            </a:r>
          </a:p>
          <a:p>
            <a:pPr marL="571500" lvl="1" indent="-571500">
              <a:spcBef>
                <a:spcPts val="600"/>
              </a:spcBef>
              <a:spcAft>
                <a:spcPts val="600"/>
              </a:spcAft>
              <a:buClr>
                <a:srgbClr val="00B050"/>
              </a:buClr>
              <a:buFont typeface="Wingdings" panose="05000000000000000000" pitchFamily="2" charset="2"/>
              <a:buChar char="v"/>
            </a:pPr>
            <a:r>
              <a:rPr lang="en-US" sz="3600" dirty="0" smtClean="0"/>
              <a:t>As the farmer works </a:t>
            </a:r>
            <a:r>
              <a:rPr lang="en-US" sz="3600" dirty="0" smtClean="0"/>
              <a:t>sowing </a:t>
            </a:r>
            <a:r>
              <a:rPr lang="en-US" sz="3600" dirty="0" smtClean="0"/>
              <a:t>the seed, and waiting patiently 	for its growth, so we too, must let the seed of God’s word 	take deep root,</a:t>
            </a:r>
            <a:r>
              <a:rPr lang="en-US" sz="3600" dirty="0"/>
              <a:t> </a:t>
            </a:r>
            <a:r>
              <a:rPr lang="en-US" sz="3600" dirty="0" smtClean="0"/>
              <a:t>bringing </a:t>
            </a:r>
            <a:r>
              <a:rPr lang="en-US" sz="3600" dirty="0" smtClean="0"/>
              <a:t>maturity at God’s appointed time 	of harvest</a:t>
            </a:r>
            <a:r>
              <a:rPr lang="en-US" sz="3600" dirty="0"/>
              <a:t>. </a:t>
            </a:r>
            <a:r>
              <a:rPr lang="en-US" sz="3600" dirty="0" smtClean="0"/>
              <a:t>  </a:t>
            </a:r>
            <a:r>
              <a:rPr lang="en-US" sz="3600" dirty="0" smtClean="0">
                <a:solidFill>
                  <a:srgbClr val="00B0F0"/>
                </a:solidFill>
              </a:rPr>
              <a:t>{The mystery </a:t>
            </a:r>
            <a:r>
              <a:rPr lang="en-US" sz="3600" dirty="0">
                <a:solidFill>
                  <a:srgbClr val="00B0F0"/>
                </a:solidFill>
              </a:rPr>
              <a:t>of spiritual </a:t>
            </a:r>
            <a:r>
              <a:rPr lang="en-US" sz="3600" dirty="0" smtClean="0">
                <a:solidFill>
                  <a:srgbClr val="00B0F0"/>
                </a:solidFill>
              </a:rPr>
              <a:t>fruitfulness!}</a:t>
            </a:r>
            <a:endParaRPr lang="en-US" sz="3600" dirty="0">
              <a:solidFill>
                <a:srgbClr val="00B0F0"/>
              </a:solidFill>
            </a:endParaRPr>
          </a:p>
          <a:p>
            <a:pPr marL="571500" lvl="1" indent="-571500">
              <a:spcBef>
                <a:spcPts val="600"/>
              </a:spcBef>
              <a:spcAft>
                <a:spcPts val="600"/>
              </a:spcAft>
              <a:buClr>
                <a:schemeClr val="accent6">
                  <a:lumMod val="75000"/>
                </a:schemeClr>
              </a:buClr>
              <a:buFont typeface="Wingdings" panose="05000000000000000000" pitchFamily="2" charset="2"/>
              <a:buChar char="v"/>
            </a:pPr>
            <a:r>
              <a:rPr lang="en-US" sz="3600" dirty="0"/>
              <a:t>To those who </a:t>
            </a:r>
            <a:r>
              <a:rPr lang="en-US" sz="3600" dirty="0" smtClean="0"/>
              <a:t>‘hear’ his teaching </a:t>
            </a:r>
            <a:r>
              <a:rPr lang="en-US" sz="3600" dirty="0"/>
              <a:t>in parables, </a:t>
            </a:r>
            <a:r>
              <a:rPr lang="en-US" sz="3600" dirty="0" smtClean="0"/>
              <a:t>he gives</a:t>
            </a:r>
            <a:r>
              <a:rPr lang="en-US" sz="3600" dirty="0"/>
              <a:t> </a:t>
            </a:r>
            <a:r>
              <a:rPr lang="en-US" sz="3600" dirty="0" smtClean="0"/>
              <a:t>as 	much </a:t>
            </a:r>
            <a:r>
              <a:rPr lang="en-US" sz="3600" dirty="0"/>
              <a:t>as </a:t>
            </a:r>
            <a:r>
              <a:rPr lang="en-US" sz="3600" dirty="0" smtClean="0"/>
              <a:t>we can </a:t>
            </a:r>
            <a:r>
              <a:rPr lang="en-US" sz="3600" dirty="0"/>
              <a:t>understand. </a:t>
            </a:r>
            <a:endParaRPr lang="en-US" sz="3600" dirty="0"/>
          </a:p>
          <a:p>
            <a:pPr marL="457200" lvl="1" indent="-457200">
              <a:spcBef>
                <a:spcPts val="600"/>
              </a:spcBef>
              <a:spcAft>
                <a:spcPts val="600"/>
              </a:spcAft>
              <a:buClr>
                <a:schemeClr val="accent6">
                  <a:lumMod val="75000"/>
                </a:schemeClr>
              </a:buClr>
            </a:pPr>
            <a:r>
              <a:rPr lang="en-US" sz="3200" i="1" dirty="0" smtClean="0"/>
              <a:t>“</a:t>
            </a:r>
            <a:r>
              <a:rPr lang="en-US" sz="3200" i="1" dirty="0"/>
              <a:t>With many such parables he spoke the word to them, as they </a:t>
            </a:r>
            <a:r>
              <a:rPr lang="en-US" sz="3200" i="1" dirty="0" smtClean="0"/>
              <a:t>were able </a:t>
            </a:r>
            <a:r>
              <a:rPr lang="en-US" sz="3200" i="1" dirty="0"/>
              <a:t>to hear it.  He did not speak to them without a parable, but </a:t>
            </a:r>
            <a:r>
              <a:rPr lang="en-US" sz="3200" i="1" dirty="0" smtClean="0"/>
              <a:t> privately </a:t>
            </a:r>
            <a:r>
              <a:rPr lang="en-US" sz="3200" i="1" dirty="0"/>
              <a:t>to his own disciples he explained everything.” </a:t>
            </a:r>
            <a:r>
              <a:rPr lang="en-US" sz="3200" dirty="0" smtClean="0">
                <a:solidFill>
                  <a:srgbClr val="FF0000"/>
                </a:solidFill>
              </a:rPr>
              <a:t>(</a:t>
            </a:r>
            <a:r>
              <a:rPr lang="en-US" sz="3200" dirty="0">
                <a:solidFill>
                  <a:srgbClr val="FF0000"/>
                </a:solidFill>
              </a:rPr>
              <a:t>Mk. 4:33,34) </a:t>
            </a:r>
          </a:p>
        </p:txBody>
      </p:sp>
    </p:spTree>
    <p:extLst>
      <p:ext uri="{BB962C8B-B14F-4D97-AF65-F5344CB8AC3E}">
        <p14:creationId xmlns:p14="http://schemas.microsoft.com/office/powerpoint/2010/main" val="37554065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2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2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2000"/>
                                        <p:tgtEl>
                                          <p:spTgt spid="2">
                                            <p:txEl>
                                              <p:pRg st="4" end="4"/>
                                            </p:txEl>
                                          </p:spTgt>
                                        </p:tgtEl>
                                      </p:cBhvr>
                                    </p:animEffect>
                                  </p:childTnLst>
                                </p:cTn>
                              </p:par>
                            </p:childTnLst>
                          </p:cTn>
                        </p:par>
                        <p:par>
                          <p:cTn id="24" fill="hold">
                            <p:stCondLst>
                              <p:cond delay="2000"/>
                            </p:stCondLst>
                            <p:childTnLst>
                              <p:par>
                                <p:cTn id="25" presetID="55"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3007896" y="3855634"/>
            <a:ext cx="9996904" cy="1078433"/>
          </a:xfrm>
          <a:prstGeom prst="rect">
            <a:avLst/>
          </a:prstGeom>
        </p:spPr>
        <p:txBody>
          <a:bodyPr>
            <a:noAutofit/>
          </a:bodyPr>
          <a:lstStyle>
            <a:lvl1pPr algn="l" defTabSz="1131417">
              <a:lnSpc>
                <a:spcPct val="120000"/>
              </a:lnSpc>
              <a:defRPr sz="4785">
                <a:solidFill>
                  <a:srgbClr val="FFFFFF"/>
                </a:solidFill>
                <a:latin typeface="Constantia"/>
                <a:ea typeface="Constantia"/>
                <a:cs typeface="Constantia"/>
                <a:sym typeface="Constantia"/>
              </a:defRPr>
            </a:lvl1pPr>
          </a:lstStyle>
          <a:p>
            <a:r>
              <a:rPr sz="6600" b="1" dirty="0">
                <a:solidFill>
                  <a:srgbClr val="FFFF00"/>
                </a:solidFill>
              </a:rPr>
              <a:t>Discussion </a:t>
            </a:r>
            <a:r>
              <a:rPr sz="6600" b="1" dirty="0" smtClean="0">
                <a:solidFill>
                  <a:srgbClr val="FFFF00"/>
                </a:solidFill>
              </a:rPr>
              <a:t>Questions</a:t>
            </a:r>
            <a:r>
              <a:rPr lang="en-US" sz="5400" b="1" dirty="0" smtClean="0">
                <a:solidFill>
                  <a:srgbClr val="FFFF00"/>
                </a:solidFill>
              </a:rPr>
              <a:t>:</a:t>
            </a:r>
            <a:endParaRPr sz="5400" b="1" dirty="0">
              <a:solidFill>
                <a:srgbClr val="FFFF00"/>
              </a:solidFill>
            </a:endParaRPr>
          </a:p>
        </p:txBody>
      </p:sp>
      <p:sp>
        <p:nvSpPr>
          <p:cNvPr id="136" name="Shape 136"/>
          <p:cNvSpPr>
            <a:spLocks noGrp="1"/>
          </p:cNvSpPr>
          <p:nvPr>
            <p:ph type="body" sz="half" idx="4294967295"/>
          </p:nvPr>
        </p:nvSpPr>
        <p:spPr>
          <a:xfrm>
            <a:off x="307037" y="5053263"/>
            <a:ext cx="12350184" cy="4499812"/>
          </a:xfrm>
          <a:prstGeom prst="rect">
            <a:avLst/>
          </a:prstGeom>
        </p:spPr>
        <p:txBody>
          <a:bodyPr>
            <a:normAutofit/>
          </a:bodyPr>
          <a:lstStyle/>
          <a:p>
            <a:pPr marL="742950" lvl="0" indent="-742950" algn="l">
              <a:buClr>
                <a:schemeClr val="accent6">
                  <a:lumMod val="75000"/>
                </a:schemeClr>
              </a:buClr>
              <a:buFont typeface="+mj-lt"/>
              <a:buAutoNum type="arabicPeriod"/>
            </a:pPr>
            <a:r>
              <a:rPr lang="en-US" dirty="0" smtClean="0"/>
              <a:t>Do </a:t>
            </a:r>
            <a:r>
              <a:rPr lang="en-US" dirty="0"/>
              <a:t>you think that Jesus was right to only reveal the </a:t>
            </a:r>
            <a:r>
              <a:rPr lang="en-US" dirty="0" smtClean="0"/>
              <a:t>explanation of </a:t>
            </a:r>
            <a:r>
              <a:rPr lang="en-US" dirty="0"/>
              <a:t>the parables to his </a:t>
            </a:r>
            <a:r>
              <a:rPr lang="en-US" dirty="0" smtClean="0"/>
              <a:t>disciples?</a:t>
            </a:r>
          </a:p>
          <a:p>
            <a:pPr marL="742950" lvl="0" indent="-742950" algn="l">
              <a:buClr>
                <a:schemeClr val="accent6">
                  <a:lumMod val="75000"/>
                </a:schemeClr>
              </a:buClr>
              <a:buFont typeface="+mj-lt"/>
              <a:buAutoNum type="arabicPeriod"/>
            </a:pPr>
            <a:r>
              <a:rPr lang="en-US" dirty="0" smtClean="0"/>
              <a:t>What </a:t>
            </a:r>
            <a:r>
              <a:rPr lang="en-US" dirty="0"/>
              <a:t>are the evidences that godly fruit is being born in your life? </a:t>
            </a:r>
            <a:endParaRPr lang="en-US" dirty="0" smtClean="0"/>
          </a:p>
          <a:p>
            <a:pPr marL="742950" lvl="0" indent="-742950" algn="l">
              <a:buClr>
                <a:schemeClr val="accent6">
                  <a:lumMod val="75000"/>
                </a:schemeClr>
              </a:buClr>
              <a:buFont typeface="+mj-lt"/>
              <a:buAutoNum type="arabicPeriod"/>
            </a:pPr>
            <a:r>
              <a:rPr lang="en-US" dirty="0" smtClean="0"/>
              <a:t>If </a:t>
            </a:r>
            <a:r>
              <a:rPr lang="en-US" dirty="0"/>
              <a:t>someone asked you to explain the real nature of the Kingdom of God, how would you do it? </a:t>
            </a:r>
          </a:p>
        </p:txBody>
      </p:sp>
      <p:pic>
        <p:nvPicPr>
          <p:cNvPr id="4" name="Picture 3" descr="C:\Users\Ridge\Pictures\Bible photos\sower of seed 3.png"/>
          <p:cNvPicPr/>
          <p:nvPr/>
        </p:nvPicPr>
        <p:blipFill>
          <a:blip r:embed="rId2">
            <a:extLst>
              <a:ext uri="{28A0092B-C50C-407E-A947-70E740481C1C}">
                <a14:useLocalDpi xmlns:a14="http://schemas.microsoft.com/office/drawing/2010/main" val="0"/>
              </a:ext>
            </a:extLst>
          </a:blip>
          <a:srcRect/>
          <a:stretch>
            <a:fillRect/>
          </a:stretch>
        </p:blipFill>
        <p:spPr bwMode="auto">
          <a:xfrm>
            <a:off x="0" y="2513302"/>
            <a:ext cx="2213811" cy="24866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dge\Pictures\Bible photos\sower of seed 3.png"/>
          <p:cNvPicPr/>
          <p:nvPr/>
        </p:nvPicPr>
        <p:blipFill>
          <a:blip r:embed="rId2">
            <a:extLst>
              <a:ext uri="{28A0092B-C50C-407E-A947-70E740481C1C}">
                <a14:useLocalDpi xmlns:a14="http://schemas.microsoft.com/office/drawing/2010/main" val="0"/>
              </a:ext>
            </a:extLst>
          </a:blip>
          <a:srcRect/>
          <a:stretch>
            <a:fillRect/>
          </a:stretch>
        </p:blipFill>
        <p:spPr bwMode="auto">
          <a:xfrm>
            <a:off x="0" y="4481179"/>
            <a:ext cx="2213811" cy="2486631"/>
          </a:xfrm>
          <a:prstGeom prst="rect">
            <a:avLst/>
          </a:prstGeom>
          <a:noFill/>
          <a:ln>
            <a:noFill/>
          </a:ln>
        </p:spPr>
      </p:pic>
      <p:sp>
        <p:nvSpPr>
          <p:cNvPr id="2" name="Rectangle 1"/>
          <p:cNvSpPr/>
          <p:nvPr/>
        </p:nvSpPr>
        <p:spPr>
          <a:xfrm>
            <a:off x="312822" y="2675864"/>
            <a:ext cx="12296274" cy="6986528"/>
          </a:xfrm>
          <a:prstGeom prst="rect">
            <a:avLst/>
          </a:prstGeom>
        </p:spPr>
        <p:txBody>
          <a:bodyPr wrap="square">
            <a:spAutoFit/>
          </a:bodyPr>
          <a:lstStyle/>
          <a:p>
            <a:pPr lvl="0">
              <a:spcBef>
                <a:spcPts val="1200"/>
              </a:spcBef>
              <a:spcAft>
                <a:spcPts val="1200"/>
              </a:spcAft>
            </a:pPr>
            <a:r>
              <a:rPr lang="en-US" sz="4400" b="1" dirty="0" smtClean="0">
                <a:solidFill>
                  <a:srgbClr val="FF0000"/>
                </a:solidFill>
              </a:rPr>
              <a:t>1. </a:t>
            </a:r>
            <a:r>
              <a:rPr lang="en-US" sz="3600" dirty="0" smtClean="0"/>
              <a:t>A </a:t>
            </a:r>
            <a:r>
              <a:rPr lang="en-US" sz="3600" dirty="0"/>
              <a:t>parable may be a story, a simple metaphor or </a:t>
            </a:r>
            <a:r>
              <a:rPr lang="en-US" sz="3600" dirty="0" smtClean="0"/>
              <a:t>an	analogy</a:t>
            </a:r>
            <a:r>
              <a:rPr lang="en-US" sz="3600" dirty="0"/>
              <a:t>, </a:t>
            </a:r>
            <a:r>
              <a:rPr lang="en-US" sz="3600" dirty="0" smtClean="0"/>
              <a:t>a </a:t>
            </a:r>
            <a:r>
              <a:rPr lang="en-US" sz="3600" dirty="0"/>
              <a:t>comparison or even a proverbial saying.  </a:t>
            </a:r>
            <a:endParaRPr lang="en-US" sz="3600" dirty="0" smtClean="0"/>
          </a:p>
          <a:p>
            <a:pPr marL="1828800" lvl="0" indent="-457200">
              <a:spcBef>
                <a:spcPts val="1200"/>
              </a:spcBef>
              <a:spcAft>
                <a:spcPts val="1200"/>
              </a:spcAft>
              <a:buFont typeface="Wingdings" panose="05000000000000000000" pitchFamily="2" charset="2"/>
              <a:buChar char="v"/>
            </a:pPr>
            <a:r>
              <a:rPr lang="en-US" sz="3600" dirty="0"/>
              <a:t>Parables are </a:t>
            </a:r>
            <a:r>
              <a:rPr lang="en-US" sz="3600" b="1" u="sng" dirty="0"/>
              <a:t>designed to test one’s </a:t>
            </a:r>
            <a:r>
              <a:rPr lang="en-US" sz="3600" b="1" u="sng" dirty="0" smtClean="0"/>
              <a:t>self</a:t>
            </a:r>
            <a:r>
              <a:rPr lang="en-US" sz="3600" dirty="0" smtClean="0"/>
              <a:t>; not </a:t>
            </a:r>
            <a:r>
              <a:rPr lang="en-US" sz="3600" dirty="0"/>
              <a:t>to judge others</a:t>
            </a:r>
            <a:r>
              <a:rPr lang="en-US" sz="3600" dirty="0" smtClean="0"/>
              <a:t>. </a:t>
            </a:r>
          </a:p>
          <a:p>
            <a:pPr marL="1828800" lvl="0" indent="-457200">
              <a:spcBef>
                <a:spcPts val="1200"/>
              </a:spcBef>
              <a:spcAft>
                <a:spcPts val="1200"/>
              </a:spcAft>
              <a:buFont typeface="Wingdings" panose="05000000000000000000" pitchFamily="2" charset="2"/>
              <a:buChar char="v"/>
            </a:pPr>
            <a:r>
              <a:rPr lang="en-US" sz="3600" dirty="0" smtClean="0"/>
              <a:t>Thus</a:t>
            </a:r>
            <a:r>
              <a:rPr lang="en-US" sz="3600" dirty="0"/>
              <a:t>, Mark’s record gives strong emphasis to hearers; </a:t>
            </a:r>
            <a:endParaRPr lang="en-US" sz="3600" dirty="0" smtClean="0"/>
          </a:p>
          <a:p>
            <a:pPr marL="571500" lvl="0" indent="6350">
              <a:spcBef>
                <a:spcPts val="1200"/>
              </a:spcBef>
              <a:spcAft>
                <a:spcPts val="1200"/>
              </a:spcAft>
            </a:pPr>
            <a:r>
              <a:rPr lang="en-US" sz="3600" dirty="0" smtClean="0"/>
              <a:t>“</a:t>
            </a:r>
            <a:r>
              <a:rPr lang="en-US" sz="3600" i="1" dirty="0"/>
              <a:t>Listen</a:t>
            </a:r>
            <a:r>
              <a:rPr lang="en-US" sz="3600" i="1" dirty="0" smtClean="0"/>
              <a:t>!</a:t>
            </a:r>
            <a:r>
              <a:rPr lang="en-US" sz="3600" dirty="0" smtClean="0"/>
              <a:t>” </a:t>
            </a:r>
            <a:r>
              <a:rPr lang="en-US" sz="3600" dirty="0" smtClean="0">
                <a:solidFill>
                  <a:srgbClr val="FF0000"/>
                </a:solidFill>
              </a:rPr>
              <a:t>(</a:t>
            </a:r>
            <a:r>
              <a:rPr lang="en-US" sz="3600" dirty="0">
                <a:solidFill>
                  <a:srgbClr val="FF0000"/>
                </a:solidFill>
              </a:rPr>
              <a:t>4:3</a:t>
            </a:r>
            <a:r>
              <a:rPr lang="en-US" sz="3600" dirty="0" smtClean="0">
                <a:solidFill>
                  <a:srgbClr val="FF0000"/>
                </a:solidFill>
              </a:rPr>
              <a:t>) </a:t>
            </a:r>
            <a:r>
              <a:rPr lang="en-US" sz="3600" dirty="0" smtClean="0"/>
              <a:t>“</a:t>
            </a:r>
            <a:r>
              <a:rPr lang="en-US" sz="3600" i="1" dirty="0"/>
              <a:t>He who has ears to hear, let him hear</a:t>
            </a:r>
            <a:r>
              <a:rPr lang="en-US" sz="3600" i="1" dirty="0" smtClean="0"/>
              <a:t>.</a:t>
            </a:r>
            <a:r>
              <a:rPr lang="en-US" sz="3600" dirty="0" smtClean="0"/>
              <a:t>” 	</a:t>
            </a:r>
            <a:r>
              <a:rPr lang="en-US" sz="3600" dirty="0" smtClean="0">
                <a:solidFill>
                  <a:srgbClr val="FF0000"/>
                </a:solidFill>
              </a:rPr>
              <a:t>(</a:t>
            </a:r>
            <a:r>
              <a:rPr lang="en-US" sz="3600" dirty="0">
                <a:solidFill>
                  <a:srgbClr val="FF0000"/>
                </a:solidFill>
              </a:rPr>
              <a:t>4:9,23</a:t>
            </a:r>
            <a:r>
              <a:rPr lang="en-US" sz="3600" dirty="0" smtClean="0">
                <a:solidFill>
                  <a:srgbClr val="FF0000"/>
                </a:solidFill>
              </a:rPr>
              <a:t>) </a:t>
            </a:r>
            <a:r>
              <a:rPr lang="en-US" sz="3600" dirty="0"/>
              <a:t>“</a:t>
            </a:r>
            <a:r>
              <a:rPr lang="en-US" sz="3600" i="1" dirty="0"/>
              <a:t>Pay attention to what you hear:…</a:t>
            </a:r>
            <a:r>
              <a:rPr lang="en-US" sz="3600" dirty="0"/>
              <a:t>” </a:t>
            </a:r>
            <a:r>
              <a:rPr lang="en-US" sz="3600" dirty="0">
                <a:solidFill>
                  <a:srgbClr val="FF0000"/>
                </a:solidFill>
              </a:rPr>
              <a:t>(4:24) </a:t>
            </a:r>
            <a:endParaRPr lang="en-US" sz="3600" dirty="0" smtClean="0">
              <a:solidFill>
                <a:srgbClr val="FF0000"/>
              </a:solidFill>
            </a:endParaRPr>
          </a:p>
          <a:p>
            <a:pPr marL="1203325" indent="-625475">
              <a:spcBef>
                <a:spcPts val="1200"/>
              </a:spcBef>
              <a:spcAft>
                <a:spcPts val="1200"/>
              </a:spcAft>
              <a:buFont typeface="Wingdings" panose="05000000000000000000" pitchFamily="2" charset="2"/>
              <a:buChar char="v"/>
            </a:pPr>
            <a:r>
              <a:rPr lang="en-US" sz="3600" dirty="0" smtClean="0"/>
              <a:t>Each of the </a:t>
            </a:r>
            <a:r>
              <a:rPr lang="en-US" sz="3600" dirty="0"/>
              <a:t>parables in </a:t>
            </a:r>
            <a:r>
              <a:rPr lang="en-US" sz="3600" dirty="0" smtClean="0"/>
              <a:t>Mark </a:t>
            </a:r>
            <a:r>
              <a:rPr lang="en-US" sz="3600" dirty="0" smtClean="0">
                <a:solidFill>
                  <a:schemeClr val="tx1"/>
                </a:solidFill>
              </a:rPr>
              <a:t>4 </a:t>
            </a:r>
            <a:r>
              <a:rPr lang="en-US" sz="3600" dirty="0"/>
              <a:t>give </a:t>
            </a:r>
            <a:r>
              <a:rPr lang="en-US" sz="3600" dirty="0" smtClean="0"/>
              <a:t>a penetrating 			</a:t>
            </a:r>
            <a:r>
              <a:rPr lang="en-US" sz="3600" b="1" u="sng" dirty="0" smtClean="0"/>
              <a:t>focus </a:t>
            </a:r>
            <a:r>
              <a:rPr lang="en-US" sz="3600" b="1" u="sng" dirty="0"/>
              <a:t>on the Kingdom of God</a:t>
            </a:r>
            <a:r>
              <a:rPr lang="en-US" sz="3600" dirty="0"/>
              <a:t>.  </a:t>
            </a:r>
          </a:p>
        </p:txBody>
      </p:sp>
      <p:sp>
        <p:nvSpPr>
          <p:cNvPr id="3" name="Rectangle 2"/>
          <p:cNvSpPr/>
          <p:nvPr/>
        </p:nvSpPr>
        <p:spPr>
          <a:xfrm>
            <a:off x="-336884" y="1689854"/>
            <a:ext cx="13341684" cy="1200329"/>
          </a:xfrm>
          <a:prstGeom prst="rect">
            <a:avLst/>
          </a:prstGeom>
        </p:spPr>
        <p:txBody>
          <a:bodyPr wrap="square">
            <a:spAutoFit/>
          </a:bodyPr>
          <a:lstStyle/>
          <a:p>
            <a:pPr algn="ctr"/>
            <a:r>
              <a:rPr lang="en-US" sz="3600" b="1" dirty="0"/>
              <a:t>The Parable of All Parables</a:t>
            </a:r>
            <a:endParaRPr lang="en-US" sz="3600" dirty="0"/>
          </a:p>
          <a:p>
            <a:pPr algn="ctr"/>
            <a:r>
              <a:rPr lang="en-US" sz="3600" dirty="0">
                <a:solidFill>
                  <a:srgbClr val="FF0000"/>
                </a:solidFill>
              </a:rPr>
              <a:t> (Mark </a:t>
            </a:r>
            <a:r>
              <a:rPr lang="en-US" sz="3600" dirty="0" smtClean="0">
                <a:solidFill>
                  <a:srgbClr val="FF0000"/>
                </a:solidFill>
              </a:rPr>
              <a:t>4:1-25)</a:t>
            </a:r>
            <a:endParaRPr lang="en-US" sz="3600" dirty="0">
              <a:solidFill>
                <a:srgbClr val="FF0000"/>
              </a:solidFill>
            </a:endParaRPr>
          </a:p>
        </p:txBody>
      </p:sp>
    </p:spTree>
    <p:extLst>
      <p:ext uri="{BB962C8B-B14F-4D97-AF65-F5344CB8AC3E}">
        <p14:creationId xmlns:p14="http://schemas.microsoft.com/office/powerpoint/2010/main" val="22641483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par>
                          <p:cTn id="24" fill="hold">
                            <p:stCondLst>
                              <p:cond delay="1000"/>
                            </p:stCondLst>
                            <p:childTnLst>
                              <p:par>
                                <p:cTn id="25" presetID="55" presetClass="entr" presetSubtype="0"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1" y="1606088"/>
            <a:ext cx="12764167"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4000" dirty="0" smtClean="0">
                <a:solidFill>
                  <a:srgbClr val="FF0000"/>
                </a:solidFill>
              </a:rPr>
              <a:t>Mark </a:t>
            </a:r>
            <a:r>
              <a:rPr lang="en-US" sz="4000" dirty="0">
                <a:solidFill>
                  <a:srgbClr val="FF0000"/>
                </a:solidFill>
              </a:rPr>
              <a:t>4:3-8 </a:t>
            </a:r>
            <a:r>
              <a:rPr lang="en-US" sz="4000" dirty="0"/>
              <a:t>“</a:t>
            </a:r>
            <a:r>
              <a:rPr lang="en-US" sz="4000" i="1" dirty="0"/>
              <a:t>Listen!</a:t>
            </a:r>
            <a:r>
              <a:rPr lang="en-US" sz="4000" dirty="0"/>
              <a:t>” </a:t>
            </a:r>
            <a:endParaRPr kumimoji="0" lang="en-US" sz="4000" b="0" i="0" u="none" strike="noStrike" cap="none" spc="0" normalizeH="0" baseline="0" dirty="0">
              <a:ln>
                <a:noFill/>
              </a:ln>
              <a:solidFill>
                <a:srgbClr val="000000"/>
              </a:solidFill>
              <a:effectLst/>
              <a:uFillTx/>
              <a:latin typeface="Arial"/>
              <a:ea typeface="Arial"/>
              <a:cs typeface="Arial"/>
              <a:sym typeface="Arial"/>
            </a:endParaRPr>
          </a:p>
        </p:txBody>
      </p:sp>
      <p:sp>
        <p:nvSpPr>
          <p:cNvPr id="4" name="TextBox 3"/>
          <p:cNvSpPr txBox="1"/>
          <p:nvPr/>
        </p:nvSpPr>
        <p:spPr>
          <a:xfrm>
            <a:off x="240633" y="2320128"/>
            <a:ext cx="12536904" cy="7433828"/>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a:lnSpc>
                <a:spcPts val="5200"/>
              </a:lnSpc>
            </a:pPr>
            <a:r>
              <a:rPr lang="en-US" sz="4000" b="1" baseline="30000" dirty="0">
                <a:solidFill>
                  <a:srgbClr val="FF0000"/>
                </a:solidFill>
              </a:rPr>
              <a:t>3</a:t>
            </a:r>
            <a:r>
              <a:rPr lang="en-US" sz="4000" dirty="0"/>
              <a:t> “Listen!  A sower went out to sow.  </a:t>
            </a:r>
            <a:r>
              <a:rPr lang="en-US" sz="4000" b="1" baseline="30000" dirty="0">
                <a:solidFill>
                  <a:srgbClr val="FF0000"/>
                </a:solidFill>
              </a:rPr>
              <a:t>4 </a:t>
            </a:r>
            <a:r>
              <a:rPr lang="en-US" sz="4000" dirty="0"/>
              <a:t>And as he sowed, some seed fell along the path, and the birds came and devoured it.  </a:t>
            </a:r>
            <a:r>
              <a:rPr lang="en-US" sz="4000" b="1" baseline="30000" dirty="0">
                <a:solidFill>
                  <a:srgbClr val="FF0000"/>
                </a:solidFill>
              </a:rPr>
              <a:t>5</a:t>
            </a:r>
            <a:r>
              <a:rPr lang="en-US" sz="4000" b="1" baseline="30000" dirty="0"/>
              <a:t> </a:t>
            </a:r>
            <a:r>
              <a:rPr lang="en-US" sz="4000" dirty="0"/>
              <a:t>Other seed fell on rocky ground, where it did not have much soil, and immediately it sprang up, since it had no depth of soil.  </a:t>
            </a:r>
            <a:r>
              <a:rPr lang="en-US" sz="4000" b="1" baseline="30000" dirty="0">
                <a:solidFill>
                  <a:srgbClr val="FF0000"/>
                </a:solidFill>
              </a:rPr>
              <a:t>6</a:t>
            </a:r>
            <a:r>
              <a:rPr lang="en-US" sz="4000" b="1" baseline="30000" dirty="0"/>
              <a:t> </a:t>
            </a:r>
            <a:r>
              <a:rPr lang="en-US" sz="4000" dirty="0"/>
              <a:t>And when the sun rose, it was scorched and since it had no root, it withered away.  </a:t>
            </a:r>
            <a:r>
              <a:rPr lang="en-US" sz="4000" b="1" baseline="30000" dirty="0">
                <a:solidFill>
                  <a:srgbClr val="FF0000"/>
                </a:solidFill>
              </a:rPr>
              <a:t>7</a:t>
            </a:r>
            <a:r>
              <a:rPr lang="en-US" sz="4000" b="1" baseline="30000" dirty="0"/>
              <a:t> </a:t>
            </a:r>
            <a:r>
              <a:rPr lang="en-US" sz="4000" dirty="0"/>
              <a:t>Other seed fell among thorns, and the thorns grew up and choked it, and it yielded no grain.  </a:t>
            </a:r>
            <a:r>
              <a:rPr lang="en-US" sz="4000" b="1" baseline="30000" dirty="0">
                <a:solidFill>
                  <a:srgbClr val="FF0000"/>
                </a:solidFill>
              </a:rPr>
              <a:t>8</a:t>
            </a:r>
            <a:r>
              <a:rPr lang="en-US" sz="4000" b="1" baseline="30000" dirty="0"/>
              <a:t> </a:t>
            </a:r>
            <a:r>
              <a:rPr lang="en-US" sz="4000" dirty="0"/>
              <a:t>And other seeds fell into good soil and produced grain, growing up and increasing and yielding 30-fold,  60-fold or 100-fold.” </a:t>
            </a:r>
            <a:endParaRPr kumimoji="0" lang="en-US" sz="40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486111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1" y="1606088"/>
            <a:ext cx="12764167"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4000" dirty="0" smtClean="0">
                <a:solidFill>
                  <a:srgbClr val="FF0000"/>
                </a:solidFill>
              </a:rPr>
              <a:t>Mark </a:t>
            </a:r>
            <a:r>
              <a:rPr lang="en-US" sz="4000" dirty="0">
                <a:solidFill>
                  <a:srgbClr val="FF0000"/>
                </a:solidFill>
              </a:rPr>
              <a:t>4:3-8 </a:t>
            </a:r>
            <a:r>
              <a:rPr lang="en-US" sz="4000" dirty="0"/>
              <a:t>“</a:t>
            </a:r>
            <a:r>
              <a:rPr lang="en-US" sz="4000" i="1" dirty="0"/>
              <a:t>Listen!</a:t>
            </a:r>
            <a:r>
              <a:rPr lang="en-US" sz="4000" dirty="0"/>
              <a:t>” </a:t>
            </a:r>
            <a:endParaRPr kumimoji="0" lang="en-US" sz="4000" b="0" i="0" u="none" strike="noStrike" cap="none" spc="0" normalizeH="0" baseline="0" dirty="0">
              <a:ln>
                <a:noFill/>
              </a:ln>
              <a:solidFill>
                <a:srgbClr val="000000"/>
              </a:solidFill>
              <a:effectLst/>
              <a:uFillTx/>
              <a:latin typeface="Arial"/>
              <a:ea typeface="Arial"/>
              <a:cs typeface="Arial"/>
              <a:sym typeface="Arial"/>
            </a:endParaRPr>
          </a:p>
        </p:txBody>
      </p:sp>
      <p:sp>
        <p:nvSpPr>
          <p:cNvPr id="4" name="TextBox 3"/>
          <p:cNvSpPr txBox="1"/>
          <p:nvPr/>
        </p:nvSpPr>
        <p:spPr>
          <a:xfrm>
            <a:off x="240633" y="2320128"/>
            <a:ext cx="12536904" cy="7433828"/>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a:lnSpc>
                <a:spcPts val="5200"/>
              </a:lnSpc>
            </a:pPr>
            <a:r>
              <a:rPr lang="en-US" sz="4000" b="1" baseline="30000" dirty="0">
                <a:solidFill>
                  <a:srgbClr val="FF0000"/>
                </a:solidFill>
              </a:rPr>
              <a:t>3</a:t>
            </a:r>
            <a:r>
              <a:rPr lang="en-US" sz="4000" dirty="0"/>
              <a:t> “Listen!  A sower went out to sow.  </a:t>
            </a:r>
            <a:r>
              <a:rPr lang="en-US" sz="4000" b="1" baseline="30000" dirty="0"/>
              <a:t>4 </a:t>
            </a:r>
            <a:r>
              <a:rPr lang="en-US" sz="4000" dirty="0"/>
              <a:t>And as he sowed, some seed fell along the path, and the birds came and </a:t>
            </a:r>
            <a:r>
              <a:rPr lang="en-US" sz="4000" u="sng" dirty="0">
                <a:solidFill>
                  <a:srgbClr val="FF0000"/>
                </a:solidFill>
              </a:rPr>
              <a:t>devoured</a:t>
            </a:r>
            <a:r>
              <a:rPr lang="en-US" sz="4000" dirty="0"/>
              <a:t> it.  </a:t>
            </a:r>
            <a:r>
              <a:rPr lang="en-US" sz="4000" b="1" baseline="30000" dirty="0">
                <a:solidFill>
                  <a:srgbClr val="FF0000"/>
                </a:solidFill>
              </a:rPr>
              <a:t>5</a:t>
            </a:r>
            <a:r>
              <a:rPr lang="en-US" sz="4000" b="1" baseline="30000" dirty="0"/>
              <a:t> </a:t>
            </a:r>
            <a:r>
              <a:rPr lang="en-US" sz="4000" dirty="0"/>
              <a:t>Other seed fell on rocky ground, where it did not have much soil, and immediately it sprang up, since it had no depth of soil.  </a:t>
            </a:r>
            <a:r>
              <a:rPr lang="en-US" sz="4000" b="1" baseline="30000" dirty="0">
                <a:solidFill>
                  <a:srgbClr val="FF0000"/>
                </a:solidFill>
              </a:rPr>
              <a:t>6</a:t>
            </a:r>
            <a:r>
              <a:rPr lang="en-US" sz="4000" b="1" baseline="30000" dirty="0"/>
              <a:t> </a:t>
            </a:r>
            <a:r>
              <a:rPr lang="en-US" sz="4000" dirty="0"/>
              <a:t>And when the sun rose, it was </a:t>
            </a:r>
            <a:r>
              <a:rPr lang="en-US" sz="4000" u="sng" dirty="0">
                <a:solidFill>
                  <a:srgbClr val="FF0000"/>
                </a:solidFill>
              </a:rPr>
              <a:t>scorched</a:t>
            </a:r>
            <a:r>
              <a:rPr lang="en-US" sz="4000" dirty="0"/>
              <a:t> and since it had no root, it </a:t>
            </a:r>
            <a:r>
              <a:rPr lang="en-US" sz="4000" u="sng" dirty="0">
                <a:solidFill>
                  <a:srgbClr val="FF0000"/>
                </a:solidFill>
              </a:rPr>
              <a:t>withered</a:t>
            </a:r>
            <a:r>
              <a:rPr lang="en-US" sz="4000" dirty="0"/>
              <a:t> away.  </a:t>
            </a:r>
            <a:r>
              <a:rPr lang="en-US" sz="4000" b="1" baseline="30000" dirty="0">
                <a:solidFill>
                  <a:srgbClr val="FF0000"/>
                </a:solidFill>
              </a:rPr>
              <a:t>7</a:t>
            </a:r>
            <a:r>
              <a:rPr lang="en-US" sz="4000" b="1" baseline="30000" dirty="0"/>
              <a:t> </a:t>
            </a:r>
            <a:r>
              <a:rPr lang="en-US" sz="4000" dirty="0"/>
              <a:t>Other seed fell among thorns, and the thorns grew up and </a:t>
            </a:r>
            <a:r>
              <a:rPr lang="en-US" sz="4000" u="sng" dirty="0">
                <a:solidFill>
                  <a:srgbClr val="FF0000"/>
                </a:solidFill>
              </a:rPr>
              <a:t>choked</a:t>
            </a:r>
            <a:r>
              <a:rPr lang="en-US" sz="4000" dirty="0"/>
              <a:t> it, and it yielded </a:t>
            </a:r>
            <a:r>
              <a:rPr lang="en-US" sz="4000" u="sng" dirty="0">
                <a:solidFill>
                  <a:srgbClr val="FF0000"/>
                </a:solidFill>
              </a:rPr>
              <a:t>no grain</a:t>
            </a:r>
            <a:r>
              <a:rPr lang="en-US" sz="4000" dirty="0"/>
              <a:t>.  </a:t>
            </a:r>
            <a:r>
              <a:rPr lang="en-US" sz="4000" b="1" baseline="30000" dirty="0">
                <a:solidFill>
                  <a:srgbClr val="FF0000"/>
                </a:solidFill>
              </a:rPr>
              <a:t>8</a:t>
            </a:r>
            <a:r>
              <a:rPr lang="en-US" sz="4000" b="1" baseline="30000" dirty="0"/>
              <a:t> </a:t>
            </a:r>
            <a:r>
              <a:rPr lang="en-US" sz="4000" dirty="0"/>
              <a:t>And other seeds fell into good soil and </a:t>
            </a:r>
            <a:r>
              <a:rPr lang="en-US" sz="4000" u="sng" dirty="0">
                <a:solidFill>
                  <a:srgbClr val="00B050"/>
                </a:solidFill>
              </a:rPr>
              <a:t>produced grain</a:t>
            </a:r>
            <a:r>
              <a:rPr lang="en-US" sz="4000" dirty="0"/>
              <a:t>, growing up and increasing and yielding 30-fold,  60-fold or 100-fold.” </a:t>
            </a:r>
            <a:endParaRPr kumimoji="0" lang="en-US" sz="40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1282079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body" sz="half" idx="4294967295"/>
          </p:nvPr>
        </p:nvSpPr>
        <p:spPr>
          <a:xfrm>
            <a:off x="886873" y="2396206"/>
            <a:ext cx="11337212" cy="7082589"/>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pPr algn="l"/>
            <a:r>
              <a:rPr lang="en-US" b="1" dirty="0" smtClean="0">
                <a:solidFill>
                  <a:srgbClr val="C00000"/>
                </a:solidFill>
              </a:rPr>
              <a:t>1</a:t>
            </a:r>
            <a:r>
              <a:rPr lang="en-US" b="1" baseline="30000" dirty="0" smtClean="0">
                <a:solidFill>
                  <a:srgbClr val="C00000"/>
                </a:solidFill>
              </a:rPr>
              <a:t>st</a:t>
            </a:r>
            <a:r>
              <a:rPr lang="en-US" dirty="0" smtClean="0">
                <a:solidFill>
                  <a:srgbClr val="C00000"/>
                </a:solidFill>
              </a:rPr>
              <a:t> </a:t>
            </a:r>
            <a:r>
              <a:rPr lang="en-US" dirty="0" smtClean="0"/>
              <a:t>There </a:t>
            </a:r>
            <a:r>
              <a:rPr lang="en-US" dirty="0"/>
              <a:t>is the act of sowing in relation to </a:t>
            </a:r>
            <a:r>
              <a:rPr lang="en-US" dirty="0" smtClean="0"/>
              <a:t>	types </a:t>
            </a:r>
            <a:r>
              <a:rPr lang="en-US" dirty="0"/>
              <a:t>of soil.</a:t>
            </a:r>
            <a:r>
              <a:rPr lang="en-US" b="1" dirty="0"/>
              <a:t> </a:t>
            </a:r>
            <a:endParaRPr lang="en-US" b="1" dirty="0" smtClean="0"/>
          </a:p>
          <a:p>
            <a:pPr algn="l"/>
            <a:r>
              <a:rPr lang="en-US" b="1" dirty="0" smtClean="0">
                <a:solidFill>
                  <a:srgbClr val="00B050"/>
                </a:solidFill>
              </a:rPr>
              <a:t>2</a:t>
            </a:r>
            <a:r>
              <a:rPr lang="en-US" b="1" baseline="30000" dirty="0" smtClean="0">
                <a:solidFill>
                  <a:srgbClr val="00B050"/>
                </a:solidFill>
              </a:rPr>
              <a:t>nd</a:t>
            </a:r>
            <a:r>
              <a:rPr lang="en-US" dirty="0" smtClean="0"/>
              <a:t> </a:t>
            </a:r>
            <a:r>
              <a:rPr lang="en-US" dirty="0" smtClean="0"/>
              <a:t>There </a:t>
            </a:r>
            <a:r>
              <a:rPr lang="en-US" dirty="0"/>
              <a:t>is growth as the kingdom comes </a:t>
            </a:r>
            <a:r>
              <a:rPr lang="en-US" dirty="0" smtClean="0"/>
              <a:t>	with </a:t>
            </a:r>
            <a:r>
              <a:rPr lang="en-US" dirty="0"/>
              <a:t>a diversity of response. </a:t>
            </a:r>
          </a:p>
          <a:p>
            <a:pPr algn="l"/>
            <a:r>
              <a:rPr lang="en-US" b="1" dirty="0" smtClean="0">
                <a:solidFill>
                  <a:schemeClr val="accent6">
                    <a:lumMod val="75000"/>
                  </a:schemeClr>
                </a:solidFill>
              </a:rPr>
              <a:t>3</a:t>
            </a:r>
            <a:r>
              <a:rPr lang="en-US" b="1" baseline="30000" dirty="0" smtClean="0">
                <a:solidFill>
                  <a:schemeClr val="accent6">
                    <a:lumMod val="75000"/>
                  </a:schemeClr>
                </a:solidFill>
              </a:rPr>
              <a:t>rd</a:t>
            </a:r>
            <a:r>
              <a:rPr lang="en-US" dirty="0" smtClean="0">
                <a:solidFill>
                  <a:schemeClr val="accent6">
                    <a:lumMod val="75000"/>
                  </a:schemeClr>
                </a:solidFill>
              </a:rPr>
              <a:t> </a:t>
            </a:r>
            <a:r>
              <a:rPr lang="en-US" dirty="0" smtClean="0"/>
              <a:t>There </a:t>
            </a:r>
            <a:r>
              <a:rPr lang="en-US" dirty="0"/>
              <a:t>is a harvest of God acting in </a:t>
            </a:r>
            <a:r>
              <a:rPr lang="en-US" dirty="0" smtClean="0"/>
              <a:t>	relationship </a:t>
            </a:r>
            <a:r>
              <a:rPr lang="en-US" dirty="0"/>
              <a:t>to human responsibility.  </a:t>
            </a:r>
          </a:p>
          <a:p>
            <a:pPr algn="l"/>
            <a:r>
              <a:rPr lang="en-US" b="1" dirty="0" smtClean="0">
                <a:solidFill>
                  <a:srgbClr val="0000FF"/>
                </a:solidFill>
              </a:rPr>
              <a:t>4</a:t>
            </a:r>
            <a:r>
              <a:rPr lang="en-US" b="1" baseline="30000" dirty="0" smtClean="0">
                <a:solidFill>
                  <a:srgbClr val="0000FF"/>
                </a:solidFill>
              </a:rPr>
              <a:t>th</a:t>
            </a:r>
            <a:r>
              <a:rPr lang="en-US" dirty="0" smtClean="0">
                <a:solidFill>
                  <a:srgbClr val="0000FF"/>
                </a:solidFill>
              </a:rPr>
              <a:t> </a:t>
            </a:r>
            <a:r>
              <a:rPr lang="en-US" dirty="0" smtClean="0"/>
              <a:t>There is a process </a:t>
            </a:r>
            <a:r>
              <a:rPr lang="en-US" dirty="0"/>
              <a:t>of sowing, growth</a:t>
            </a:r>
            <a:r>
              <a:rPr lang="en-US" dirty="0" smtClean="0"/>
              <a:t>, 	and fruitful multiplication </a:t>
            </a:r>
            <a:r>
              <a:rPr lang="en-US" dirty="0" smtClean="0"/>
              <a:t>that results </a:t>
            </a:r>
            <a:r>
              <a:rPr lang="en-US" dirty="0"/>
              <a:t>in a </a:t>
            </a:r>
            <a:r>
              <a:rPr lang="en-US" dirty="0" smtClean="0"/>
              <a:t>	kingdom harvest.  Overall </a:t>
            </a:r>
            <a:r>
              <a:rPr lang="en-US" b="1" u="sng" dirty="0" smtClean="0">
                <a:solidFill>
                  <a:srgbClr val="0000FF"/>
                </a:solidFill>
              </a:rPr>
              <a:t>focus </a:t>
            </a:r>
            <a:r>
              <a:rPr lang="en-US" b="1" u="sng" dirty="0">
                <a:solidFill>
                  <a:srgbClr val="0000FF"/>
                </a:solidFill>
              </a:rPr>
              <a:t>is </a:t>
            </a:r>
            <a:r>
              <a:rPr lang="en-US" b="1" u="sng" dirty="0" smtClean="0">
                <a:solidFill>
                  <a:srgbClr val="0000FF"/>
                </a:solidFill>
              </a:rPr>
              <a:t>on </a:t>
            </a:r>
            <a:r>
              <a:rPr lang="en-US" b="1" dirty="0" smtClean="0">
                <a:solidFill>
                  <a:srgbClr val="0000FF"/>
                </a:solidFill>
              </a:rPr>
              <a:t>	</a:t>
            </a:r>
            <a:r>
              <a:rPr lang="en-US" b="1" u="sng" dirty="0" smtClean="0">
                <a:solidFill>
                  <a:srgbClr val="0000FF"/>
                </a:solidFill>
              </a:rPr>
              <a:t>the </a:t>
            </a:r>
            <a:r>
              <a:rPr lang="en-US" b="1" u="sng" dirty="0">
                <a:solidFill>
                  <a:srgbClr val="0000FF"/>
                </a:solidFill>
              </a:rPr>
              <a:t>harvest</a:t>
            </a:r>
            <a:r>
              <a:rPr lang="en-US" dirty="0">
                <a:solidFill>
                  <a:srgbClr val="0000FF"/>
                </a:solidFill>
              </a:rPr>
              <a:t> </a:t>
            </a:r>
            <a:r>
              <a:rPr lang="en-US" dirty="0" smtClean="0"/>
              <a:t>and </a:t>
            </a:r>
            <a:r>
              <a:rPr lang="en-US" dirty="0"/>
              <a:t>not </a:t>
            </a:r>
            <a:r>
              <a:rPr lang="en-US" dirty="0" smtClean="0"/>
              <a:t>the </a:t>
            </a:r>
            <a:r>
              <a:rPr lang="en-US" dirty="0"/>
              <a:t>wasted seed.  </a:t>
            </a:r>
          </a:p>
        </p:txBody>
      </p:sp>
      <p:sp>
        <p:nvSpPr>
          <p:cNvPr id="58" name="Shape 58"/>
          <p:cNvSpPr>
            <a:spLocks noGrp="1"/>
          </p:cNvSpPr>
          <p:nvPr>
            <p:ph type="title" idx="4294967295"/>
          </p:nvPr>
        </p:nvSpPr>
        <p:spPr>
          <a:xfrm>
            <a:off x="0" y="1460615"/>
            <a:ext cx="13004800" cy="935591"/>
          </a:xfrm>
          <a:prstGeom prst="rect">
            <a:avLst/>
          </a:prstGeom>
        </p:spPr>
        <p:txBody>
          <a:bodyPr>
            <a:normAutofit fontScale="90000"/>
          </a:bodyPr>
          <a:lstStyle>
            <a:lvl1pPr algn="l" defTabSz="988364">
              <a:lnSpc>
                <a:spcPct val="120000"/>
              </a:lnSpc>
              <a:defRPr sz="4180">
                <a:latin typeface="Constantia"/>
                <a:ea typeface="Constantia"/>
                <a:cs typeface="Constantia"/>
                <a:sym typeface="Constantia"/>
              </a:defRPr>
            </a:lvl1pPr>
          </a:lstStyle>
          <a:p>
            <a:pPr lvl="0" algn="ctr"/>
            <a:r>
              <a:rPr lang="en-US" sz="6000" b="1" dirty="0" smtClean="0">
                <a:solidFill>
                  <a:srgbClr val="FF0000"/>
                </a:solidFill>
              </a:rPr>
              <a:t>2.</a:t>
            </a:r>
            <a:r>
              <a:rPr sz="6000" b="1" dirty="0" smtClean="0">
                <a:solidFill>
                  <a:srgbClr val="FF0000"/>
                </a:solidFill>
              </a:rPr>
              <a:t> </a:t>
            </a:r>
            <a:r>
              <a:rPr lang="en-US" sz="6000" b="1" dirty="0" smtClean="0">
                <a:solidFill>
                  <a:srgbClr val="FF0000"/>
                </a:solidFill>
              </a:rPr>
              <a:t> </a:t>
            </a:r>
            <a:r>
              <a:rPr lang="en-US" sz="4400" b="1" dirty="0" smtClean="0"/>
              <a:t>Life </a:t>
            </a:r>
            <a:r>
              <a:rPr lang="en-US" sz="4400" b="1" dirty="0"/>
              <a:t>cycle: sowing, growth, </a:t>
            </a:r>
            <a:r>
              <a:rPr lang="en-US" sz="4400" b="1" dirty="0" smtClean="0"/>
              <a:t>&amp; </a:t>
            </a:r>
            <a:r>
              <a:rPr lang="en-US" sz="4400" b="1" dirty="0"/>
              <a:t>harvest</a:t>
            </a:r>
            <a:r>
              <a:rPr lang="en-US" sz="4400" dirty="0"/>
              <a:t>.</a:t>
            </a:r>
          </a:p>
        </p:txBody>
      </p:sp>
      <p:pic>
        <p:nvPicPr>
          <p:cNvPr id="2050" name="Picture 2" descr="C:\Users\Ridge\Pictures\Bible photos\sower of the seed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6276" y="4807870"/>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141949" y="1508745"/>
            <a:ext cx="12791695" cy="935591"/>
          </a:xfrm>
          <a:prstGeom prst="rect">
            <a:avLst/>
          </a:prstGeom>
        </p:spPr>
        <p:txBody>
          <a:bodyPr>
            <a:normAutofit fontScale="90000"/>
          </a:bodyPr>
          <a:lstStyle>
            <a:lvl1pPr algn="l" defTabSz="858316">
              <a:lnSpc>
                <a:spcPct val="120000"/>
              </a:lnSpc>
              <a:defRPr sz="3630">
                <a:latin typeface="Constantia"/>
                <a:ea typeface="Constantia"/>
                <a:cs typeface="Constantia"/>
                <a:sym typeface="Constantia"/>
              </a:defRPr>
            </a:lvl1pPr>
          </a:lstStyle>
          <a:p>
            <a:r>
              <a:rPr lang="en-US" sz="6700" b="1" dirty="0" smtClean="0">
                <a:solidFill>
                  <a:srgbClr val="FF0000"/>
                </a:solidFill>
                <a:latin typeface="Aharoni" panose="02010803020104030203" pitchFamily="2" charset="-79"/>
                <a:cs typeface="Aharoni" panose="02010803020104030203" pitchFamily="2" charset="-79"/>
              </a:rPr>
              <a:t>3.  </a:t>
            </a:r>
            <a:r>
              <a:rPr lang="en-US" sz="3800" b="1" dirty="0" smtClean="0"/>
              <a:t>Privilege</a:t>
            </a:r>
            <a:r>
              <a:rPr lang="en-US" sz="3800" b="1" dirty="0"/>
              <a:t>, mystery, and secret things belong to believers</a:t>
            </a:r>
            <a:endParaRPr sz="3800" dirty="0"/>
          </a:p>
        </p:txBody>
      </p:sp>
      <p:sp>
        <p:nvSpPr>
          <p:cNvPr id="68" name="Shape 68"/>
          <p:cNvSpPr/>
          <p:nvPr/>
        </p:nvSpPr>
        <p:spPr>
          <a:xfrm>
            <a:off x="383250" y="2564651"/>
            <a:ext cx="12309095" cy="7151699"/>
          </a:xfrm>
          <a:prstGeom prst="rect">
            <a:avLst/>
          </a:prstGeom>
          <a:solidFill>
            <a:schemeClr val="accent5">
              <a:lumMod val="20000"/>
              <a:lumOff val="80000"/>
            </a:schemeClr>
          </a:solidFill>
          <a:ln w="3175">
            <a:miter lim="400000"/>
          </a:ln>
          <a:extLst>
            <a:ext uri="{C572A759-6A51-4108-AA02-DFA0A04FC94B}">
              <ma14:wrappingTextBoxFlag xmlns="" xmlns:ma14="http://schemas.microsoft.com/office/mac/drawingml/2011/main" val="1"/>
            </a:ext>
          </a:extLst>
        </p:spPr>
        <p:txBody>
          <a:bodyPr lIns="48767" tIns="48767" rIns="48767" bIns="48767">
            <a:spAutoFit/>
          </a:bodyPr>
          <a:lstStyle/>
          <a:p>
            <a:pPr>
              <a:lnSpc>
                <a:spcPts val="5500"/>
              </a:lnSpc>
              <a:spcBef>
                <a:spcPts val="3300"/>
              </a:spcBef>
              <a:defRPr sz="2500">
                <a:solidFill>
                  <a:srgbClr val="535353"/>
                </a:solidFill>
                <a:latin typeface="Constantia"/>
                <a:ea typeface="Constantia"/>
                <a:cs typeface="Constantia"/>
                <a:sym typeface="Constantia"/>
              </a:defRPr>
            </a:pPr>
            <a:r>
              <a:rPr lang="en-US" sz="4000" b="1" baseline="30000" dirty="0">
                <a:solidFill>
                  <a:srgbClr val="FF0000"/>
                </a:solidFill>
                <a:latin typeface="+mj-lt"/>
                <a:sym typeface="Constantia"/>
              </a:rPr>
              <a:t>10</a:t>
            </a:r>
            <a:r>
              <a:rPr lang="en-US" sz="4000" b="1" baseline="30000" dirty="0">
                <a:latin typeface="+mj-lt"/>
                <a:sym typeface="Constantia"/>
              </a:rPr>
              <a:t> </a:t>
            </a:r>
            <a:r>
              <a:rPr lang="en-US" sz="4000" dirty="0">
                <a:solidFill>
                  <a:schemeClr val="tx1"/>
                </a:solidFill>
                <a:latin typeface="+mj-lt"/>
                <a:sym typeface="Constantia"/>
              </a:rPr>
              <a:t>“And when he was alone, those around him with the twelve asked him about the parables. </a:t>
            </a:r>
            <a:r>
              <a:rPr lang="en-US" sz="4000" b="1" dirty="0">
                <a:solidFill>
                  <a:srgbClr val="FF0000"/>
                </a:solidFill>
                <a:latin typeface="+mj-lt"/>
                <a:sym typeface="Constantia"/>
              </a:rPr>
              <a:t> </a:t>
            </a:r>
            <a:r>
              <a:rPr lang="en-US" sz="4000" b="1" baseline="30000" dirty="0">
                <a:solidFill>
                  <a:srgbClr val="FF0000"/>
                </a:solidFill>
                <a:latin typeface="+mj-lt"/>
                <a:sym typeface="Constantia"/>
              </a:rPr>
              <a:t>11 </a:t>
            </a:r>
            <a:r>
              <a:rPr lang="en-US" sz="4000" dirty="0">
                <a:solidFill>
                  <a:schemeClr val="tx1"/>
                </a:solidFill>
                <a:latin typeface="+mj-lt"/>
                <a:sym typeface="Constantia"/>
              </a:rPr>
              <a:t>And he said to them, “To you has been given the secret of the kingdom of God, but for those outside everything is in parables, </a:t>
            </a:r>
            <a:r>
              <a:rPr lang="en-US" sz="4000" b="1" baseline="30000" dirty="0">
                <a:solidFill>
                  <a:srgbClr val="FF0000"/>
                </a:solidFill>
                <a:latin typeface="+mj-lt"/>
                <a:sym typeface="Constantia"/>
              </a:rPr>
              <a:t>12 </a:t>
            </a:r>
            <a:r>
              <a:rPr lang="en-US" sz="4000" dirty="0">
                <a:solidFill>
                  <a:schemeClr val="tx1"/>
                </a:solidFill>
                <a:latin typeface="+mj-lt"/>
                <a:sym typeface="Constantia"/>
              </a:rPr>
              <a:t>so that ‘they may indeed see but not perceive, and may indeed hear but not understand, lest they should turn and be forgiven</a:t>
            </a:r>
            <a:r>
              <a:rPr lang="en-US" sz="4000" dirty="0" smtClean="0">
                <a:solidFill>
                  <a:schemeClr val="tx1"/>
                </a:solidFill>
                <a:latin typeface="+mj-lt"/>
                <a:sym typeface="Constantia"/>
              </a:rPr>
              <a:t>’.  </a:t>
            </a:r>
            <a:r>
              <a:rPr lang="en-US" sz="4000" b="1" baseline="30000" dirty="0">
                <a:solidFill>
                  <a:srgbClr val="FF0000"/>
                </a:solidFill>
                <a:latin typeface="+mj-lt"/>
              </a:rPr>
              <a:t>13 </a:t>
            </a:r>
            <a:r>
              <a:rPr lang="en-US" sz="4000" b="1" baseline="30000" dirty="0">
                <a:solidFill>
                  <a:schemeClr val="tx1"/>
                </a:solidFill>
                <a:latin typeface="+mj-lt"/>
              </a:rPr>
              <a:t>“</a:t>
            </a:r>
            <a:r>
              <a:rPr lang="en-US" sz="4000" dirty="0">
                <a:solidFill>
                  <a:schemeClr val="tx1"/>
                </a:solidFill>
                <a:latin typeface="+mj-lt"/>
              </a:rPr>
              <a:t>And he said to them, “Do you not understand this parable?  How then will you understand all the parables</a:t>
            </a:r>
            <a:r>
              <a:rPr lang="en-US" sz="4000" dirty="0" smtClean="0">
                <a:solidFill>
                  <a:schemeClr val="tx1"/>
                </a:solidFill>
                <a:latin typeface="+mj-lt"/>
              </a:rPr>
              <a:t>?” </a:t>
            </a:r>
            <a:r>
              <a:rPr lang="en-US" sz="4000" dirty="0">
                <a:latin typeface="+mj-lt"/>
                <a:sym typeface="Constantia"/>
              </a:rPr>
              <a:t>		</a:t>
            </a:r>
            <a:r>
              <a:rPr lang="en-US" sz="4000" dirty="0" smtClean="0">
                <a:latin typeface="+mj-lt"/>
                <a:sym typeface="Constantia"/>
              </a:rPr>
              <a:t>						</a:t>
            </a:r>
            <a:r>
              <a:rPr lang="en-US" sz="4000" dirty="0" smtClean="0">
                <a:solidFill>
                  <a:srgbClr val="FF0000"/>
                </a:solidFill>
                <a:latin typeface="+mj-lt"/>
                <a:sym typeface="Constantia"/>
              </a:rPr>
              <a:t>(</a:t>
            </a:r>
            <a:r>
              <a:rPr lang="en-US" sz="4000" dirty="0">
                <a:solidFill>
                  <a:srgbClr val="FF0000"/>
                </a:solidFill>
                <a:latin typeface="+mj-lt"/>
                <a:sym typeface="Constantia"/>
              </a:rPr>
              <a:t>Mark 4:10-12</a:t>
            </a:r>
            <a:r>
              <a:rPr lang="en-US" sz="4000" dirty="0" smtClean="0">
                <a:solidFill>
                  <a:srgbClr val="FF0000"/>
                </a:solidFill>
                <a:latin typeface="+mj-lt"/>
                <a:sym typeface="Constantia"/>
              </a:rPr>
              <a:t>) </a:t>
            </a:r>
            <a:endParaRPr lang="en-US" sz="4000" dirty="0">
              <a:solidFill>
                <a:srgbClr val="FF0000"/>
              </a:solidFill>
              <a:latin typeface="+mj-lt"/>
              <a:sym typeface="Constanti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141949" y="1508745"/>
            <a:ext cx="12791695" cy="935591"/>
          </a:xfrm>
          <a:prstGeom prst="rect">
            <a:avLst/>
          </a:prstGeom>
        </p:spPr>
        <p:txBody>
          <a:bodyPr>
            <a:normAutofit fontScale="90000"/>
          </a:bodyPr>
          <a:lstStyle>
            <a:lvl1pPr algn="l" defTabSz="858316">
              <a:lnSpc>
                <a:spcPct val="120000"/>
              </a:lnSpc>
              <a:defRPr sz="3630">
                <a:latin typeface="Constantia"/>
                <a:ea typeface="Constantia"/>
                <a:cs typeface="Constantia"/>
                <a:sym typeface="Constantia"/>
              </a:defRPr>
            </a:lvl1pPr>
          </a:lstStyle>
          <a:p>
            <a:r>
              <a:rPr lang="en-US" sz="6700" b="1" dirty="0" smtClean="0">
                <a:solidFill>
                  <a:srgbClr val="FF0000"/>
                </a:solidFill>
                <a:latin typeface="Aharoni" panose="02010803020104030203" pitchFamily="2" charset="-79"/>
                <a:cs typeface="Aharoni" panose="02010803020104030203" pitchFamily="2" charset="-79"/>
              </a:rPr>
              <a:t>3.  </a:t>
            </a:r>
            <a:r>
              <a:rPr lang="en-US" sz="3800" b="1" dirty="0" smtClean="0"/>
              <a:t>Privilege</a:t>
            </a:r>
            <a:r>
              <a:rPr lang="en-US" sz="3800" b="1" dirty="0"/>
              <a:t>, mystery, and secret things belong to believers</a:t>
            </a:r>
            <a:endParaRPr sz="3800" dirty="0"/>
          </a:p>
        </p:txBody>
      </p:sp>
      <p:sp>
        <p:nvSpPr>
          <p:cNvPr id="68" name="Shape 68"/>
          <p:cNvSpPr/>
          <p:nvPr/>
        </p:nvSpPr>
        <p:spPr>
          <a:xfrm>
            <a:off x="383250" y="2564651"/>
            <a:ext cx="12309095" cy="7151699"/>
          </a:xfrm>
          <a:prstGeom prst="rect">
            <a:avLst/>
          </a:prstGeom>
          <a:noFill/>
          <a:ln w="3175">
            <a:miter lim="400000"/>
          </a:ln>
          <a:extLst>
            <a:ext uri="{C572A759-6A51-4108-AA02-DFA0A04FC94B}">
              <ma14:wrappingTextBoxFlag xmlns="" xmlns:ma14="http://schemas.microsoft.com/office/mac/drawingml/2011/main" val="1"/>
            </a:ext>
          </a:extLst>
        </p:spPr>
        <p:txBody>
          <a:bodyPr lIns="48767" tIns="48767" rIns="48767" bIns="48767">
            <a:spAutoFit/>
          </a:bodyPr>
          <a:lstStyle/>
          <a:p>
            <a:pPr>
              <a:lnSpc>
                <a:spcPts val="5500"/>
              </a:lnSpc>
              <a:spcBef>
                <a:spcPts val="3300"/>
              </a:spcBef>
              <a:defRPr sz="2500">
                <a:solidFill>
                  <a:srgbClr val="535353"/>
                </a:solidFill>
                <a:latin typeface="Constantia"/>
                <a:ea typeface="Constantia"/>
                <a:cs typeface="Constantia"/>
                <a:sym typeface="Constantia"/>
              </a:defRPr>
            </a:pPr>
            <a:r>
              <a:rPr lang="en-US" sz="4000" b="1" baseline="30000" dirty="0">
                <a:solidFill>
                  <a:srgbClr val="FF0000"/>
                </a:solidFill>
                <a:latin typeface="+mj-lt"/>
                <a:sym typeface="Constantia"/>
              </a:rPr>
              <a:t>10</a:t>
            </a:r>
            <a:r>
              <a:rPr lang="en-US" sz="4000" b="1" baseline="30000" dirty="0">
                <a:latin typeface="+mj-lt"/>
                <a:sym typeface="Constantia"/>
              </a:rPr>
              <a:t> </a:t>
            </a:r>
            <a:r>
              <a:rPr lang="en-US" sz="4000" dirty="0">
                <a:solidFill>
                  <a:schemeClr val="tx1"/>
                </a:solidFill>
                <a:latin typeface="+mj-lt"/>
                <a:sym typeface="Constantia"/>
              </a:rPr>
              <a:t>“And when he was alone, those around him with the twelve asked him about the parables. </a:t>
            </a:r>
            <a:r>
              <a:rPr lang="en-US" sz="4000" b="1" dirty="0">
                <a:solidFill>
                  <a:srgbClr val="FF0000"/>
                </a:solidFill>
                <a:latin typeface="+mj-lt"/>
                <a:sym typeface="Constantia"/>
              </a:rPr>
              <a:t> </a:t>
            </a:r>
            <a:r>
              <a:rPr lang="en-US" sz="4000" b="1" baseline="30000" dirty="0">
                <a:solidFill>
                  <a:srgbClr val="FF0000"/>
                </a:solidFill>
                <a:latin typeface="+mj-lt"/>
                <a:sym typeface="Constantia"/>
              </a:rPr>
              <a:t>11 </a:t>
            </a:r>
            <a:r>
              <a:rPr lang="en-US" sz="4000" dirty="0">
                <a:solidFill>
                  <a:schemeClr val="tx1"/>
                </a:solidFill>
                <a:latin typeface="+mj-lt"/>
                <a:sym typeface="Constantia"/>
              </a:rPr>
              <a:t>And he said to them, “</a:t>
            </a:r>
            <a:r>
              <a:rPr lang="en-US" sz="4000" dirty="0">
                <a:solidFill>
                  <a:srgbClr val="0000FF"/>
                </a:solidFill>
                <a:latin typeface="+mj-lt"/>
                <a:sym typeface="Constantia"/>
              </a:rPr>
              <a:t>To you has been given the secret of the kingdom of God</a:t>
            </a:r>
            <a:r>
              <a:rPr lang="en-US" sz="4000" dirty="0">
                <a:solidFill>
                  <a:schemeClr val="tx1"/>
                </a:solidFill>
                <a:latin typeface="+mj-lt"/>
                <a:sym typeface="Constantia"/>
              </a:rPr>
              <a:t>, </a:t>
            </a:r>
            <a:r>
              <a:rPr lang="en-US" sz="4000" b="1" u="sng" dirty="0">
                <a:solidFill>
                  <a:schemeClr val="tx1"/>
                </a:solidFill>
                <a:latin typeface="+mj-lt"/>
                <a:sym typeface="Constantia"/>
              </a:rPr>
              <a:t>but</a:t>
            </a:r>
            <a:r>
              <a:rPr lang="en-US" sz="4000" dirty="0">
                <a:solidFill>
                  <a:schemeClr val="tx1"/>
                </a:solidFill>
                <a:latin typeface="+mj-lt"/>
                <a:sym typeface="Constantia"/>
              </a:rPr>
              <a:t> </a:t>
            </a:r>
            <a:r>
              <a:rPr lang="en-US" sz="4000" dirty="0">
                <a:solidFill>
                  <a:schemeClr val="accent6">
                    <a:lumMod val="75000"/>
                  </a:schemeClr>
                </a:solidFill>
                <a:latin typeface="+mj-lt"/>
                <a:sym typeface="Constantia"/>
              </a:rPr>
              <a:t>for those outside everything is in parables</a:t>
            </a:r>
            <a:r>
              <a:rPr lang="en-US" sz="4000" dirty="0">
                <a:solidFill>
                  <a:schemeClr val="tx1"/>
                </a:solidFill>
                <a:latin typeface="+mj-lt"/>
                <a:sym typeface="Constantia"/>
              </a:rPr>
              <a:t>, </a:t>
            </a:r>
            <a:r>
              <a:rPr lang="en-US" sz="4000" b="1" baseline="30000" dirty="0">
                <a:solidFill>
                  <a:srgbClr val="FF0000"/>
                </a:solidFill>
                <a:latin typeface="+mj-lt"/>
                <a:sym typeface="Constantia"/>
              </a:rPr>
              <a:t>12 </a:t>
            </a:r>
            <a:r>
              <a:rPr lang="en-US" sz="4000" b="1" u="sng" dirty="0">
                <a:solidFill>
                  <a:srgbClr val="C00000"/>
                </a:solidFill>
                <a:latin typeface="+mj-lt"/>
                <a:sym typeface="Constantia"/>
              </a:rPr>
              <a:t>so that </a:t>
            </a:r>
            <a:r>
              <a:rPr lang="en-US" sz="4000" dirty="0">
                <a:solidFill>
                  <a:schemeClr val="tx1"/>
                </a:solidFill>
                <a:latin typeface="+mj-lt"/>
                <a:sym typeface="Constantia"/>
              </a:rPr>
              <a:t>‘they may indeed see but not perceive, and may indeed hear but not understand, </a:t>
            </a:r>
            <a:r>
              <a:rPr lang="en-US" sz="4000" b="1" u="sng" dirty="0">
                <a:solidFill>
                  <a:srgbClr val="C00000"/>
                </a:solidFill>
                <a:latin typeface="+mj-lt"/>
                <a:sym typeface="Constantia"/>
              </a:rPr>
              <a:t>lest</a:t>
            </a:r>
            <a:r>
              <a:rPr lang="en-US" sz="4000" b="1" dirty="0">
                <a:solidFill>
                  <a:schemeClr val="tx1"/>
                </a:solidFill>
                <a:latin typeface="+mj-lt"/>
                <a:sym typeface="Constantia"/>
              </a:rPr>
              <a:t> </a:t>
            </a:r>
            <a:r>
              <a:rPr lang="en-US" sz="4000" dirty="0">
                <a:solidFill>
                  <a:schemeClr val="tx1"/>
                </a:solidFill>
                <a:latin typeface="+mj-lt"/>
                <a:sym typeface="Constantia"/>
              </a:rPr>
              <a:t>they should turn and be forgiven</a:t>
            </a:r>
            <a:r>
              <a:rPr lang="en-US" sz="4000" dirty="0" smtClean="0">
                <a:solidFill>
                  <a:schemeClr val="tx1"/>
                </a:solidFill>
                <a:latin typeface="+mj-lt"/>
                <a:sym typeface="Constantia"/>
              </a:rPr>
              <a:t>’.  </a:t>
            </a:r>
            <a:r>
              <a:rPr lang="en-US" sz="4000" b="1" baseline="30000" dirty="0">
                <a:solidFill>
                  <a:srgbClr val="FF0000"/>
                </a:solidFill>
                <a:latin typeface="+mj-lt"/>
              </a:rPr>
              <a:t>13 </a:t>
            </a:r>
            <a:r>
              <a:rPr lang="en-US" sz="4000" b="1" baseline="30000" dirty="0">
                <a:solidFill>
                  <a:schemeClr val="tx1"/>
                </a:solidFill>
                <a:latin typeface="+mj-lt"/>
              </a:rPr>
              <a:t>“</a:t>
            </a:r>
            <a:r>
              <a:rPr lang="en-US" sz="4000" dirty="0">
                <a:solidFill>
                  <a:schemeClr val="tx1"/>
                </a:solidFill>
                <a:latin typeface="+mj-lt"/>
              </a:rPr>
              <a:t>And he said to them, “</a:t>
            </a:r>
            <a:r>
              <a:rPr lang="en-US" sz="4000" dirty="0">
                <a:solidFill>
                  <a:srgbClr val="00B050"/>
                </a:solidFill>
                <a:latin typeface="+mj-lt"/>
              </a:rPr>
              <a:t>Do you not understand this parable</a:t>
            </a:r>
            <a:r>
              <a:rPr lang="en-US" sz="4000" dirty="0">
                <a:solidFill>
                  <a:schemeClr val="tx1"/>
                </a:solidFill>
                <a:latin typeface="+mj-lt"/>
              </a:rPr>
              <a:t>?  </a:t>
            </a:r>
            <a:r>
              <a:rPr lang="en-US" sz="4000" dirty="0">
                <a:solidFill>
                  <a:srgbClr val="00B050"/>
                </a:solidFill>
                <a:latin typeface="+mj-lt"/>
              </a:rPr>
              <a:t>How then will you understand all the parables</a:t>
            </a:r>
            <a:r>
              <a:rPr lang="en-US" sz="4000" dirty="0" smtClean="0">
                <a:solidFill>
                  <a:schemeClr val="tx1"/>
                </a:solidFill>
                <a:latin typeface="+mj-lt"/>
              </a:rPr>
              <a:t>?” </a:t>
            </a:r>
            <a:r>
              <a:rPr lang="en-US" sz="4000" dirty="0">
                <a:latin typeface="+mj-lt"/>
                <a:sym typeface="Constantia"/>
              </a:rPr>
              <a:t>		</a:t>
            </a:r>
            <a:r>
              <a:rPr lang="en-US" sz="4000" dirty="0" smtClean="0">
                <a:latin typeface="+mj-lt"/>
                <a:sym typeface="Constantia"/>
              </a:rPr>
              <a:t>						</a:t>
            </a:r>
            <a:r>
              <a:rPr lang="en-US" sz="4000" dirty="0" smtClean="0">
                <a:solidFill>
                  <a:srgbClr val="FF0000"/>
                </a:solidFill>
                <a:latin typeface="+mj-lt"/>
                <a:sym typeface="Constantia"/>
              </a:rPr>
              <a:t>(</a:t>
            </a:r>
            <a:r>
              <a:rPr lang="en-US" sz="4000" dirty="0">
                <a:solidFill>
                  <a:srgbClr val="FF0000"/>
                </a:solidFill>
                <a:latin typeface="+mj-lt"/>
                <a:sym typeface="Constantia"/>
              </a:rPr>
              <a:t>Mark 4:10-12</a:t>
            </a:r>
            <a:r>
              <a:rPr lang="en-US" sz="4000" dirty="0" smtClean="0">
                <a:solidFill>
                  <a:srgbClr val="FF0000"/>
                </a:solidFill>
                <a:latin typeface="+mj-lt"/>
                <a:sym typeface="Constantia"/>
              </a:rPr>
              <a:t>) </a:t>
            </a:r>
            <a:endParaRPr lang="en-US" sz="4000" dirty="0">
              <a:solidFill>
                <a:srgbClr val="FF0000"/>
              </a:solidFill>
              <a:latin typeface="+mj-lt"/>
              <a:sym typeface="Constantia"/>
            </a:endParaRPr>
          </a:p>
        </p:txBody>
      </p:sp>
    </p:spTree>
    <p:extLst>
      <p:ext uri="{BB962C8B-B14F-4D97-AF65-F5344CB8AC3E}">
        <p14:creationId xmlns:p14="http://schemas.microsoft.com/office/powerpoint/2010/main" val="1965062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690650"/>
            <a:ext cx="12791695" cy="935591"/>
          </a:xfrm>
          <a:prstGeom prst="rect">
            <a:avLst/>
          </a:prstGeom>
        </p:spPr>
        <p:txBody>
          <a:bodyPr>
            <a:normAutofit fontScale="90000"/>
          </a:bodyPr>
          <a:lstStyle>
            <a:lvl1pPr algn="l" defTabSz="858316">
              <a:lnSpc>
                <a:spcPct val="120000"/>
              </a:lnSpc>
              <a:defRPr sz="3630">
                <a:latin typeface="Constantia"/>
                <a:ea typeface="Constantia"/>
                <a:cs typeface="Constantia"/>
                <a:sym typeface="Constantia"/>
              </a:defRPr>
            </a:lvl1pPr>
          </a:lstStyle>
          <a:p>
            <a:r>
              <a:rPr lang="en-US" sz="6000" b="1" dirty="0" smtClean="0">
                <a:solidFill>
                  <a:srgbClr val="FF0000"/>
                </a:solidFill>
              </a:rPr>
              <a:t>3. </a:t>
            </a:r>
            <a:r>
              <a:rPr lang="en-US" sz="3600" b="1" dirty="0" smtClean="0"/>
              <a:t>Privilege</a:t>
            </a:r>
            <a:r>
              <a:rPr lang="en-US" sz="3600" b="1" dirty="0"/>
              <a:t>, mystery, and secret things belong to believers</a:t>
            </a:r>
            <a:endParaRPr sz="3600" dirty="0"/>
          </a:p>
        </p:txBody>
      </p:sp>
      <p:sp>
        <p:nvSpPr>
          <p:cNvPr id="69" name="Shape 69"/>
          <p:cNvSpPr>
            <a:spLocks noGrp="1"/>
          </p:cNvSpPr>
          <p:nvPr>
            <p:ph type="body" idx="4294967295"/>
          </p:nvPr>
        </p:nvSpPr>
        <p:spPr>
          <a:xfrm>
            <a:off x="649705" y="2642499"/>
            <a:ext cx="11646569" cy="7111101"/>
          </a:xfrm>
          <a:prstGeom prst="rect">
            <a:avLst/>
          </a:prstGeom>
        </p:spPr>
        <p:txBody>
          <a:bodyPr>
            <a:noAutofit/>
          </a:bodyPr>
          <a:lstStyle/>
          <a:p>
            <a:pPr marL="790575" lvl="0" indent="-742950" algn="l">
              <a:buAutoNum type="alphaLcPeriod"/>
            </a:pPr>
            <a:r>
              <a:rPr lang="en-US" sz="3600" b="1" dirty="0" smtClean="0"/>
              <a:t>Understanding </a:t>
            </a:r>
            <a:r>
              <a:rPr lang="en-US" sz="3600" b="1" dirty="0"/>
              <a:t>this parable is critical for understanding any parable </a:t>
            </a:r>
            <a:r>
              <a:rPr lang="en-US" sz="3200" dirty="0">
                <a:solidFill>
                  <a:srgbClr val="FF0000"/>
                </a:solidFill>
              </a:rPr>
              <a:t>(4:13).  </a:t>
            </a:r>
            <a:endParaRPr lang="en-US" sz="3200" dirty="0" smtClean="0">
              <a:solidFill>
                <a:srgbClr val="FF0000"/>
              </a:solidFill>
            </a:endParaRPr>
          </a:p>
          <a:p>
            <a:pPr marL="47625" lvl="0" algn="l"/>
            <a:r>
              <a:rPr lang="en-US" sz="3200" b="1" dirty="0" smtClean="0"/>
              <a:t>“</a:t>
            </a:r>
            <a:r>
              <a:rPr lang="en-US" sz="3200" b="1" i="1" dirty="0"/>
              <a:t>The secret of the kingdom of God has been given to you.</a:t>
            </a:r>
            <a:r>
              <a:rPr lang="en-US" sz="3200" b="1" dirty="0"/>
              <a:t>” </a:t>
            </a:r>
            <a:r>
              <a:rPr lang="en-US" sz="3200" dirty="0"/>
              <a:t>When alone with his own disciples, Jesus gave the necessary </a:t>
            </a:r>
            <a:r>
              <a:rPr lang="en-US" sz="3200" dirty="0" smtClean="0"/>
              <a:t>explanation. 					       </a:t>
            </a:r>
            <a:r>
              <a:rPr lang="en-US" sz="3200" dirty="0" smtClean="0">
                <a:solidFill>
                  <a:srgbClr val="FF0000"/>
                </a:solidFill>
              </a:rPr>
              <a:t>(Mk.4:10,11,34) </a:t>
            </a:r>
            <a:endParaRPr lang="en-US" sz="3200" dirty="0">
              <a:solidFill>
                <a:srgbClr val="FF0000"/>
              </a:solidFill>
            </a:endParaRPr>
          </a:p>
          <a:p>
            <a:pPr marL="457200" lvl="0" indent="-457200" algn="l"/>
            <a:r>
              <a:rPr lang="en-US" sz="3600" b="1" dirty="0" smtClean="0"/>
              <a:t>b.</a:t>
            </a:r>
            <a:r>
              <a:rPr lang="en-US" sz="3600" dirty="0" smtClean="0"/>
              <a:t> </a:t>
            </a:r>
            <a:r>
              <a:rPr lang="en-US" sz="3600" b="1" dirty="0"/>
              <a:t>These reveal that God is the One who ultimately brings about</a:t>
            </a:r>
            <a:r>
              <a:rPr lang="en-US" sz="3600" dirty="0"/>
              <a:t> </a:t>
            </a:r>
            <a:r>
              <a:rPr lang="en-US" sz="3600" b="1" dirty="0" smtClean="0"/>
              <a:t>knowledge of the kingdom</a:t>
            </a:r>
            <a:r>
              <a:rPr lang="en-US" sz="3600" dirty="0" smtClean="0"/>
              <a:t>. </a:t>
            </a:r>
          </a:p>
          <a:p>
            <a:pPr marL="457200" lvl="0" indent="-457200" algn="l"/>
            <a:r>
              <a:rPr lang="en-US" sz="3200" dirty="0" smtClean="0"/>
              <a:t>“</a:t>
            </a:r>
            <a:r>
              <a:rPr lang="en-US" sz="3200" i="1" dirty="0" smtClean="0"/>
              <a:t>To </a:t>
            </a:r>
            <a:r>
              <a:rPr lang="en-US" sz="3200" i="1" dirty="0"/>
              <a:t>those outside everything is said in parables.</a:t>
            </a:r>
            <a:r>
              <a:rPr lang="en-US" sz="3200" dirty="0"/>
              <a:t>” </a:t>
            </a:r>
            <a:r>
              <a:rPr lang="en-US" sz="3200" dirty="0" smtClean="0"/>
              <a:t>		     Two </a:t>
            </a:r>
            <a:r>
              <a:rPr lang="en-US" sz="3200" dirty="0"/>
              <a:t>terms </a:t>
            </a:r>
            <a:r>
              <a:rPr lang="en-US" sz="3200" dirty="0" smtClean="0"/>
              <a:t>indicate purpose </a:t>
            </a:r>
            <a:r>
              <a:rPr lang="en-US" sz="3200" dirty="0"/>
              <a:t>or intent, </a:t>
            </a:r>
            <a:r>
              <a:rPr lang="en-US" sz="3200" b="1" dirty="0"/>
              <a:t>“</a:t>
            </a:r>
            <a:r>
              <a:rPr lang="en-US" sz="3200" b="1" i="1" dirty="0"/>
              <a:t>so  that</a:t>
            </a:r>
            <a:r>
              <a:rPr lang="en-US" sz="3200" b="1" dirty="0"/>
              <a:t>” </a:t>
            </a:r>
            <a:r>
              <a:rPr lang="en-US" sz="3200" dirty="0"/>
              <a:t>and </a:t>
            </a:r>
            <a:r>
              <a:rPr lang="en-US" sz="3200" b="1" i="1" dirty="0"/>
              <a:t>“lest</a:t>
            </a:r>
            <a:r>
              <a:rPr lang="en-US" sz="3200" b="1" i="1" dirty="0" smtClean="0"/>
              <a:t>” </a:t>
            </a:r>
            <a:r>
              <a:rPr lang="en-US" sz="3200" dirty="0" smtClean="0"/>
              <a:t>(“</a:t>
            </a:r>
            <a:r>
              <a:rPr lang="en-US" sz="3200" i="1" dirty="0"/>
              <a:t>otherwise</a:t>
            </a:r>
            <a:r>
              <a:rPr lang="en-US" sz="3200" dirty="0" smtClean="0"/>
              <a:t>”).  ‘So that’ focuses on the fact that one may not be enabled to </a:t>
            </a:r>
            <a:r>
              <a:rPr lang="en-US" sz="3200" b="1" dirty="0"/>
              <a:t>“</a:t>
            </a:r>
            <a:r>
              <a:rPr lang="en-US" sz="3200" b="1" i="1" dirty="0"/>
              <a:t>turn and </a:t>
            </a:r>
            <a:r>
              <a:rPr lang="en-US" sz="3200" b="1" i="1" dirty="0" smtClean="0"/>
              <a:t>be forgiven</a:t>
            </a:r>
            <a:r>
              <a:rPr lang="en-US" sz="3200" b="1" dirty="0" smtClean="0"/>
              <a:t>”</a:t>
            </a:r>
            <a:r>
              <a:rPr lang="en-US" sz="3200" dirty="0" smtClean="0"/>
              <a:t>.  </a:t>
            </a:r>
            <a:r>
              <a:rPr lang="en-US" sz="3200" dirty="0" smtClean="0">
                <a:solidFill>
                  <a:srgbClr val="0000FF"/>
                </a:solidFill>
              </a:rPr>
              <a:t>Repentance and forgiveness are subject to the </a:t>
            </a:r>
            <a:r>
              <a:rPr lang="en-US" sz="3200" dirty="0">
                <a:solidFill>
                  <a:srgbClr val="0000FF"/>
                </a:solidFill>
              </a:rPr>
              <a:t>control of </a:t>
            </a:r>
            <a:r>
              <a:rPr lang="en-US" sz="3200" dirty="0" smtClean="0">
                <a:solidFill>
                  <a:srgbClr val="0000FF"/>
                </a:solidFill>
              </a:rPr>
              <a:t>a sovereign God. </a:t>
            </a:r>
            <a:r>
              <a:rPr lang="en-US" sz="3200" dirty="0" smtClean="0"/>
              <a:t>							</a:t>
            </a:r>
            <a:r>
              <a:rPr lang="en-US" sz="3200" dirty="0" smtClean="0">
                <a:solidFill>
                  <a:srgbClr val="FF0000"/>
                </a:solidFill>
              </a:rPr>
              <a:t>(</a:t>
            </a:r>
            <a:r>
              <a:rPr lang="en-US" sz="3200" dirty="0">
                <a:solidFill>
                  <a:srgbClr val="FF0000"/>
                </a:solidFill>
              </a:rPr>
              <a:t>Mk.4:11-12</a:t>
            </a:r>
            <a:r>
              <a:rPr lang="en-US" sz="3200" dirty="0" smtClean="0">
                <a:solidFill>
                  <a:srgbClr val="FF0000"/>
                </a:solidFill>
              </a:rPr>
              <a:t>)</a:t>
            </a:r>
            <a:endParaRPr lang="en-US" sz="3200" dirty="0">
              <a:solidFill>
                <a:srgbClr val="FF0000"/>
              </a:solidFill>
            </a:endParaRPr>
          </a:p>
        </p:txBody>
      </p:sp>
      <p:pic>
        <p:nvPicPr>
          <p:cNvPr id="4" name="Picture 3" descr="C:\Users\Ridge\Pictures\Bible photos\The sower of seed.jpg"/>
          <p:cNvPicPr/>
          <p:nvPr/>
        </p:nvPicPr>
        <p:blipFill>
          <a:blip r:embed="rId3">
            <a:extLst>
              <a:ext uri="{28A0092B-C50C-407E-A947-70E740481C1C}">
                <a14:useLocalDpi xmlns:a14="http://schemas.microsoft.com/office/drawing/2010/main" val="0"/>
              </a:ext>
            </a:extLst>
          </a:blip>
          <a:srcRect/>
          <a:stretch>
            <a:fillRect/>
          </a:stretch>
        </p:blipFill>
        <p:spPr bwMode="auto">
          <a:xfrm>
            <a:off x="10584297" y="2454192"/>
            <a:ext cx="2038985" cy="1476375"/>
          </a:xfrm>
          <a:prstGeom prst="rect">
            <a:avLst/>
          </a:prstGeom>
          <a:noFill/>
          <a:ln>
            <a:noFill/>
          </a:ln>
        </p:spPr>
      </p:pic>
    </p:spTree>
    <p:extLst>
      <p:ext uri="{BB962C8B-B14F-4D97-AF65-F5344CB8AC3E}">
        <p14:creationId xmlns:p14="http://schemas.microsoft.com/office/powerpoint/2010/main" val="3378965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wheel(1)">
                                      <p:cBhvr>
                                        <p:cTn id="7" dur="2000"/>
                                        <p:tgtEl>
                                          <p:spTgt spid="69">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9">
                                            <p:txEl>
                                              <p:pRg st="1" end="1"/>
                                            </p:txEl>
                                          </p:spTgt>
                                        </p:tgtEl>
                                        <p:attrNameLst>
                                          <p:attrName>style.visibility</p:attrName>
                                        </p:attrNameLst>
                                      </p:cBhvr>
                                      <p:to>
                                        <p:strVal val="visible"/>
                                      </p:to>
                                    </p:set>
                                    <p:animEffect transition="in" filter="wheel(1)">
                                      <p:cBhvr>
                                        <p:cTn id="10" dur="2000"/>
                                        <p:tgtEl>
                                          <p:spTgt spid="6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9">
                                            <p:txEl>
                                              <p:pRg st="2" end="2"/>
                                            </p:txEl>
                                          </p:spTgt>
                                        </p:tgtEl>
                                        <p:attrNameLst>
                                          <p:attrName>style.visibility</p:attrName>
                                        </p:attrNameLst>
                                      </p:cBhvr>
                                      <p:to>
                                        <p:strVal val="visible"/>
                                      </p:to>
                                    </p:set>
                                    <p:animEffect transition="in" filter="wheel(1)">
                                      <p:cBhvr>
                                        <p:cTn id="15" dur="2000"/>
                                        <p:tgtEl>
                                          <p:spTgt spid="69">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9">
                                            <p:txEl>
                                              <p:pRg st="3" end="3"/>
                                            </p:txEl>
                                          </p:spTgt>
                                        </p:tgtEl>
                                        <p:attrNameLst>
                                          <p:attrName>style.visibility</p:attrName>
                                        </p:attrNameLst>
                                      </p:cBhvr>
                                      <p:to>
                                        <p:strVal val="visible"/>
                                      </p:to>
                                    </p:set>
                                    <p:animEffect transition="in" filter="wheel(1)">
                                      <p:cBhvr>
                                        <p:cTn id="18" dur="2000"/>
                                        <p:tgtEl>
                                          <p:spTgt spid="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582025"/>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4000" dirty="0" smtClean="0">
                <a:solidFill>
                  <a:srgbClr val="FF0000"/>
                </a:solidFill>
              </a:rPr>
              <a:t>Mark 4:14-17</a:t>
            </a:r>
            <a:endParaRPr lang="en-US" sz="4000" dirty="0">
              <a:solidFill>
                <a:srgbClr val="FF0000"/>
              </a:solidFill>
            </a:endParaRPr>
          </a:p>
        </p:txBody>
      </p:sp>
      <p:sp>
        <p:nvSpPr>
          <p:cNvPr id="4" name="TextBox 3"/>
          <p:cNvSpPr txBox="1"/>
          <p:nvPr/>
        </p:nvSpPr>
        <p:spPr>
          <a:xfrm>
            <a:off x="697832" y="2292982"/>
            <a:ext cx="11649892" cy="7151699"/>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a:lnSpc>
                <a:spcPts val="5500"/>
              </a:lnSpc>
            </a:pPr>
            <a:r>
              <a:rPr lang="en-US" sz="4000" b="1" baseline="30000" dirty="0" smtClean="0">
                <a:solidFill>
                  <a:srgbClr val="FF0000"/>
                </a:solidFill>
              </a:rPr>
              <a:t>14</a:t>
            </a:r>
            <a:r>
              <a:rPr lang="en-US" sz="4000" dirty="0" smtClean="0"/>
              <a:t> </a:t>
            </a:r>
            <a:r>
              <a:rPr lang="en-US" sz="4000" dirty="0"/>
              <a:t>“The sower sows the word.  </a:t>
            </a:r>
            <a:r>
              <a:rPr lang="en-US" sz="4000" b="1" baseline="30000" dirty="0">
                <a:solidFill>
                  <a:srgbClr val="FF0000"/>
                </a:solidFill>
              </a:rPr>
              <a:t>15</a:t>
            </a:r>
            <a:r>
              <a:rPr lang="en-US" sz="4000" b="1" baseline="30000" dirty="0"/>
              <a:t> </a:t>
            </a:r>
            <a:r>
              <a:rPr lang="en-US" sz="4000" dirty="0"/>
              <a:t>And these are the ones along the path, where the word is sown: when they hear, Satan immediately comes and takes away the word that is sown in them.  </a:t>
            </a:r>
            <a:r>
              <a:rPr lang="en-US" sz="4000" b="1" baseline="30000" dirty="0">
                <a:solidFill>
                  <a:srgbClr val="FF0000"/>
                </a:solidFill>
              </a:rPr>
              <a:t>16</a:t>
            </a:r>
            <a:r>
              <a:rPr lang="en-US" sz="4000" b="1" baseline="30000" dirty="0"/>
              <a:t> </a:t>
            </a:r>
            <a:r>
              <a:rPr lang="en-US" sz="4000" dirty="0"/>
              <a:t>And these are the ones sown on rocky ground: the ones who, when they hear the word, immediately receive it with joy.   </a:t>
            </a:r>
            <a:r>
              <a:rPr lang="en-US" sz="4000" b="1" baseline="30000" dirty="0">
                <a:solidFill>
                  <a:srgbClr val="FF0000"/>
                </a:solidFill>
              </a:rPr>
              <a:t>17</a:t>
            </a:r>
            <a:r>
              <a:rPr lang="en-US" sz="4000" b="1" baseline="30000" dirty="0"/>
              <a:t> </a:t>
            </a:r>
            <a:r>
              <a:rPr lang="en-US" sz="4000" dirty="0"/>
              <a:t>And they have no root in themselves, but endure for a while; then, when tribulation or persecution arises on account of the word, immediately they fall away</a:t>
            </a:r>
            <a:r>
              <a:rPr lang="en-US" sz="3200" dirty="0"/>
              <a:t>.  </a:t>
            </a:r>
          </a:p>
        </p:txBody>
      </p:sp>
    </p:spTree>
    <p:extLst>
      <p:ext uri="{BB962C8B-B14F-4D97-AF65-F5344CB8AC3E}">
        <p14:creationId xmlns:p14="http://schemas.microsoft.com/office/powerpoint/2010/main" val="1404991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2643</TotalTime>
  <Words>1457</Words>
  <Application>Microsoft Office PowerPoint</Application>
  <PresentationFormat>Custom</PresentationFormat>
  <Paragraphs>92</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PowerPoint Presentation</vt:lpstr>
      <vt:lpstr>PowerPoint Presentation</vt:lpstr>
      <vt:lpstr>PowerPoint Presentation</vt:lpstr>
      <vt:lpstr>2.  Life cycle: sowing, growth, &amp; harvest.</vt:lpstr>
      <vt:lpstr>3.  Privilege, mystery, and secret things belong to believers</vt:lpstr>
      <vt:lpstr>3.  Privilege, mystery, and secret things belong to believers</vt:lpstr>
      <vt:lpstr>3. Privilege, mystery, and secret things belong to believers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Ridge Orr</cp:lastModifiedBy>
  <cp:revision>112</cp:revision>
  <dcterms:modified xsi:type="dcterms:W3CDTF">2016-09-24T05:37:19Z</dcterms:modified>
</cp:coreProperties>
</file>