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8" r:id="rId4"/>
    <p:sldId id="259" r:id="rId5"/>
    <p:sldId id="267" r:id="rId6"/>
    <p:sldId id="270" r:id="rId7"/>
    <p:sldId id="273" r:id="rId8"/>
    <p:sldId id="275" r:id="rId9"/>
    <p:sldId id="272" r:id="rId10"/>
    <p:sldId id="274" r:id="rId11"/>
    <p:sldId id="264"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47" autoAdjust="0"/>
  </p:normalViewPr>
  <p:slideViewPr>
    <p:cSldViewPr snapToGrid="0" snapToObjects="1">
      <p:cViewPr varScale="1">
        <p:scale>
          <a:sx n="75" d="100"/>
          <a:sy n="75" d="100"/>
        </p:scale>
        <p:origin x="-1696"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6577356"/>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effectLst/>
                <a:latin typeface="+mn-lt"/>
                <a:ea typeface="+mn-ea"/>
                <a:cs typeface="+mn-cs"/>
                <a:sym typeface="Helvetica Neue"/>
              </a:rPr>
              <a:t>*There is a cost involved in following Jesus.  We cannot live the same life now as we did before becoming a believer.  (2Cor. 5:17)</a:t>
            </a:r>
          </a:p>
          <a:p>
            <a:pPr lvl="1"/>
            <a:endParaRPr lang="en-US" sz="2400" dirty="0" smtClean="0">
              <a:effectLst/>
              <a:latin typeface="+mn-lt"/>
              <a:ea typeface="+mn-ea"/>
              <a:cs typeface="+mn-cs"/>
              <a:sym typeface="Helvetica Neue"/>
            </a:endParaRPr>
          </a:p>
          <a:p>
            <a:pPr lvl="1"/>
            <a:r>
              <a:rPr lang="en-US" sz="2400" dirty="0" smtClean="0">
                <a:effectLst/>
                <a:latin typeface="+mn-lt"/>
                <a:ea typeface="+mn-ea"/>
                <a:cs typeface="+mn-cs"/>
                <a:sym typeface="Helvetica Neue"/>
              </a:rPr>
              <a:t>*What's the difference between learning about discipleship versus actually applying it in the real world?  </a:t>
            </a:r>
          </a:p>
          <a:p>
            <a:endParaRPr lang="en-US" dirty="0"/>
          </a:p>
        </p:txBody>
      </p:sp>
    </p:spTree>
    <p:extLst>
      <p:ext uri="{BB962C8B-B14F-4D97-AF65-F5344CB8AC3E}">
        <p14:creationId xmlns:p14="http://schemas.microsoft.com/office/powerpoint/2010/main" val="375441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chose very carefully, He didn’t chose members of the elect or members of the religious establishment.  He didn’t chose a Pharisee, Sadducee, or scribe.  Instead He chose fishermen, tax collector, a zealot, and seemingly less educated men.  </a:t>
            </a:r>
          </a:p>
          <a:p>
            <a:endParaRPr lang="en-US" baseline="0" dirty="0" smtClean="0"/>
          </a:p>
          <a:p>
            <a:r>
              <a:rPr lang="en-US" baseline="0" dirty="0" smtClean="0"/>
              <a:t>*He chose those who were more humble, teachable.  (FAT)</a:t>
            </a:r>
          </a:p>
          <a:p>
            <a:endParaRPr lang="en-US" baseline="0" dirty="0" smtClean="0"/>
          </a:p>
          <a:p>
            <a:r>
              <a:rPr lang="en-US" baseline="0" dirty="0" smtClean="0"/>
              <a:t>*Although discipleship often asked dumb questions, they were always willing to learn and be teachable.  </a:t>
            </a:r>
            <a:endParaRPr lang="en-US" dirty="0"/>
          </a:p>
        </p:txBody>
      </p:sp>
    </p:spTree>
    <p:extLst>
      <p:ext uri="{BB962C8B-B14F-4D97-AF65-F5344CB8AC3E}">
        <p14:creationId xmlns:p14="http://schemas.microsoft.com/office/powerpoint/2010/main" val="318916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latin typeface="+mn-lt"/>
                <a:ea typeface="+mn-ea"/>
                <a:cs typeface="+mn-cs"/>
                <a:sym typeface="Helvetica Neue"/>
              </a:rPr>
              <a:t>28-30 – In this passage we see a</a:t>
            </a:r>
            <a:r>
              <a:rPr lang="en-US" sz="2200" baseline="0" dirty="0" smtClean="0">
                <a:latin typeface="+mn-lt"/>
                <a:ea typeface="+mn-ea"/>
                <a:cs typeface="+mn-cs"/>
                <a:sym typeface="Helvetica Neue"/>
              </a:rPr>
              <a:t> </a:t>
            </a:r>
            <a:r>
              <a:rPr lang="en-US" sz="2200" dirty="0" smtClean="0">
                <a:latin typeface="+mn-lt"/>
                <a:ea typeface="+mn-ea"/>
                <a:cs typeface="+mn-cs"/>
                <a:sym typeface="Helvetica Neue"/>
              </a:rPr>
              <a:t>warning. Jesus says that it is unforgivable to blaspheme the Holy Spirit. The scribes were blaspheming because they attributed the good and holy work of the Holy Spirit to Satan. This was not a</a:t>
            </a:r>
            <a:r>
              <a:rPr lang="en-US" sz="2200" baseline="0" dirty="0" smtClean="0">
                <a:latin typeface="+mn-lt"/>
                <a:ea typeface="+mn-ea"/>
                <a:cs typeface="+mn-cs"/>
                <a:sym typeface="Helvetica Neue"/>
              </a:rPr>
              <a:t> casual comment and</a:t>
            </a:r>
            <a:r>
              <a:rPr lang="en-US" sz="2200" dirty="0" smtClean="0">
                <a:latin typeface="+mn-lt"/>
                <a:ea typeface="+mn-ea"/>
                <a:cs typeface="+mn-cs"/>
                <a:sym typeface="Helvetica Neue"/>
              </a:rPr>
              <a:t> It was well-thought out. These scribes came from Jerusalem it seems just to accuse Jesus of this. The warning to us is very clear. Be careful what you say. Do not say something is the work of Satan unless you are completely sure it is. Do not use your own opinion to make judgments, but instead always look to Scripture.</a:t>
            </a:r>
            <a:endParaRPr lang="en-US" dirty="0"/>
          </a:p>
        </p:txBody>
      </p:sp>
    </p:spTree>
    <p:extLst>
      <p:ext uri="{BB962C8B-B14F-4D97-AF65-F5344CB8AC3E}">
        <p14:creationId xmlns:p14="http://schemas.microsoft.com/office/powerpoint/2010/main" val="335652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many churches between Burlingame and Cupertino.</a:t>
            </a:r>
            <a:r>
              <a:rPr lang="en-US" baseline="0" dirty="0" smtClean="0"/>
              <a:t>  No less than 40-50.  Why is that the case?  </a:t>
            </a:r>
            <a:endParaRPr lang="en-US" dirty="0" smtClean="0"/>
          </a:p>
          <a:p>
            <a:endParaRPr lang="en-US" dirty="0" smtClean="0"/>
          </a:p>
          <a:p>
            <a:r>
              <a:rPr lang="en-US" dirty="0" smtClean="0"/>
              <a:t>*Thank</a:t>
            </a:r>
            <a:r>
              <a:rPr lang="en-US" baseline="0" dirty="0" smtClean="0"/>
              <a:t> God for PCCO/OIF for the past 20 years.  Started with 4 families who love the Lord and continue to pass that down through the years.  </a:t>
            </a:r>
          </a:p>
          <a:p>
            <a:endParaRPr lang="en-US" baseline="0" dirty="0" smtClean="0"/>
          </a:p>
          <a:p>
            <a:r>
              <a:rPr lang="en-US" baseline="0" dirty="0" smtClean="0"/>
              <a:t>*Leadership is definitely not perfect but there is a spirit of unity here.  </a:t>
            </a:r>
          </a:p>
          <a:p>
            <a:endParaRPr lang="en-US" baseline="0" dirty="0" smtClean="0"/>
          </a:p>
          <a:p>
            <a:r>
              <a:rPr lang="en-US" baseline="0" dirty="0" smtClean="0"/>
              <a:t>*Times of disagreements but always resolve to focus on singular focus which was to reach the lost for the Lord.  </a:t>
            </a:r>
          </a:p>
          <a:p>
            <a:endParaRPr lang="en-US" baseline="0" dirty="0" smtClean="0"/>
          </a:p>
          <a:p>
            <a:r>
              <a:rPr lang="en-US" baseline="0" dirty="0" smtClean="0"/>
              <a:t>*Example of the leadership outing to Cleveland yesterday for dim sum and hiking.  </a:t>
            </a:r>
            <a:endParaRPr lang="en-US" dirty="0"/>
          </a:p>
        </p:txBody>
      </p:sp>
    </p:spTree>
    <p:extLst>
      <p:ext uri="{BB962C8B-B14F-4D97-AF65-F5344CB8AC3E}">
        <p14:creationId xmlns:p14="http://schemas.microsoft.com/office/powerpoint/2010/main" val="220977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is here to bind the strong man, then plunder his house (those that are held captive).  But cannot do that until He binds the strong man.  </a:t>
            </a:r>
          </a:p>
          <a:p>
            <a:endParaRPr lang="en-US" baseline="0" dirty="0" smtClean="0"/>
          </a:p>
          <a:p>
            <a:r>
              <a:rPr lang="en-US" baseline="0" dirty="0" smtClean="0"/>
              <a:t>*We need to understand and not underestimate our enemy.  </a:t>
            </a:r>
            <a:endParaRPr lang="en-US" dirty="0"/>
          </a:p>
        </p:txBody>
      </p:sp>
    </p:spTree>
    <p:extLst>
      <p:ext uri="{BB962C8B-B14F-4D97-AF65-F5344CB8AC3E}">
        <p14:creationId xmlns:p14="http://schemas.microsoft.com/office/powerpoint/2010/main" val="196746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brothers:  Mark 6:3:  James, </a:t>
            </a:r>
            <a:r>
              <a:rPr lang="en-US" baseline="0" dirty="0" err="1" smtClean="0"/>
              <a:t>Joses</a:t>
            </a:r>
            <a:r>
              <a:rPr lang="en-US" baseline="0" dirty="0" smtClean="0"/>
              <a:t>, Simon, and Judas</a:t>
            </a:r>
          </a:p>
          <a:p>
            <a:endParaRPr lang="en-US" baseline="0" dirty="0" smtClean="0"/>
          </a:p>
          <a:p>
            <a:r>
              <a:rPr lang="en-US" baseline="0" dirty="0" smtClean="0"/>
              <a:t>2 Points Here:</a:t>
            </a:r>
          </a:p>
          <a:p>
            <a:endParaRPr lang="en-US" baseline="0" dirty="0" smtClean="0"/>
          </a:p>
          <a:p>
            <a:pPr marL="457200" indent="-457200">
              <a:buAutoNum type="arabicPeriod"/>
            </a:pPr>
            <a:r>
              <a:rPr lang="en-US" baseline="0" dirty="0" smtClean="0"/>
              <a:t>Jesus welcomes anyone into His family.  Nowadays, there are many broken families.  Divorce, parents who take drugs, and are abusive.  Siblings who fight over the money left by parents.  (Prodigal Son, Esau/Jacob, Joseph and his brothers).  No matter what kind of family you are from, Jesus offers hope.  He offers love, peace, joy, mercy, kindness, which are often missing in many families around the world.  Even Jesus’ own physical family tried to control him.  </a:t>
            </a:r>
          </a:p>
          <a:p>
            <a:pPr marL="457200" indent="-457200">
              <a:buAutoNum type="arabicPeriod"/>
            </a:pPr>
            <a:endParaRPr lang="en-US" baseline="0" dirty="0" smtClean="0"/>
          </a:p>
          <a:p>
            <a:pPr marL="457200" indent="-457200">
              <a:buAutoNum type="arabicPeriod"/>
            </a:pPr>
            <a:r>
              <a:rPr lang="en-US" dirty="0" smtClean="0"/>
              <a:t>Spiritual family Is</a:t>
            </a:r>
            <a:r>
              <a:rPr lang="en-US" baseline="0" dirty="0" smtClean="0"/>
              <a:t> more important than physical family (wow, this is crazy coming from a Chinese family).   Jesus said Himself that we are worse than an unbeliever if we don’t care for members of our own family 1Tim 5:8.</a:t>
            </a:r>
          </a:p>
          <a:p>
            <a:pPr marL="457200" indent="-457200">
              <a:buAutoNum type="arabicPeriod"/>
            </a:pPr>
            <a:endParaRPr lang="en-US" sz="2200" baseline="0" dirty="0" smtClean="0">
              <a:latin typeface="+mn-lt"/>
              <a:ea typeface="+mn-ea"/>
              <a:cs typeface="+mn-cs"/>
              <a:sym typeface="Helvetica Neue"/>
            </a:endParaRPr>
          </a:p>
          <a:p>
            <a:pPr marL="457200" indent="-457200">
              <a:buAutoNum type="arabicPeriod"/>
            </a:pPr>
            <a:r>
              <a:rPr lang="en-US" sz="2200" baseline="0" dirty="0" smtClean="0">
                <a:latin typeface="+mn-lt"/>
                <a:ea typeface="+mn-ea"/>
                <a:cs typeface="+mn-cs"/>
                <a:sym typeface="Helvetica Neue"/>
              </a:rPr>
              <a:t>M</a:t>
            </a:r>
            <a:r>
              <a:rPr lang="en-US" sz="2200" dirty="0" smtClean="0">
                <a:latin typeface="+mn-lt"/>
                <a:ea typeface="+mn-ea"/>
                <a:cs typeface="+mn-cs"/>
                <a:sym typeface="Helvetica Neue"/>
              </a:rPr>
              <a:t>any believers are tempted to place the opinions and commands of family members over and above the opinions and commands of God (our heavenly Father.) You can see this with married couples where one spouse still listens to his parents first instead of his wife as the Bible says. You can also see this happen when a child decides not to continue following God because of pressure from his parents. Those who go down this road have made the decision that their physical family is more important than their spiritual family. This is the wrong decision. Jesus Himself said that He came to bring a sword not peace. Matthew 10:34.</a:t>
            </a:r>
            <a:endParaRPr lang="en-US" dirty="0"/>
          </a:p>
        </p:txBody>
      </p:sp>
    </p:spTree>
    <p:extLst>
      <p:ext uri="{BB962C8B-B14F-4D97-AF65-F5344CB8AC3E}">
        <p14:creationId xmlns:p14="http://schemas.microsoft.com/office/powerpoint/2010/main" val="351650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xmlns:p14="http://schemas.microsoft.com/office/powerpoint/2010/mai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9664738" cy="2150330"/>
          </a:xfrm>
          <a:prstGeom prst="rect">
            <a:avLst/>
          </a:prstGeom>
          <a:ln w="3175">
            <a:miter lim="400000"/>
          </a:ln>
          <a:extLst>
            <a:ext uri="{C572A759-6A51-4108-AA02-DFA0A04FC94B}">
              <ma14:wrappingTextBoxFlag xmlns:ma14="http://schemas.microsoft.com/office/mac/drawingml/2011/main"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sz="4800" dirty="0" smtClean="0"/>
              <a:t>The Value of Investing in People</a:t>
            </a:r>
            <a:r>
              <a:rPr sz="4800" dirty="0"/>
              <a:t/>
            </a:r>
            <a:br>
              <a:rPr sz="4800" dirty="0"/>
            </a:br>
            <a:r>
              <a:rPr sz="3200" dirty="0"/>
              <a:t>Mark </a:t>
            </a:r>
            <a:r>
              <a:rPr lang="en-US" sz="3200" dirty="0" smtClean="0"/>
              <a:t>3:13-35</a:t>
            </a:r>
            <a:endParaRPr sz="3200" dirty="0"/>
          </a:p>
          <a:p>
            <a:pPr>
              <a:lnSpc>
                <a:spcPct val="120000"/>
              </a:lnSpc>
              <a:defRPr sz="3600">
                <a:solidFill>
                  <a:srgbClr val="FFFFFF"/>
                </a:solidFill>
                <a:latin typeface="Constantia"/>
                <a:ea typeface="Constantia"/>
                <a:cs typeface="Constantia"/>
                <a:sym typeface="Constantia"/>
              </a:defRPr>
            </a:pPr>
            <a:r>
              <a:rPr lang="en-US" sz="3200" dirty="0" smtClean="0"/>
              <a:t>Calvin Chiang</a:t>
            </a:r>
            <a:endParaRPr sz="3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1759" y="1777466"/>
            <a:ext cx="11250476"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onstantia"/>
                <a:cs typeface="Constantia"/>
                <a:sym typeface="Arial"/>
              </a:rPr>
              <a:t>Who </a:t>
            </a:r>
            <a:r>
              <a:rPr lang="en-US" sz="3600" b="1" dirty="0" smtClean="0">
                <a:latin typeface="Constantia"/>
                <a:cs typeface="Constantia"/>
              </a:rPr>
              <a:t>are My mother and My brothers?  </a:t>
            </a:r>
            <a:endParaRPr kumimoji="0" lang="en-US" sz="3600" b="1" i="0" u="none" strike="noStrike" cap="none" spc="0" normalizeH="0" baseline="0" dirty="0">
              <a:ln>
                <a:noFill/>
              </a:ln>
              <a:solidFill>
                <a:srgbClr val="000000"/>
              </a:solidFill>
              <a:effectLst/>
              <a:uFillTx/>
              <a:latin typeface="Constantia"/>
              <a:cs typeface="Constantia"/>
              <a:sym typeface="Arial"/>
            </a:endParaRPr>
          </a:p>
        </p:txBody>
      </p:sp>
      <p:sp>
        <p:nvSpPr>
          <p:cNvPr id="4" name="TextBox 3"/>
          <p:cNvSpPr txBox="1"/>
          <p:nvPr/>
        </p:nvSpPr>
        <p:spPr>
          <a:xfrm>
            <a:off x="716382" y="2511365"/>
            <a:ext cx="11966859" cy="551535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342900" lvl="1" indent="-342900">
              <a:buFont typeface="Arial"/>
              <a:buChar char="•"/>
            </a:pPr>
            <a:r>
              <a:rPr lang="en-US" sz="3200" dirty="0">
                <a:latin typeface="Constantia"/>
                <a:cs typeface="Constantia"/>
              </a:rPr>
              <a:t>Key point here is that our spiritual family is more important than physical family.  Jesus offers a different kind of family. </a:t>
            </a:r>
            <a:endParaRPr lang="en-US" sz="3200" dirty="0" smtClean="0">
              <a:latin typeface="Constantia"/>
              <a:cs typeface="Constantia"/>
            </a:endParaRPr>
          </a:p>
          <a:p>
            <a:pPr marL="342900" lvl="1" indent="-342900">
              <a:buFont typeface="Arial"/>
              <a:buChar char="•"/>
            </a:pPr>
            <a:endParaRPr lang="en-US" sz="3200" dirty="0">
              <a:latin typeface="Constantia"/>
              <a:cs typeface="Constantia"/>
            </a:endParaRPr>
          </a:p>
          <a:p>
            <a:pPr marL="342900" lvl="1" indent="-342900">
              <a:buFont typeface="Arial"/>
              <a:buChar char="•"/>
            </a:pPr>
            <a:r>
              <a:rPr lang="en-US" sz="3200" dirty="0">
                <a:latin typeface="Constantia"/>
                <a:cs typeface="Constantia"/>
              </a:rPr>
              <a:t>However, many believers place the commands of family members over and above the opinions and commands of our heavenly Father.  </a:t>
            </a:r>
            <a:endParaRPr lang="en-US" sz="3200" dirty="0" smtClean="0">
              <a:latin typeface="Constantia"/>
              <a:cs typeface="Constantia"/>
            </a:endParaRPr>
          </a:p>
          <a:p>
            <a:pPr marL="342900" lvl="1" indent="-342900">
              <a:buFont typeface="Arial"/>
              <a:buChar char="•"/>
            </a:pPr>
            <a:endParaRPr lang="en-US" sz="3200" dirty="0">
              <a:latin typeface="Constantia"/>
              <a:cs typeface="Constantia"/>
            </a:endParaRPr>
          </a:p>
          <a:p>
            <a:pPr marL="342900" lvl="1" indent="-342900">
              <a:buFont typeface="Arial"/>
              <a:buChar char="•"/>
            </a:pPr>
            <a:r>
              <a:rPr lang="en-US" sz="3200" dirty="0">
                <a:latin typeface="Constantia"/>
                <a:cs typeface="Constantia"/>
              </a:rPr>
              <a:t>Treat brothers and sisters in the church well.  Submit our own will to each other</a:t>
            </a:r>
            <a:r>
              <a:rPr lang="en-US" sz="3200" dirty="0" smtClean="0">
                <a:latin typeface="Constantia"/>
                <a:cs typeface="Constantia"/>
              </a:rPr>
              <a:t>.</a:t>
            </a:r>
          </a:p>
          <a:p>
            <a:pPr marL="342900" lvl="1" indent="-342900">
              <a:buFont typeface="Arial"/>
              <a:buChar char="•"/>
            </a:pPr>
            <a:endParaRPr lang="en-US" sz="3200" dirty="0">
              <a:latin typeface="Constantia"/>
              <a:cs typeface="Constantia"/>
            </a:endParaRPr>
          </a:p>
          <a:p>
            <a:pPr lvl="1" indent="0"/>
            <a:r>
              <a:rPr lang="en-US" sz="3200" dirty="0" smtClean="0">
                <a:latin typeface="Constantia"/>
                <a:cs typeface="Constantia"/>
              </a:rPr>
              <a:t>  </a:t>
            </a:r>
            <a:endParaRPr kumimoji="0" lang="en-US" sz="3200" b="0" i="0" u="none" strike="noStrike" cap="none" spc="0" normalizeH="0" baseline="0" dirty="0">
              <a:ln>
                <a:noFill/>
              </a:ln>
              <a:solidFill>
                <a:srgbClr val="000000"/>
              </a:solidFill>
              <a:effectLst/>
              <a:uFillTx/>
              <a:latin typeface="Constantia"/>
              <a:cs typeface="Constantia"/>
              <a:sym typeface="Arial"/>
            </a:endParaRPr>
          </a:p>
        </p:txBody>
      </p:sp>
      <p:sp>
        <p:nvSpPr>
          <p:cNvPr id="5" name="TextBox 4"/>
          <p:cNvSpPr txBox="1"/>
          <p:nvPr/>
        </p:nvSpPr>
        <p:spPr>
          <a:xfrm rot="20463589">
            <a:off x="4741333" y="5080001"/>
            <a:ext cx="3132667" cy="7755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FF0000"/>
                </a:solidFill>
                <a:effectLst/>
                <a:uFillTx/>
                <a:latin typeface="Constantia"/>
                <a:ea typeface="Arial"/>
                <a:cs typeface="Constantia"/>
                <a:sym typeface="Arial"/>
              </a:rPr>
              <a:t>PRIORITY</a:t>
            </a:r>
            <a:endParaRPr kumimoji="0" lang="en-US" sz="4400" b="0" i="0" u="none" strike="noStrike" cap="none" spc="0" normalizeH="0" baseline="0" dirty="0">
              <a:ln>
                <a:noFill/>
              </a:ln>
              <a:solidFill>
                <a:srgbClr val="FF0000"/>
              </a:solidFill>
              <a:effectLst/>
              <a:uFillTx/>
              <a:latin typeface="Constantia"/>
              <a:ea typeface="Arial"/>
              <a:cs typeface="Constantia"/>
              <a:sym typeface="Arial"/>
            </a:endParaRPr>
          </a:p>
        </p:txBody>
      </p:sp>
    </p:spTree>
    <p:extLst>
      <p:ext uri="{BB962C8B-B14F-4D97-AF65-F5344CB8AC3E}">
        <p14:creationId xmlns:p14="http://schemas.microsoft.com/office/powerpoint/2010/main" val="41736218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7" y="5288279"/>
            <a:ext cx="8420428" cy="4198621"/>
          </a:xfrm>
          <a:prstGeom prst="rect">
            <a:avLst/>
          </a:prstGeom>
        </p:spPr>
        <p:txBody>
          <a:bodyPr>
            <a:normAutofit fontScale="92500" lnSpcReduction="10000"/>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Is there 1 or 2 people that God has placed in your life right now that you can invest your life into?  Can you list some things that you can do?  </a:t>
            </a:r>
            <a:endParaRPr dirty="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What are some practical ways of promoting unity within OIF?  Can you share some of your ideas? </a:t>
            </a:r>
            <a:endParaRPr dirty="0"/>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sz="2800" dirty="0">
                <a:latin typeface="Constantia"/>
                <a:cs typeface="Constantia"/>
              </a:rPr>
              <a:t>When we are opposed or rejected by those who are closest to us, what comfort can we receive from Christ’s words in verse 33-35? </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13295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Arial"/>
                <a:ea typeface="Arial"/>
                <a:cs typeface="Arial"/>
                <a:sym typeface="Arial"/>
              </a:rPr>
              <a:t>A)  The Importance of Choosing</a:t>
            </a:r>
            <a:r>
              <a:rPr kumimoji="0" lang="en-US" sz="4000" b="0" i="0" u="none" strike="noStrike" cap="none" spc="0" normalizeH="0" dirty="0" smtClean="0">
                <a:ln>
                  <a:noFill/>
                </a:ln>
                <a:solidFill>
                  <a:srgbClr val="000000"/>
                </a:solidFill>
                <a:effectLst/>
                <a:uFillTx/>
                <a:latin typeface="Arial"/>
                <a:ea typeface="Arial"/>
                <a:cs typeface="Arial"/>
                <a:sym typeface="Arial"/>
              </a:rPr>
              <a:t> </a:t>
            </a:r>
            <a:r>
              <a:rPr kumimoji="0" lang="en-US" sz="4000" b="0" i="0" u="none" strike="noStrike" cap="none" spc="0" normalizeH="0" baseline="0" dirty="0" smtClean="0">
                <a:ln>
                  <a:noFill/>
                </a:ln>
                <a:solidFill>
                  <a:srgbClr val="000000"/>
                </a:solidFill>
                <a:effectLst/>
                <a:uFillTx/>
                <a:latin typeface="Arial"/>
                <a:ea typeface="Arial"/>
                <a:cs typeface="Arial"/>
                <a:sym typeface="Arial"/>
              </a:rPr>
              <a:t>Wisely             (Mark</a:t>
            </a:r>
            <a:r>
              <a:rPr kumimoji="0" lang="en-US" sz="4000" b="0" i="0" u="none" strike="noStrike" cap="none" spc="0" normalizeH="0" dirty="0" smtClean="0">
                <a:ln>
                  <a:noFill/>
                </a:ln>
                <a:solidFill>
                  <a:srgbClr val="000000"/>
                </a:solidFill>
                <a:effectLst/>
                <a:uFillTx/>
                <a:latin typeface="Arial"/>
                <a:ea typeface="Arial"/>
                <a:cs typeface="Arial"/>
                <a:sym typeface="Arial"/>
              </a:rPr>
              <a:t> 3:13-19)</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617386" y="3292847"/>
            <a:ext cx="11730338" cy="551535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t>13 </a:t>
            </a:r>
            <a:r>
              <a:rPr lang="en-US" sz="3200" dirty="0"/>
              <a:t>And He </a:t>
            </a:r>
            <a:r>
              <a:rPr lang="en-US" sz="3200" dirty="0" smtClean="0"/>
              <a:t>went </a:t>
            </a:r>
            <a:r>
              <a:rPr lang="en-US" sz="3200" dirty="0"/>
              <a:t>up on the mountain and </a:t>
            </a:r>
            <a:r>
              <a:rPr lang="en-US" sz="3200" dirty="0" smtClean="0"/>
              <a:t>summoned </a:t>
            </a:r>
            <a:r>
              <a:rPr lang="en-US" sz="3200" dirty="0"/>
              <a:t>those whom He Himself wanted, and they came to Him. </a:t>
            </a:r>
            <a:r>
              <a:rPr lang="en-US" sz="3200" b="1" dirty="0"/>
              <a:t>14 </a:t>
            </a:r>
            <a:r>
              <a:rPr lang="en-US" sz="3200" dirty="0"/>
              <a:t>And He appointed twelve, so that they would be with Him and that He </a:t>
            </a:r>
            <a:r>
              <a:rPr lang="en-US" sz="3200" i="1" dirty="0"/>
              <a:t>could</a:t>
            </a:r>
            <a:r>
              <a:rPr lang="en-US" sz="3200" dirty="0"/>
              <a:t> send them out to preach, </a:t>
            </a:r>
            <a:r>
              <a:rPr lang="en-US" sz="3200" b="1" dirty="0"/>
              <a:t>15 </a:t>
            </a:r>
            <a:r>
              <a:rPr lang="en-US" sz="3200" dirty="0"/>
              <a:t>and to have authority to cast out the demons. </a:t>
            </a:r>
            <a:r>
              <a:rPr lang="en-US" sz="3200" b="1" dirty="0"/>
              <a:t>16 </a:t>
            </a:r>
            <a:r>
              <a:rPr lang="en-US" sz="3200" dirty="0"/>
              <a:t>And He appointed the twelve: Simon (to whom He gave the name Peter), </a:t>
            </a:r>
            <a:r>
              <a:rPr lang="en-US" sz="3200" b="1" dirty="0"/>
              <a:t>17 </a:t>
            </a:r>
            <a:r>
              <a:rPr lang="en-US" sz="3200" dirty="0"/>
              <a:t>and </a:t>
            </a:r>
            <a:r>
              <a:rPr lang="en-US" sz="3200" dirty="0" smtClean="0"/>
              <a:t>James</a:t>
            </a:r>
            <a:r>
              <a:rPr lang="en-US" sz="3200" dirty="0"/>
              <a:t>, the </a:t>
            </a:r>
            <a:r>
              <a:rPr lang="en-US" sz="3200" i="1" dirty="0"/>
              <a:t>son</a:t>
            </a:r>
            <a:r>
              <a:rPr lang="en-US" sz="3200" dirty="0"/>
              <a:t> of Zebedee, and John the brother of </a:t>
            </a:r>
            <a:r>
              <a:rPr lang="en-US" sz="3200" dirty="0" smtClean="0"/>
              <a:t>James </a:t>
            </a:r>
            <a:r>
              <a:rPr lang="en-US" sz="3200" dirty="0"/>
              <a:t>(to them He gave the name </a:t>
            </a:r>
            <a:r>
              <a:rPr lang="en-US" sz="3200" dirty="0" err="1"/>
              <a:t>Boanerges</a:t>
            </a:r>
            <a:r>
              <a:rPr lang="en-US" sz="3200" dirty="0"/>
              <a:t>, which means, “Sons of Thunder”); </a:t>
            </a:r>
            <a:r>
              <a:rPr lang="en-US" sz="3200" b="1" dirty="0"/>
              <a:t>18 </a:t>
            </a:r>
            <a:r>
              <a:rPr lang="en-US" sz="3200" dirty="0"/>
              <a:t>and Andrew, and Philip, and Bartholomew, and Matthew, and Thomas, and </a:t>
            </a:r>
            <a:r>
              <a:rPr lang="en-US" sz="3200" dirty="0" smtClean="0"/>
              <a:t>James </a:t>
            </a:r>
            <a:r>
              <a:rPr lang="en-US" sz="3200" dirty="0"/>
              <a:t>the son of </a:t>
            </a:r>
            <a:r>
              <a:rPr lang="en-US" sz="3200" dirty="0" err="1"/>
              <a:t>Alphaeus</a:t>
            </a:r>
            <a:r>
              <a:rPr lang="en-US" sz="3200" dirty="0"/>
              <a:t>, and </a:t>
            </a:r>
            <a:r>
              <a:rPr lang="en-US" sz="3200" dirty="0" err="1"/>
              <a:t>Thaddaeus</a:t>
            </a:r>
            <a:r>
              <a:rPr lang="en-US" sz="3200" dirty="0"/>
              <a:t>, and Simon the </a:t>
            </a:r>
            <a:r>
              <a:rPr lang="en-US" sz="3200" dirty="0" smtClean="0"/>
              <a:t>Zealot</a:t>
            </a:r>
            <a:r>
              <a:rPr lang="en-US" sz="3200" dirty="0"/>
              <a:t>; </a:t>
            </a:r>
            <a:r>
              <a:rPr lang="en-US" sz="3200" b="1" dirty="0"/>
              <a:t>19 </a:t>
            </a:r>
            <a:r>
              <a:rPr lang="en-US" sz="3200" dirty="0"/>
              <a:t>and Judas Iscariot, who betrayed Him.</a:t>
            </a:r>
            <a:endParaRPr kumimoji="0" lang="en-US" sz="32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4861114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body" sz="half" idx="4294967295"/>
          </p:nvPr>
        </p:nvSpPr>
        <p:spPr>
          <a:xfrm>
            <a:off x="213105" y="2878617"/>
            <a:ext cx="5870202" cy="5181772"/>
          </a:xfrm>
          <a:prstGeom prst="rect">
            <a:avLst/>
          </a:prstGeo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defTabSz="949350">
              <a:spcBef>
                <a:spcPts val="1300"/>
              </a:spcBef>
              <a:defRPr sz="3431" b="1" u="sng">
                <a:latin typeface="Constantia"/>
                <a:ea typeface="Constantia"/>
                <a:cs typeface="Constantia"/>
                <a:sym typeface="Constantia"/>
              </a:defRPr>
            </a:pPr>
            <a:r>
              <a:rPr lang="en-US" dirty="0" smtClean="0">
                <a:solidFill>
                  <a:schemeClr val="accent2">
                    <a:satOff val="-4966"/>
                    <a:lumOff val="-10549"/>
                  </a:schemeClr>
                </a:solidFill>
              </a:rPr>
              <a:t>Expectation of Being 1 of the 12</a:t>
            </a:r>
            <a:endParaRPr dirty="0"/>
          </a:p>
          <a:p>
            <a:pPr algn="l" defTabSz="949350">
              <a:spcBef>
                <a:spcPts val="3000"/>
              </a:spcBef>
              <a:defRPr sz="2555">
                <a:latin typeface="Constantia"/>
                <a:ea typeface="Constantia"/>
                <a:cs typeface="Constantia"/>
                <a:sym typeface="Constantia"/>
              </a:defRPr>
            </a:pPr>
            <a:r>
              <a:rPr b="1" dirty="0"/>
              <a:t>A. </a:t>
            </a:r>
            <a:r>
              <a:rPr lang="en-US" b="1" dirty="0" smtClean="0"/>
              <a:t>Spending Time with Jesus</a:t>
            </a:r>
            <a:r>
              <a:rPr dirty="0"/>
              <a:t/>
            </a:r>
            <a:br>
              <a:rPr dirty="0"/>
            </a:br>
            <a:r>
              <a:rPr lang="en-US" dirty="0" smtClean="0"/>
              <a:t>Jesus spent time teaching and explaining things with the disciples.  </a:t>
            </a:r>
            <a:endParaRPr dirty="0"/>
          </a:p>
          <a:p>
            <a:pPr algn="l" defTabSz="949350">
              <a:spcBef>
                <a:spcPts val="3000"/>
              </a:spcBef>
              <a:defRPr sz="2555">
                <a:latin typeface="Constantia"/>
                <a:ea typeface="Constantia"/>
                <a:cs typeface="Constantia"/>
                <a:sym typeface="Constantia"/>
              </a:defRPr>
            </a:pPr>
            <a:r>
              <a:rPr b="1" dirty="0"/>
              <a:t>B. </a:t>
            </a:r>
            <a:r>
              <a:rPr lang="en-US" b="1" dirty="0" smtClean="0"/>
              <a:t>Being Sent Out to Preach                  </a:t>
            </a:r>
            <a:r>
              <a:rPr lang="en-US" dirty="0" smtClean="0"/>
              <a:t>Disciples were sent out to spread the gospel.  </a:t>
            </a:r>
            <a:endParaRPr dirty="0"/>
          </a:p>
          <a:p>
            <a:pPr algn="l" defTabSz="949350">
              <a:spcBef>
                <a:spcPts val="3000"/>
              </a:spcBef>
              <a:defRPr sz="2555">
                <a:latin typeface="Constantia"/>
                <a:ea typeface="Constantia"/>
                <a:cs typeface="Constantia"/>
                <a:sym typeface="Constantia"/>
              </a:defRPr>
            </a:pPr>
            <a:r>
              <a:rPr b="1" dirty="0"/>
              <a:t>C. </a:t>
            </a:r>
            <a:r>
              <a:rPr lang="en-US" b="1" dirty="0" smtClean="0"/>
              <a:t>Having Special Authority from Jesus</a:t>
            </a:r>
            <a:r>
              <a:rPr dirty="0" smtClean="0"/>
              <a:t> </a:t>
            </a:r>
            <a:r>
              <a:rPr dirty="0"/>
              <a:t/>
            </a:r>
            <a:br>
              <a:rPr dirty="0"/>
            </a:br>
            <a:r>
              <a:rPr lang="en-US" dirty="0" smtClean="0"/>
              <a:t>Disciples had special authority to cast out demons</a:t>
            </a:r>
            <a:r>
              <a:rPr lang="en-US" dirty="0"/>
              <a:t> </a:t>
            </a:r>
            <a:r>
              <a:rPr lang="en-US" dirty="0" smtClean="0"/>
              <a:t>and perform miraculous deeds.  </a:t>
            </a:r>
            <a:endParaRPr dirty="0"/>
          </a:p>
        </p:txBody>
      </p:sp>
      <p:sp>
        <p:nvSpPr>
          <p:cNvPr id="58" name="Shape 58"/>
          <p:cNvSpPr>
            <a:spLocks noGrp="1"/>
          </p:cNvSpPr>
          <p:nvPr>
            <p:ph type="title" idx="4294967295"/>
          </p:nvPr>
        </p:nvSpPr>
        <p:spPr>
          <a:xfrm>
            <a:off x="213104" y="1460615"/>
            <a:ext cx="9576877"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lang="en-US" dirty="0" smtClean="0"/>
              <a:t>1</a:t>
            </a:r>
            <a:r>
              <a:rPr dirty="0" smtClean="0"/>
              <a:t>) </a:t>
            </a:r>
            <a:r>
              <a:rPr lang="en-US" dirty="0" smtClean="0"/>
              <a:t>Selection Process is Important</a:t>
            </a:r>
            <a:endParaRPr dirty="0"/>
          </a:p>
        </p:txBody>
      </p:sp>
      <p:sp>
        <p:nvSpPr>
          <p:cNvPr id="2" name="Rectangle 1"/>
          <p:cNvSpPr/>
          <p:nvPr/>
        </p:nvSpPr>
        <p:spPr>
          <a:xfrm>
            <a:off x="6242064" y="2878617"/>
            <a:ext cx="6502400" cy="555536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949350">
              <a:spcBef>
                <a:spcPts val="1300"/>
              </a:spcBef>
              <a:defRPr sz="3431" b="1" u="sng">
                <a:latin typeface="Constantia"/>
                <a:ea typeface="Constantia"/>
                <a:cs typeface="Constantia"/>
                <a:sym typeface="Constantia"/>
              </a:defRPr>
            </a:pPr>
            <a:r>
              <a:rPr lang="en-US" sz="3200" dirty="0" smtClean="0">
                <a:solidFill>
                  <a:schemeClr val="accent2">
                    <a:satOff val="-4966"/>
                    <a:lumOff val="-10549"/>
                  </a:schemeClr>
                </a:solidFill>
              </a:rPr>
              <a:t>Jesus Model for Us Through His Ministry</a:t>
            </a:r>
            <a:endParaRPr lang="en-US" sz="3200" dirty="0"/>
          </a:p>
          <a:p>
            <a:pPr defTabSz="949350">
              <a:spcBef>
                <a:spcPts val="3000"/>
              </a:spcBef>
              <a:defRPr sz="2555">
                <a:latin typeface="Constantia"/>
                <a:ea typeface="Constantia"/>
                <a:cs typeface="Constantia"/>
                <a:sym typeface="Constantia"/>
              </a:defRPr>
            </a:pPr>
            <a:r>
              <a:rPr lang="en-US" sz="2400" b="1" dirty="0"/>
              <a:t>A. </a:t>
            </a:r>
            <a:r>
              <a:rPr lang="en-US" sz="2400" b="1" dirty="0" smtClean="0"/>
              <a:t>Prayerfully Intentional in Our </a:t>
            </a:r>
            <a:r>
              <a:rPr lang="en-US" sz="2400" b="1" dirty="0" err="1" smtClean="0"/>
              <a:t>Discipling</a:t>
            </a:r>
            <a:r>
              <a:rPr lang="en-US" sz="2400" dirty="0"/>
              <a:t/>
            </a:r>
            <a:br>
              <a:rPr lang="en-US" sz="2400" dirty="0"/>
            </a:br>
            <a:r>
              <a:rPr lang="en-US" sz="2400" dirty="0" smtClean="0"/>
              <a:t>Picking wisely and learning to prioritize.</a:t>
            </a:r>
            <a:endParaRPr lang="en-US" sz="2400" dirty="0"/>
          </a:p>
          <a:p>
            <a:pPr defTabSz="949350">
              <a:spcBef>
                <a:spcPts val="3000"/>
              </a:spcBef>
              <a:defRPr sz="2555">
                <a:latin typeface="Constantia"/>
                <a:ea typeface="Constantia"/>
                <a:cs typeface="Constantia"/>
                <a:sym typeface="Constantia"/>
              </a:defRPr>
            </a:pPr>
            <a:r>
              <a:rPr lang="en-US" sz="2400" b="1" dirty="0"/>
              <a:t>B. </a:t>
            </a:r>
            <a:r>
              <a:rPr lang="en-US" sz="2400" b="1" dirty="0" smtClean="0"/>
              <a:t>Invest Our Lives Into People So They Can Be Sent </a:t>
            </a:r>
            <a:r>
              <a:rPr lang="en-US" sz="2400" b="1" dirty="0" smtClean="0"/>
              <a:t>Out                                                         </a:t>
            </a:r>
            <a:r>
              <a:rPr lang="en-US" sz="2400" dirty="0" smtClean="0"/>
              <a:t>Passing on our knowledge and experience of God to the next generation.  </a:t>
            </a:r>
            <a:endParaRPr lang="en-US" sz="2400" dirty="0"/>
          </a:p>
          <a:p>
            <a:pPr defTabSz="949350">
              <a:spcBef>
                <a:spcPts val="3000"/>
              </a:spcBef>
              <a:defRPr sz="2555">
                <a:latin typeface="Constantia"/>
                <a:ea typeface="Constantia"/>
                <a:cs typeface="Constantia"/>
                <a:sym typeface="Constantia"/>
              </a:defRPr>
            </a:pPr>
            <a:r>
              <a:rPr lang="en-US" sz="2400" b="1" dirty="0"/>
              <a:t>C. </a:t>
            </a:r>
            <a:r>
              <a:rPr lang="en-US" sz="2400" b="1" dirty="0" smtClean="0"/>
              <a:t>Enabling Through Ministry Responsibilities </a:t>
            </a:r>
            <a:r>
              <a:rPr lang="en-US" sz="2400" b="1" dirty="0" smtClean="0"/>
              <a:t>                                                </a:t>
            </a:r>
            <a:r>
              <a:rPr lang="en-US" sz="2400" dirty="0" smtClean="0"/>
              <a:t>Learning by </a:t>
            </a:r>
            <a:r>
              <a:rPr lang="en-US" sz="2400" dirty="0" smtClean="0"/>
              <a:t>serving.</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9354522" cy="935591"/>
          </a:xfrm>
          <a:prstGeom prst="rect">
            <a:avLst/>
          </a:prstGeom>
        </p:spPr>
        <p:txBody>
          <a:bodyPr/>
          <a:lstStyle>
            <a:lvl1pPr algn="l" defTabSz="858316">
              <a:lnSpc>
                <a:spcPct val="120000"/>
              </a:lnSpc>
              <a:defRPr sz="3630">
                <a:latin typeface="Constantia"/>
                <a:ea typeface="Constantia"/>
                <a:cs typeface="Constantia"/>
                <a:sym typeface="Constantia"/>
              </a:defRPr>
            </a:lvl1pPr>
          </a:lstStyle>
          <a:p>
            <a:r>
              <a:rPr lang="en-US" dirty="0" smtClean="0"/>
              <a:t>2)  Looking at the 12 </a:t>
            </a:r>
            <a:endParaRPr dirty="0"/>
          </a:p>
        </p:txBody>
      </p:sp>
      <p:sp>
        <p:nvSpPr>
          <p:cNvPr id="68" name="Shape 68"/>
          <p:cNvSpPr/>
          <p:nvPr/>
        </p:nvSpPr>
        <p:spPr>
          <a:xfrm>
            <a:off x="383251" y="2396206"/>
            <a:ext cx="12309095" cy="1637369"/>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lvl="0">
              <a:spcBef>
                <a:spcPts val="3300"/>
              </a:spcBef>
              <a:defRPr sz="2500">
                <a:solidFill>
                  <a:srgbClr val="535353"/>
                </a:solidFill>
                <a:latin typeface="Constantia"/>
                <a:ea typeface="Constantia"/>
                <a:cs typeface="Constantia"/>
                <a:sym typeface="Constantia"/>
              </a:defRPr>
            </a:pPr>
            <a:r>
              <a:rPr lang="en-US" sz="2500" dirty="0">
                <a:sym typeface="Constantia"/>
              </a:rPr>
              <a:t>Comparing Matt 10:2-4, Luke 6:13-16, Acts 1:13.  List of 12 are very similar.  First group of 4 is always led by Peter and includes James, John, and Andrew.  Second group of 4 is led by Philip and includes Bartholomew, Thomas, and Matthew.  The third group is led by James (son of Alpheus), Thaddeus, Simon, and Judas</a:t>
            </a:r>
            <a:r>
              <a:rPr lang="en-US" sz="2500" dirty="0" smtClean="0">
                <a:sym typeface="Constantia"/>
              </a:rPr>
              <a:t>.</a:t>
            </a:r>
            <a:endParaRPr lang="en-US" sz="2500" dirty="0">
              <a:sym typeface="Constantia"/>
            </a:endParaRPr>
          </a:p>
        </p:txBody>
      </p:sp>
      <p:sp>
        <p:nvSpPr>
          <p:cNvPr id="69" name="Shape 69"/>
          <p:cNvSpPr>
            <a:spLocks noGrp="1"/>
          </p:cNvSpPr>
          <p:nvPr>
            <p:ph type="body" idx="4294967295"/>
          </p:nvPr>
        </p:nvSpPr>
        <p:spPr>
          <a:xfrm>
            <a:off x="383250" y="4270811"/>
            <a:ext cx="12309095" cy="5238541"/>
          </a:xfrm>
          <a:prstGeom prst="rect">
            <a:avLst/>
          </a:prstGeom>
        </p:spPr>
        <p:txBody>
          <a:bodyPr>
            <a:noAutofit/>
          </a:bodyPr>
          <a:lstStyle/>
          <a:p>
            <a:pPr marL="571500" lvl="1" indent="-571500" algn="l">
              <a:buFont typeface="Arial"/>
              <a:buChar char="•"/>
            </a:pPr>
            <a:r>
              <a:rPr lang="en-US" sz="2400" dirty="0">
                <a:latin typeface="Constantia"/>
                <a:cs typeface="Constantia"/>
              </a:rPr>
              <a:t>Even Jesus was not able to spend equal time and energy </a:t>
            </a:r>
            <a:r>
              <a:rPr lang="en-US" sz="2400" dirty="0" err="1">
                <a:latin typeface="Constantia"/>
                <a:cs typeface="Constantia"/>
              </a:rPr>
              <a:t>discipling</a:t>
            </a:r>
            <a:r>
              <a:rPr lang="en-US" sz="2400" dirty="0">
                <a:latin typeface="Constantia"/>
                <a:cs typeface="Constantia"/>
              </a:rPr>
              <a:t> 12 people.  Spent more time with inner circle (Peter, James, John).  Learning to prioritize is very important.  </a:t>
            </a:r>
            <a:endParaRPr lang="en-US" sz="2400" dirty="0" smtClean="0">
              <a:latin typeface="Constantia"/>
              <a:cs typeface="Constantia"/>
            </a:endParaRPr>
          </a:p>
          <a:p>
            <a:pPr marL="571500" lvl="1" indent="-571500" algn="l">
              <a:buFont typeface="Arial"/>
              <a:buChar char="•"/>
            </a:pPr>
            <a:endParaRPr lang="en-US" sz="2400" dirty="0">
              <a:latin typeface="Constantia"/>
              <a:cs typeface="Constantia"/>
            </a:endParaRPr>
          </a:p>
          <a:p>
            <a:pPr marL="571500" lvl="1" indent="-571500" algn="l">
              <a:buFont typeface="Arial"/>
              <a:buChar char="•"/>
            </a:pPr>
            <a:r>
              <a:rPr lang="en-US" sz="2400" dirty="0">
                <a:latin typeface="Constantia"/>
                <a:cs typeface="Constantia"/>
              </a:rPr>
              <a:t>Each group seems to have a leader.  The small group leader most likely was the spokesmen for his group and kept everyone accountable.  There is some amount of structure and order.  Church ministry is not only the responsibility of a few but rather the collective efforts of everyone.  The job of the leaders is to train and equip so that others can join in this work of reaching out to the lost.  </a:t>
            </a:r>
            <a:endParaRPr lang="en-US" sz="2400" dirty="0" smtClean="0">
              <a:latin typeface="Constantia"/>
              <a:cs typeface="Constantia"/>
            </a:endParaRPr>
          </a:p>
          <a:p>
            <a:pPr marL="571500" lvl="1" indent="-571500" algn="l">
              <a:buFont typeface="Arial"/>
              <a:buChar char="•"/>
            </a:pPr>
            <a:endParaRPr lang="en-US" sz="2400" dirty="0">
              <a:latin typeface="Constantia"/>
              <a:cs typeface="Constantia"/>
            </a:endParaRPr>
          </a:p>
          <a:p>
            <a:pPr marL="571500" indent="-571500" algn="l">
              <a:buFont typeface="Arial"/>
              <a:buChar char="•"/>
            </a:pPr>
            <a:r>
              <a:rPr lang="en-US" sz="2400" dirty="0">
                <a:latin typeface="Constantia"/>
                <a:cs typeface="Constantia"/>
              </a:rPr>
              <a:t>Not every disciple is the same.  Jesus said that some seeds would bear fruit 30, 60, and 100 fold.  Not important who bears more fruit but rather that every true disciple of God is bearing fruit </a:t>
            </a:r>
            <a:endParaRPr sz="2400" dirty="0">
              <a:latin typeface="Constantia"/>
              <a:cs typeface="Constantia"/>
            </a:endParaRPr>
          </a:p>
        </p:txBody>
      </p:sp>
      <p:sp>
        <p:nvSpPr>
          <p:cNvPr id="2" name="TextBox 1"/>
          <p:cNvSpPr txBox="1"/>
          <p:nvPr/>
        </p:nvSpPr>
        <p:spPr>
          <a:xfrm rot="20425751">
            <a:off x="4777624" y="4472414"/>
            <a:ext cx="2955632" cy="194514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rgbClr val="FF0000"/>
                </a:solidFill>
                <a:effectLst/>
                <a:uFillTx/>
                <a:latin typeface="Arial"/>
                <a:ea typeface="Arial"/>
                <a:cs typeface="Arial"/>
                <a:sym typeface="Arial"/>
              </a:rPr>
              <a:t>Invest</a:t>
            </a:r>
            <a:r>
              <a:rPr kumimoji="0" lang="en-US" sz="6000" b="0" i="0" u="none" strike="noStrike" cap="none" spc="0" normalizeH="0" dirty="0" smtClean="0">
                <a:ln>
                  <a:noFill/>
                </a:ln>
                <a:solidFill>
                  <a:srgbClr val="FF0000"/>
                </a:solidFill>
                <a:effectLst/>
                <a:uFillTx/>
                <a:latin typeface="Arial"/>
                <a:ea typeface="Arial"/>
                <a:cs typeface="Arial"/>
                <a:sym typeface="Arial"/>
              </a:rPr>
              <a:t> Wisely </a:t>
            </a:r>
            <a:endParaRPr kumimoji="0" lang="en-US" sz="6000" b="0" i="0" u="none" strike="noStrike" cap="none" spc="0" normalizeH="0" baseline="0" dirty="0">
              <a:ln>
                <a:noFill/>
              </a:ln>
              <a:solidFill>
                <a:srgbClr val="FF0000"/>
              </a:solidFill>
              <a:effectLst/>
              <a:uFillTx/>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wheel(1)">
                                      <p:cBhvr>
                                        <p:cTn id="7" dur="20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9">
                                            <p:txEl>
                                              <p:pRg st="2" end="2"/>
                                            </p:txEl>
                                          </p:spTgt>
                                        </p:tgtEl>
                                        <p:attrNameLst>
                                          <p:attrName>style.visibility</p:attrName>
                                        </p:attrNameLst>
                                      </p:cBhvr>
                                      <p:to>
                                        <p:strVal val="visible"/>
                                      </p:to>
                                    </p:set>
                                    <p:animEffect transition="in" filter="wheel(1)">
                                      <p:cBhvr>
                                        <p:cTn id="12" dur="2000"/>
                                        <p:tgtEl>
                                          <p:spTgt spid="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9">
                                            <p:txEl>
                                              <p:pRg st="4" end="4"/>
                                            </p:txEl>
                                          </p:spTgt>
                                        </p:tgtEl>
                                        <p:attrNameLst>
                                          <p:attrName>style.visibility</p:attrName>
                                        </p:attrNameLst>
                                      </p:cBhvr>
                                      <p:to>
                                        <p:strVal val="visible"/>
                                      </p:to>
                                    </p:set>
                                    <p:animEffect transition="in" filter="wheel(1)">
                                      <p:cBhvr>
                                        <p:cTn id="17" dur="2000"/>
                                        <p:tgtEl>
                                          <p:spTgt spid="6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13295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4000" dirty="0"/>
              <a:t>B</a:t>
            </a:r>
            <a:r>
              <a:rPr kumimoji="0" lang="en-US" sz="4000" b="0" i="0" u="none" strike="noStrike" cap="none" spc="0" normalizeH="0" baseline="0" dirty="0" smtClean="0">
                <a:ln>
                  <a:noFill/>
                </a:ln>
                <a:solidFill>
                  <a:srgbClr val="000000"/>
                </a:solidFill>
                <a:effectLst/>
                <a:uFillTx/>
                <a:latin typeface="Arial"/>
                <a:ea typeface="Arial"/>
                <a:cs typeface="Arial"/>
                <a:sym typeface="Arial"/>
              </a:rPr>
              <a:t>)  A House Divided Against Itself Cannot Stand</a:t>
            </a:r>
            <a:r>
              <a:rPr kumimoji="0" lang="en-US" sz="4000" b="0" i="0" u="none" strike="noStrike" cap="none" spc="0" normalizeH="0" dirty="0" smtClean="0">
                <a:ln>
                  <a:noFill/>
                </a:ln>
                <a:solidFill>
                  <a:srgbClr val="000000"/>
                </a:solidFill>
                <a:effectLst/>
                <a:uFillTx/>
                <a:latin typeface="Arial"/>
                <a:ea typeface="Arial"/>
                <a:cs typeface="Arial"/>
                <a:sym typeface="Arial"/>
              </a:rPr>
              <a:t> (Mark 3:20-30) </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617386" y="3341696"/>
            <a:ext cx="11730338" cy="600779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t>20 </a:t>
            </a:r>
            <a:r>
              <a:rPr lang="en-US" sz="3200" dirty="0"/>
              <a:t>And He </a:t>
            </a:r>
            <a:r>
              <a:rPr lang="en-US" sz="3200" dirty="0" smtClean="0"/>
              <a:t>came home</a:t>
            </a:r>
            <a:r>
              <a:rPr lang="en-US" sz="3200" dirty="0"/>
              <a:t>, and the crowd </a:t>
            </a:r>
            <a:r>
              <a:rPr lang="en-US" sz="3200" dirty="0" smtClean="0"/>
              <a:t>gathered </a:t>
            </a:r>
            <a:r>
              <a:rPr lang="en-US" sz="3200" dirty="0"/>
              <a:t>again, to such an extent that they could not even eat </a:t>
            </a:r>
            <a:r>
              <a:rPr lang="en-US" sz="3200" dirty="0" smtClean="0"/>
              <a:t>a </a:t>
            </a:r>
            <a:r>
              <a:rPr lang="en-US" sz="3200" dirty="0"/>
              <a:t>meal. </a:t>
            </a:r>
            <a:r>
              <a:rPr lang="en-US" sz="3200" b="1" dirty="0"/>
              <a:t>21 </a:t>
            </a:r>
            <a:r>
              <a:rPr lang="en-US" sz="3200" dirty="0"/>
              <a:t>When His own </a:t>
            </a:r>
            <a:r>
              <a:rPr lang="en-US" sz="3200" dirty="0" smtClean="0"/>
              <a:t>people </a:t>
            </a:r>
            <a:r>
              <a:rPr lang="en-US" sz="3200" dirty="0"/>
              <a:t>heard </a:t>
            </a:r>
            <a:r>
              <a:rPr lang="en-US" sz="3200" i="1" dirty="0"/>
              <a:t>of this</a:t>
            </a:r>
            <a:r>
              <a:rPr lang="en-US" sz="3200" dirty="0"/>
              <a:t>, they went out to take custody of Him; for they were saying, “He has lost His senses.” </a:t>
            </a:r>
            <a:r>
              <a:rPr lang="en-US" sz="3200" b="1" dirty="0"/>
              <a:t>22 </a:t>
            </a:r>
            <a:r>
              <a:rPr lang="en-US" sz="3200" dirty="0"/>
              <a:t>The scribes who came down from Jerusalem were saying, “He is possessed by </a:t>
            </a:r>
            <a:r>
              <a:rPr lang="en-US" sz="3200" dirty="0" err="1" smtClean="0"/>
              <a:t>Beelzebul</a:t>
            </a:r>
            <a:r>
              <a:rPr lang="en-US" sz="3200" dirty="0"/>
              <a:t>,” and “He casts out the demons by the ruler of the demons.” </a:t>
            </a:r>
            <a:r>
              <a:rPr lang="en-US" sz="3200" b="1" dirty="0"/>
              <a:t>23 </a:t>
            </a:r>
            <a:r>
              <a:rPr lang="en-US" sz="3200" dirty="0"/>
              <a:t>And He called them to Himself and began speaking to them in parables, “How can Satan cast out Satan? </a:t>
            </a:r>
            <a:r>
              <a:rPr lang="en-US" sz="3200" b="1" dirty="0"/>
              <a:t>24 </a:t>
            </a:r>
            <a:r>
              <a:rPr lang="en-US" sz="3200" dirty="0"/>
              <a:t>If a kingdom is divided against itself, that kingdom cannot stand. </a:t>
            </a:r>
            <a:r>
              <a:rPr lang="en-US" sz="3200" b="1" dirty="0">
                <a:solidFill>
                  <a:srgbClr val="FF0000"/>
                </a:solidFill>
              </a:rPr>
              <a:t>25 </a:t>
            </a:r>
            <a:r>
              <a:rPr lang="en-US" sz="3200" dirty="0">
                <a:solidFill>
                  <a:srgbClr val="FF0000"/>
                </a:solidFill>
              </a:rPr>
              <a:t>If a house is divided against itself, that house will not be able to stand. </a:t>
            </a:r>
            <a:r>
              <a:rPr lang="en-US" sz="3200" b="1" dirty="0"/>
              <a:t>26 </a:t>
            </a:r>
            <a:r>
              <a:rPr lang="en-US" sz="3200" dirty="0"/>
              <a:t>If Satan has risen up against himself and is divided, he cannot stand, but </a:t>
            </a:r>
            <a:r>
              <a:rPr lang="en-US" sz="3200" dirty="0" smtClean="0"/>
              <a:t>he </a:t>
            </a:r>
            <a:r>
              <a:rPr lang="en-US" sz="3200" dirty="0"/>
              <a:t>is finished! </a:t>
            </a:r>
            <a:endParaRPr kumimoji="0" lang="en-US" sz="32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1404991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13295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4000" dirty="0"/>
              <a:t>B</a:t>
            </a:r>
            <a:r>
              <a:rPr kumimoji="0" lang="en-US" sz="4000" b="0" i="0" u="none" strike="noStrike" cap="none" spc="0" normalizeH="0" baseline="0" dirty="0" smtClean="0">
                <a:ln>
                  <a:noFill/>
                </a:ln>
                <a:solidFill>
                  <a:srgbClr val="000000"/>
                </a:solidFill>
                <a:effectLst/>
                <a:uFillTx/>
                <a:latin typeface="Arial"/>
                <a:ea typeface="Arial"/>
                <a:cs typeface="Arial"/>
                <a:sym typeface="Arial"/>
              </a:rPr>
              <a:t>)  A House Divided Against Itself Cannot Stand</a:t>
            </a:r>
            <a:r>
              <a:rPr kumimoji="0" lang="en-US" sz="4000" b="0" i="0" u="none" strike="noStrike" cap="none" spc="0" normalizeH="0" dirty="0" smtClean="0">
                <a:ln>
                  <a:noFill/>
                </a:ln>
                <a:solidFill>
                  <a:srgbClr val="000000"/>
                </a:solidFill>
                <a:effectLst/>
                <a:uFillTx/>
                <a:latin typeface="Arial"/>
                <a:ea typeface="Arial"/>
                <a:cs typeface="Arial"/>
                <a:sym typeface="Arial"/>
              </a:rPr>
              <a:t> (Mark 3:20-30) </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617386" y="3618510"/>
            <a:ext cx="11730338" cy="403802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solidFill>
                  <a:srgbClr val="FF0000"/>
                </a:solidFill>
              </a:rPr>
              <a:t>27 </a:t>
            </a:r>
            <a:r>
              <a:rPr lang="en-US" sz="3200" dirty="0">
                <a:solidFill>
                  <a:srgbClr val="FF0000"/>
                </a:solidFill>
              </a:rPr>
              <a:t>But no one can enter the strong man’s house and plunder his property unless he first binds the strong man, and then he will plunder his house.</a:t>
            </a:r>
          </a:p>
          <a:p>
            <a:r>
              <a:rPr lang="en-US" sz="3200" b="1" dirty="0"/>
              <a:t>28 </a:t>
            </a:r>
            <a:r>
              <a:rPr lang="en-US" sz="3200" dirty="0"/>
              <a:t>“Truly I say to you, all sins shall be forgiven the sons of men, and whatever blasphemies they utter; </a:t>
            </a:r>
            <a:r>
              <a:rPr lang="en-US" sz="3200" b="1" dirty="0"/>
              <a:t>29 </a:t>
            </a:r>
            <a:r>
              <a:rPr lang="en-US" sz="3200" dirty="0"/>
              <a:t>but whoever blasphemes against the Holy Spirit never has forgiveness, but is guilty of an eternal sin”— </a:t>
            </a:r>
            <a:r>
              <a:rPr lang="en-US" sz="3200" b="1" dirty="0"/>
              <a:t>30 </a:t>
            </a:r>
            <a:r>
              <a:rPr lang="en-US" sz="3200" dirty="0"/>
              <a:t>because they were saying, “He has an unclean spirit.”</a:t>
            </a:r>
            <a:endParaRPr kumimoji="0" lang="en-US" sz="32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4142350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724" y="2343414"/>
            <a:ext cx="12113391" cy="55092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buFont typeface="Arial"/>
              <a:buChar char="•"/>
            </a:pPr>
            <a:r>
              <a:rPr lang="en-US" sz="3200" dirty="0">
                <a:latin typeface="Constantia"/>
                <a:cs typeface="Constantia"/>
              </a:rPr>
              <a:t>V. 25  Jesus emphasizes the necessity of standing together as a family.  Unity of the church is extremely important.</a:t>
            </a:r>
          </a:p>
          <a:p>
            <a:pPr lvl="0"/>
            <a:endParaRPr lang="en-US" sz="3200" dirty="0" smtClean="0">
              <a:latin typeface="Constantia"/>
              <a:cs typeface="Constantia"/>
            </a:endParaRPr>
          </a:p>
          <a:p>
            <a:pPr marL="342900" lvl="0" indent="-342900">
              <a:buFont typeface="Arial"/>
              <a:buChar char="•"/>
            </a:pPr>
            <a:r>
              <a:rPr lang="en-US" sz="3200" dirty="0" smtClean="0">
                <a:latin typeface="Constantia"/>
                <a:cs typeface="Constantia"/>
              </a:rPr>
              <a:t>Set </a:t>
            </a:r>
            <a:r>
              <a:rPr lang="en-US" sz="3200" dirty="0">
                <a:latin typeface="Constantia"/>
                <a:cs typeface="Constantia"/>
              </a:rPr>
              <a:t>our minds on the needs of others instead of ourselves.  Churches divide when they have an inward, self-centered focus.  </a:t>
            </a:r>
          </a:p>
          <a:p>
            <a:pPr lvl="0"/>
            <a:endParaRPr lang="en-US" sz="3200" dirty="0" smtClean="0">
              <a:latin typeface="Constantia"/>
              <a:cs typeface="Constantia"/>
            </a:endParaRPr>
          </a:p>
          <a:p>
            <a:pPr marL="342900" lvl="0" indent="-342900">
              <a:buFont typeface="Arial"/>
              <a:buChar char="•"/>
            </a:pPr>
            <a:r>
              <a:rPr lang="en-US" sz="3200" dirty="0" smtClean="0">
                <a:latin typeface="Constantia"/>
                <a:cs typeface="Constantia"/>
              </a:rPr>
              <a:t>Resolve </a:t>
            </a:r>
            <a:r>
              <a:rPr lang="en-US" sz="3200" dirty="0">
                <a:latin typeface="Constantia"/>
                <a:cs typeface="Constantia"/>
              </a:rPr>
              <a:t>to avoid all differences, dissensions and disputes over non-essentials.  Be ready to concede and make sacrifices for the sake of unity and peace.</a:t>
            </a:r>
          </a:p>
          <a:p>
            <a:pPr lvl="0"/>
            <a:endParaRPr lang="en-US" sz="3200" dirty="0" smtClean="0">
              <a:latin typeface="Constantia"/>
              <a:cs typeface="Constantia"/>
            </a:endParaRPr>
          </a:p>
          <a:p>
            <a:r>
              <a:rPr lang="en-US" sz="3200" dirty="0">
                <a:latin typeface="Constantia"/>
                <a:cs typeface="Constantia"/>
              </a:rPr>
              <a:t> </a:t>
            </a:r>
          </a:p>
        </p:txBody>
      </p:sp>
      <p:sp>
        <p:nvSpPr>
          <p:cNvPr id="4" name="TextBox 3"/>
          <p:cNvSpPr txBox="1"/>
          <p:nvPr/>
        </p:nvSpPr>
        <p:spPr>
          <a:xfrm rot="20356580">
            <a:off x="5047247" y="4852375"/>
            <a:ext cx="2523623" cy="7755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FF0000"/>
                </a:solidFill>
                <a:effectLst/>
                <a:uFillTx/>
                <a:latin typeface="Constantia"/>
                <a:ea typeface="Arial"/>
                <a:cs typeface="Constantia"/>
                <a:sym typeface="Arial"/>
              </a:rPr>
              <a:t>UNITY</a:t>
            </a:r>
            <a:endParaRPr kumimoji="0" lang="en-US" sz="4400" b="0" i="0" u="none" strike="noStrike" cap="none" spc="0" normalizeH="0" baseline="0" dirty="0">
              <a:ln>
                <a:noFill/>
              </a:ln>
              <a:solidFill>
                <a:srgbClr val="FF0000"/>
              </a:solidFill>
              <a:effectLst/>
              <a:uFillTx/>
              <a:latin typeface="Constantia"/>
              <a:ea typeface="Arial"/>
              <a:cs typeface="Constantia"/>
              <a:sym typeface="Arial"/>
            </a:endParaRPr>
          </a:p>
        </p:txBody>
      </p:sp>
    </p:spTree>
    <p:extLst>
      <p:ext uri="{BB962C8B-B14F-4D97-AF65-F5344CB8AC3E}">
        <p14:creationId xmlns:p14="http://schemas.microsoft.com/office/powerpoint/2010/main" val="1282288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0074" y="2067957"/>
            <a:ext cx="4817526" cy="71404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4000" dirty="0" smtClean="0">
                <a:latin typeface="Constantia"/>
                <a:cs typeface="Constantia"/>
              </a:rPr>
              <a:t>Interesting Metaphor</a:t>
            </a:r>
            <a:endParaRPr kumimoji="0" lang="en-US" sz="4000" b="0" i="0" u="none" strike="noStrike" cap="none" spc="0" normalizeH="0" baseline="0" dirty="0">
              <a:ln>
                <a:noFill/>
              </a:ln>
              <a:solidFill>
                <a:srgbClr val="000000"/>
              </a:solidFill>
              <a:effectLst/>
              <a:uFillTx/>
              <a:latin typeface="Constantia"/>
              <a:cs typeface="Constantia"/>
              <a:sym typeface="Arial"/>
            </a:endParaRPr>
          </a:p>
        </p:txBody>
      </p:sp>
      <p:sp>
        <p:nvSpPr>
          <p:cNvPr id="3" name="TextBox 2"/>
          <p:cNvSpPr txBox="1"/>
          <p:nvPr/>
        </p:nvSpPr>
        <p:spPr>
          <a:xfrm>
            <a:off x="1060074" y="3272911"/>
            <a:ext cx="9897335" cy="10833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3200" dirty="0" smtClean="0">
                <a:latin typeface="Constantia"/>
                <a:cs typeface="Constantia"/>
              </a:rPr>
              <a:t>V.27  Who is the “strong man” in Jesus’ metaphor?  Who is the robber?  </a:t>
            </a:r>
            <a:endParaRPr kumimoji="0" lang="en-US" sz="3200" b="0" i="0" u="none" strike="noStrike" cap="none" spc="0" normalizeH="0" baseline="0" dirty="0">
              <a:ln>
                <a:noFill/>
              </a:ln>
              <a:solidFill>
                <a:srgbClr val="000000"/>
              </a:solidFill>
              <a:effectLst/>
              <a:uFillTx/>
              <a:latin typeface="Constantia"/>
              <a:cs typeface="Constantia"/>
              <a:sym typeface="Arial"/>
            </a:endParaRPr>
          </a:p>
        </p:txBody>
      </p:sp>
      <p:pic>
        <p:nvPicPr>
          <p:cNvPr id="4" name="Picture 3"/>
          <p:cNvPicPr>
            <a:picLocks noChangeAspect="1"/>
          </p:cNvPicPr>
          <p:nvPr/>
        </p:nvPicPr>
        <p:blipFill>
          <a:blip r:embed="rId3"/>
          <a:stretch>
            <a:fillRect/>
          </a:stretch>
        </p:blipFill>
        <p:spPr>
          <a:xfrm>
            <a:off x="1188545" y="5199070"/>
            <a:ext cx="4064000" cy="2730500"/>
          </a:xfrm>
          <a:prstGeom prst="rect">
            <a:avLst/>
          </a:prstGeom>
        </p:spPr>
      </p:pic>
      <p:pic>
        <p:nvPicPr>
          <p:cNvPr id="6" name="Picture 5"/>
          <p:cNvPicPr>
            <a:picLocks noChangeAspect="1"/>
          </p:cNvPicPr>
          <p:nvPr/>
        </p:nvPicPr>
        <p:blipFill>
          <a:blip r:embed="rId4"/>
          <a:stretch>
            <a:fillRect/>
          </a:stretch>
        </p:blipFill>
        <p:spPr>
          <a:xfrm>
            <a:off x="6665214" y="4747078"/>
            <a:ext cx="4751021" cy="3703552"/>
          </a:xfrm>
          <a:prstGeom prst="rect">
            <a:avLst/>
          </a:prstGeom>
        </p:spPr>
      </p:pic>
      <p:sp>
        <p:nvSpPr>
          <p:cNvPr id="7" name="TextBox 6"/>
          <p:cNvSpPr txBox="1"/>
          <p:nvPr/>
        </p:nvSpPr>
        <p:spPr>
          <a:xfrm>
            <a:off x="1318797" y="8605467"/>
            <a:ext cx="9394391"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Constantia"/>
                <a:ea typeface="Arial"/>
                <a:cs typeface="Constantia"/>
                <a:sym typeface="Arial"/>
              </a:rPr>
              <a:t>Do Not Underestimate</a:t>
            </a:r>
            <a:r>
              <a:rPr kumimoji="0" lang="en-US" sz="2800" b="0" i="0" u="none" strike="noStrike" cap="none" spc="0" normalizeH="0" dirty="0" smtClean="0">
                <a:ln>
                  <a:noFill/>
                </a:ln>
                <a:solidFill>
                  <a:srgbClr val="000000"/>
                </a:solidFill>
                <a:effectLst/>
                <a:uFillTx/>
                <a:latin typeface="Constantia"/>
                <a:ea typeface="Arial"/>
                <a:cs typeface="Constantia"/>
                <a:sym typeface="Arial"/>
              </a:rPr>
              <a:t> the “Strong Man” !!!!</a:t>
            </a:r>
            <a:endParaRPr kumimoji="0" lang="en-US" sz="2800" b="0" i="0" u="none" strike="noStrike" cap="none" spc="0" normalizeH="0" baseline="0" dirty="0">
              <a:ln>
                <a:noFill/>
              </a:ln>
              <a:solidFill>
                <a:srgbClr val="000000"/>
              </a:solidFill>
              <a:effectLst/>
              <a:uFillTx/>
              <a:latin typeface="Constantia"/>
              <a:ea typeface="Arial"/>
              <a:cs typeface="Constantia"/>
              <a:sym typeface="Arial"/>
            </a:endParaRPr>
          </a:p>
        </p:txBody>
      </p:sp>
    </p:spTree>
    <p:extLst>
      <p:ext uri="{BB962C8B-B14F-4D97-AF65-F5344CB8AC3E}">
        <p14:creationId xmlns:p14="http://schemas.microsoft.com/office/powerpoint/2010/main" val="28311741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90" y="1774529"/>
            <a:ext cx="11906734" cy="714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lang="en-US" sz="4000" dirty="0" smtClean="0"/>
              <a:t>C)</a:t>
            </a:r>
            <a:r>
              <a:rPr kumimoji="0" lang="en-US" sz="4000" b="0" i="0" u="none" strike="noStrike" cap="none" spc="0" normalizeH="0" baseline="0" dirty="0" smtClean="0">
                <a:ln>
                  <a:noFill/>
                </a:ln>
                <a:solidFill>
                  <a:srgbClr val="000000"/>
                </a:solidFill>
                <a:effectLst/>
                <a:uFillTx/>
                <a:latin typeface="Arial"/>
                <a:ea typeface="Arial"/>
                <a:cs typeface="Arial"/>
                <a:sym typeface="Arial"/>
              </a:rPr>
              <a:t>  Jesus’ Spiritual Family (Mark 3:31-35)</a:t>
            </a:r>
            <a:endParaRPr kumimoji="0" lang="en-US" sz="40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p:cNvSpPr txBox="1"/>
          <p:nvPr/>
        </p:nvSpPr>
        <p:spPr>
          <a:xfrm>
            <a:off x="617386" y="2836920"/>
            <a:ext cx="11730338" cy="403802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200" b="1" dirty="0"/>
              <a:t>31 </a:t>
            </a:r>
            <a:r>
              <a:rPr lang="en-US" sz="3200" dirty="0"/>
              <a:t>Then His mother and His brothers </a:t>
            </a:r>
            <a:r>
              <a:rPr lang="en-US" sz="3200" dirty="0" smtClean="0"/>
              <a:t>arrived</a:t>
            </a:r>
            <a:r>
              <a:rPr lang="en-US" sz="3200" dirty="0"/>
              <a:t>, and standing outside they sent </a:t>
            </a:r>
            <a:r>
              <a:rPr lang="en-US" sz="3200" i="1" dirty="0"/>
              <a:t>word</a:t>
            </a:r>
            <a:r>
              <a:rPr lang="en-US" sz="3200" dirty="0"/>
              <a:t> to Him and called Him. </a:t>
            </a:r>
            <a:r>
              <a:rPr lang="en-US" sz="3200" b="1" dirty="0"/>
              <a:t>32 </a:t>
            </a:r>
            <a:r>
              <a:rPr lang="en-US" sz="3200" dirty="0"/>
              <a:t>A crowd was sitting around Him, and they </a:t>
            </a:r>
            <a:r>
              <a:rPr lang="en-US" sz="3200" dirty="0" smtClean="0"/>
              <a:t>said </a:t>
            </a:r>
            <a:r>
              <a:rPr lang="en-US" sz="3200" dirty="0"/>
              <a:t>to Him, “Behold, Your mother and Your brothers are outside looking for You.” </a:t>
            </a:r>
            <a:r>
              <a:rPr lang="en-US" sz="3200" b="1" dirty="0"/>
              <a:t>33 </a:t>
            </a:r>
            <a:r>
              <a:rPr lang="en-US" sz="3200" dirty="0"/>
              <a:t>Answering them, He </a:t>
            </a:r>
            <a:r>
              <a:rPr lang="en-US" sz="3200" dirty="0" smtClean="0"/>
              <a:t>said</a:t>
            </a:r>
            <a:r>
              <a:rPr lang="en-US" sz="3200" dirty="0"/>
              <a:t>, </a:t>
            </a:r>
            <a:r>
              <a:rPr lang="en-US" sz="3200" dirty="0">
                <a:solidFill>
                  <a:srgbClr val="FF0000"/>
                </a:solidFill>
              </a:rPr>
              <a:t>“Who are My mother and My brothers?” </a:t>
            </a:r>
            <a:r>
              <a:rPr lang="en-US" sz="3200" b="1" dirty="0"/>
              <a:t>34 </a:t>
            </a:r>
            <a:r>
              <a:rPr lang="en-US" sz="3200" dirty="0"/>
              <a:t>Looking about at those who were sitting around Him, He </a:t>
            </a:r>
            <a:r>
              <a:rPr lang="en-US" sz="3200" dirty="0" smtClean="0"/>
              <a:t>said</a:t>
            </a:r>
            <a:r>
              <a:rPr lang="en-US" sz="3200" dirty="0"/>
              <a:t>, “Behold My mother and My brothers! </a:t>
            </a:r>
            <a:r>
              <a:rPr lang="en-US" sz="3200" b="1" dirty="0"/>
              <a:t>35 </a:t>
            </a:r>
            <a:r>
              <a:rPr lang="en-US" sz="3200" dirty="0"/>
              <a:t>For whoever does the will of God, he is My brother and sister and mother.</a:t>
            </a:r>
            <a:r>
              <a:rPr lang="en-US" sz="3200" dirty="0" smtClean="0"/>
              <a:t>”</a:t>
            </a:r>
            <a:endParaRPr lang="en-US" sz="3200" dirty="0"/>
          </a:p>
        </p:txBody>
      </p:sp>
    </p:spTree>
    <p:extLst>
      <p:ext uri="{BB962C8B-B14F-4D97-AF65-F5344CB8AC3E}">
        <p14:creationId xmlns:p14="http://schemas.microsoft.com/office/powerpoint/2010/main" val="24292204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1969</TotalTime>
  <Words>1299</Words>
  <Application>Microsoft Macintosh PowerPoint</Application>
  <PresentationFormat>Custom</PresentationFormat>
  <Paragraphs>82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1) Selection Process is Important</vt:lpstr>
      <vt:lpstr>2)  Looking at the 12 </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17</cp:revision>
  <dcterms:modified xsi:type="dcterms:W3CDTF">2016-09-18T12:36:54Z</dcterms:modified>
</cp:coreProperties>
</file>