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68" r:id="rId3"/>
    <p:sldId id="278" r:id="rId4"/>
    <p:sldId id="279" r:id="rId5"/>
    <p:sldId id="280" r:id="rId6"/>
    <p:sldId id="281" r:id="rId7"/>
    <p:sldId id="258" r:id="rId8"/>
    <p:sldId id="269" r:id="rId9"/>
    <p:sldId id="259" r:id="rId10"/>
    <p:sldId id="270" r:id="rId11"/>
    <p:sldId id="271" r:id="rId12"/>
    <p:sldId id="275" r:id="rId13"/>
    <p:sldId id="272" r:id="rId14"/>
    <p:sldId id="276" r:id="rId15"/>
    <p:sldId id="274" r:id="rId16"/>
    <p:sldId id="277" r:id="rId17"/>
    <p:sldId id="264" r:id="rId18"/>
  </p:sldIdLst>
  <p:sldSz cx="13004800" cy="9753600"/>
  <p:notesSz cx="7315200" cy="96012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5pPr>
    <a:lvl6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6pPr>
    <a:lvl7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7pPr>
    <a:lvl8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8pPr>
    <a:lvl9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6E5F9"/>
          </a:solidFill>
        </a:fill>
      </a:tcStyle>
    </a:wholeTbl>
    <a:band2H>
      <a:tcTxStyle/>
      <a:tcStyle>
        <a:tcBdr/>
        <a:fill>
          <a:solidFill>
            <a:srgbClr val="ECF2FC"/>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3175" cap="flat">
              <a:noFill/>
              <a:miter lim="400000"/>
            </a:ln>
          </a:left>
          <a:right>
            <a:ln w="3175" cap="flat">
              <a:noFill/>
              <a:miter lim="400000"/>
            </a:ln>
          </a:right>
          <a:top>
            <a:ln w="381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3175" cap="flat">
              <a:noFill/>
              <a:miter lim="400000"/>
            </a:ln>
          </a:left>
          <a:right>
            <a:ln w="3175" cap="flat">
              <a:noFill/>
              <a:miter lim="400000"/>
            </a:ln>
          </a:right>
          <a:top>
            <a:ln w="127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8100"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12700"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1212" y="11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xfrm>
            <a:off x="1257300" y="720725"/>
            <a:ext cx="4800600" cy="3600450"/>
          </a:xfrm>
          <a:prstGeom prst="rect">
            <a:avLst/>
          </a:prstGeom>
        </p:spPr>
        <p:txBody>
          <a:bodyPr lIns="96661" tIns="48331" rIns="96661" bIns="48331"/>
          <a:lstStyle/>
          <a:p>
            <a:endParaRPr/>
          </a:p>
        </p:txBody>
      </p:sp>
      <p:sp>
        <p:nvSpPr>
          <p:cNvPr id="42" name="Shape 42"/>
          <p:cNvSpPr>
            <a:spLocks noGrp="1"/>
          </p:cNvSpPr>
          <p:nvPr>
            <p:ph type="body" sz="quarter" idx="1"/>
          </p:nvPr>
        </p:nvSpPr>
        <p:spPr>
          <a:xfrm>
            <a:off x="975360" y="4560570"/>
            <a:ext cx="5364480" cy="4320540"/>
          </a:xfrm>
          <a:prstGeom prst="rect">
            <a:avLst/>
          </a:prstGeom>
        </p:spPr>
        <p:txBody>
          <a:bodyPr lIns="96661" tIns="48331" rIns="96661" bIns="48331"/>
          <a:lstStyle/>
          <a:p>
            <a:endParaRPr/>
          </a:p>
        </p:txBody>
      </p:sp>
    </p:spTree>
    <p:extLst>
      <p:ext uri="{BB962C8B-B14F-4D97-AF65-F5344CB8AC3E}">
        <p14:creationId xmlns:p14="http://schemas.microsoft.com/office/powerpoint/2010/main" val="2222533605"/>
      </p:ext>
    </p:extLst>
  </p:cSld>
  <p:clrMap bg1="lt1" tx1="dk1" bg2="lt2" tx2="dk2" accent1="accent1" accent2="accent2" accent3="accent3" accent4="accent4" accent5="accent5" accent6="accent6" hlink="hlink" folHlink="folHlink"/>
  <p:notesStyle>
    <a:lvl1pPr defTabSz="1300480" latinLnBrk="0">
      <a:defRPr sz="2200">
        <a:latin typeface="+mn-lt"/>
        <a:ea typeface="+mn-ea"/>
        <a:cs typeface="+mn-cs"/>
        <a:sym typeface="Helvetica Neue"/>
      </a:defRPr>
    </a:lvl1pPr>
    <a:lvl2pPr indent="228600" defTabSz="1300480" latinLnBrk="0">
      <a:defRPr sz="2200">
        <a:latin typeface="+mn-lt"/>
        <a:ea typeface="+mn-ea"/>
        <a:cs typeface="+mn-cs"/>
        <a:sym typeface="Helvetica Neue"/>
      </a:defRPr>
    </a:lvl2pPr>
    <a:lvl3pPr indent="457200" defTabSz="1300480" latinLnBrk="0">
      <a:defRPr sz="2200">
        <a:latin typeface="+mn-lt"/>
        <a:ea typeface="+mn-ea"/>
        <a:cs typeface="+mn-cs"/>
        <a:sym typeface="Helvetica Neue"/>
      </a:defRPr>
    </a:lvl3pPr>
    <a:lvl4pPr indent="685800" defTabSz="1300480" latinLnBrk="0">
      <a:defRPr sz="2200">
        <a:latin typeface="+mn-lt"/>
        <a:ea typeface="+mn-ea"/>
        <a:cs typeface="+mn-cs"/>
        <a:sym typeface="Helvetica Neue"/>
      </a:defRPr>
    </a:lvl4pPr>
    <a:lvl5pPr indent="914400" defTabSz="1300480" latinLnBrk="0">
      <a:defRPr sz="2200">
        <a:latin typeface="+mn-lt"/>
        <a:ea typeface="+mn-ea"/>
        <a:cs typeface="+mn-cs"/>
        <a:sym typeface="Helvetica Neue"/>
      </a:defRPr>
    </a:lvl5pPr>
    <a:lvl6pPr indent="1143000" defTabSz="1300480" latinLnBrk="0">
      <a:defRPr sz="2200">
        <a:latin typeface="+mn-lt"/>
        <a:ea typeface="+mn-ea"/>
        <a:cs typeface="+mn-cs"/>
        <a:sym typeface="Helvetica Neue"/>
      </a:defRPr>
    </a:lvl6pPr>
    <a:lvl7pPr indent="1371600" defTabSz="1300480" latinLnBrk="0">
      <a:defRPr sz="2200">
        <a:latin typeface="+mn-lt"/>
        <a:ea typeface="+mn-ea"/>
        <a:cs typeface="+mn-cs"/>
        <a:sym typeface="Helvetica Neue"/>
      </a:defRPr>
    </a:lvl7pPr>
    <a:lvl8pPr indent="1600200" defTabSz="1300480" latinLnBrk="0">
      <a:defRPr sz="2200">
        <a:latin typeface="+mn-lt"/>
        <a:ea typeface="+mn-ea"/>
        <a:cs typeface="+mn-cs"/>
        <a:sym typeface="Helvetica Neue"/>
      </a:defRPr>
    </a:lvl8pPr>
    <a:lvl9pPr indent="1828800" defTabSz="1300480" latinLnBrk="0">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copy">
    <p:spTree>
      <p:nvGrpSpPr>
        <p:cNvPr id="1" name=""/>
        <p:cNvGrpSpPr/>
        <p:nvPr/>
      </p:nvGrpSpPr>
      <p:grpSpPr>
        <a:xfrm>
          <a:off x="0" y="0"/>
          <a:ext cx="0" cy="0"/>
          <a:chOff x="0" y="0"/>
          <a:chExt cx="0" cy="0"/>
        </a:xfrm>
      </p:grpSpPr>
      <p:pic>
        <p:nvPicPr>
          <p:cNvPr id="19" name="Mark00_Handout Banner-no Border.pdf"/>
          <p:cNvPicPr>
            <a:picLocks noChangeAspect="1"/>
          </p:cNvPicPr>
          <p:nvPr/>
        </p:nvPicPr>
        <p:blipFill>
          <a:blip r:embed="rId2">
            <a:extLst/>
          </a:blip>
          <a:srcRect t="6712"/>
          <a:stretch>
            <a:fillRect/>
          </a:stretch>
        </p:blipFill>
        <p:spPr>
          <a:xfrm>
            <a:off x="0" y="0"/>
            <a:ext cx="13004801" cy="1498017"/>
          </a:xfrm>
          <a:prstGeom prst="rect">
            <a:avLst/>
          </a:prstGeom>
          <a:ln w="12700">
            <a:miter lim="400000"/>
          </a:ln>
          <a:effectLst>
            <a:outerShdw blurRad="355600" rotWithShape="0">
              <a:srgbClr val="000000">
                <a:alpha val="75000"/>
              </a:srgbClr>
            </a:outerShdw>
          </a:effectLst>
        </p:spPr>
      </p:pic>
      <p:sp>
        <p:nvSpPr>
          <p:cNvPr id="20" name="Shape 2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copy 2">
    <p:spTree>
      <p:nvGrpSpPr>
        <p:cNvPr id="1" name=""/>
        <p:cNvGrpSpPr/>
        <p:nvPr/>
      </p:nvGrpSpPr>
      <p:grpSpPr>
        <a:xfrm>
          <a:off x="0" y="0"/>
          <a:ext cx="0" cy="0"/>
          <a:chOff x="0" y="0"/>
          <a:chExt cx="0" cy="0"/>
        </a:xfrm>
      </p:grpSpPr>
      <p:pic>
        <p:nvPicPr>
          <p:cNvPr id="34" name="image.tif"/>
          <p:cNvPicPr>
            <a:picLocks noChangeAspect="1"/>
          </p:cNvPicPr>
          <p:nvPr/>
        </p:nvPicPr>
        <p:blipFill>
          <a:blip r:embed="rId2">
            <a:extLst/>
          </a:blip>
          <a:srcRect t="49606"/>
          <a:stretch>
            <a:fillRect/>
          </a:stretch>
        </p:blipFill>
        <p:spPr>
          <a:xfrm>
            <a:off x="0" y="0"/>
            <a:ext cx="13114657" cy="4954221"/>
          </a:xfrm>
          <a:prstGeom prst="rect">
            <a:avLst/>
          </a:prstGeom>
          <a:ln w="12700">
            <a:miter lim="400000"/>
          </a:ln>
        </p:spPr>
      </p:pic>
      <p:sp>
        <p:nvSpPr>
          <p:cNvPr id="35" name="Shape 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png"/>
          <p:cNvPicPr>
            <a:picLocks noChangeAspect="1"/>
          </p:cNvPicPr>
          <p:nvPr/>
        </p:nvPicPr>
        <p:blipFill>
          <a:blip r:embed="rId5">
            <a:extLst/>
          </a:blip>
          <a:stretch>
            <a:fillRect/>
          </a:stretch>
        </p:blipFill>
        <p:spPr>
          <a:xfrm>
            <a:off x="-54929" y="0"/>
            <a:ext cx="13114658" cy="9831021"/>
          </a:xfrm>
          <a:prstGeom prst="rect">
            <a:avLst/>
          </a:prstGeom>
          <a:ln w="12700">
            <a:miter lim="400000"/>
          </a:ln>
        </p:spPr>
      </p:pic>
      <p:sp>
        <p:nvSpPr>
          <p:cNvPr id="3" name="Shape 3"/>
          <p:cNvSpPr>
            <a:spLocks noGrp="1"/>
          </p:cNvSpPr>
          <p:nvPr>
            <p:ph type="title"/>
          </p:nvPr>
        </p:nvSpPr>
        <p:spPr>
          <a:xfrm>
            <a:off x="2357119" y="3491653"/>
            <a:ext cx="8290562" cy="1568027"/>
          </a:xfrm>
          <a:prstGeom prst="rect">
            <a:avLst/>
          </a:prstGeom>
          <a:ln w="3175">
            <a:miter lim="400000"/>
          </a:ln>
          <a:extLst>
            <a:ext uri="{C572A759-6A51-4108-AA02-DFA0A04FC94B}">
              <ma14:wrappingTextBoxFlag xmlns="" xmlns:ma14="http://schemas.microsoft.com/office/mac/drawingml/2011/main" val="1"/>
            </a:ext>
          </a:extLst>
        </p:spPr>
        <p:txBody>
          <a:bodyPr lIns="48767" tIns="48767" rIns="48767" bIns="48767" anchor="ctr">
            <a:normAutofit/>
          </a:bodyPr>
          <a:lstStyle/>
          <a:p>
            <a:r>
              <a:t>Title Text</a:t>
            </a:r>
          </a:p>
        </p:txBody>
      </p:sp>
      <p:sp>
        <p:nvSpPr>
          <p:cNvPr id="4" name="Shape 4"/>
          <p:cNvSpPr>
            <a:spLocks noGrp="1"/>
          </p:cNvSpPr>
          <p:nvPr>
            <p:ph type="body" idx="1"/>
          </p:nvPr>
        </p:nvSpPr>
        <p:spPr>
          <a:xfrm>
            <a:off x="3088639" y="5364479"/>
            <a:ext cx="6827522" cy="1869442"/>
          </a:xfrm>
          <a:prstGeom prst="rect">
            <a:avLst/>
          </a:prstGeom>
          <a:ln w="3175">
            <a:miter lim="400000"/>
          </a:ln>
          <a:extLst>
            <a:ext uri="{C572A759-6A51-4108-AA02-DFA0A04FC94B}">
              <ma14:wrappingTextBoxFlag xmlns="" xmlns:ma14="http://schemas.microsoft.com/office/mac/drawingml/2011/main" val="1"/>
            </a:ext>
          </a:extLst>
        </p:spPr>
        <p:txBody>
          <a:bodyPr lIns="48767" tIns="48767" rIns="48767" bIns="48767">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0555264" y="7880773"/>
            <a:ext cx="336257" cy="319489"/>
          </a:xfrm>
          <a:prstGeom prst="rect">
            <a:avLst/>
          </a:prstGeom>
          <a:ln w="3175">
            <a:miter lim="400000"/>
          </a:ln>
        </p:spPr>
        <p:txBody>
          <a:bodyPr wrap="none" lIns="48767" tIns="48767" rIns="48767" bIns="48767">
            <a:spAutoFit/>
          </a:bodyPr>
          <a:lstStyle>
            <a:lvl1pPr algn="r">
              <a:defRPr sz="16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ransition spd="med"/>
  <p:txStyles>
    <p:titleStyle>
      <a:lvl1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1pPr>
      <a:lvl2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2pPr>
      <a:lvl3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3pPr>
      <a:lvl4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4pPr>
      <a:lvl5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5pPr>
      <a:lvl6pPr marL="0" marR="0" indent="4572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6pPr>
      <a:lvl7pPr marL="0" marR="0" indent="9144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7pPr>
      <a:lvl8pPr marL="0" marR="0" indent="13716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8pPr>
      <a:lvl9pPr marL="0" marR="0" indent="18288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9pPr>
    </p:titleStyle>
    <p:bodyStyle>
      <a:lvl1pPr marL="0" marR="0" indent="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1pPr>
      <a:lvl2pPr marL="0" marR="0" indent="4572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2pPr>
      <a:lvl3pPr marL="0" marR="0" indent="9144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3pPr>
      <a:lvl4pPr marL="0" marR="0" indent="13716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4pPr>
      <a:lvl5pPr marL="0" marR="0" indent="18288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5pPr>
      <a:lvl6pPr marL="0" marR="0" indent="22860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6pPr>
      <a:lvl7pPr marL="0" marR="0" indent="27432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7pPr>
      <a:lvl8pPr marL="0" marR="0" indent="32004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8pPr>
      <a:lvl9pPr marL="0" marR="0" indent="36576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9pPr>
    </p:bodyStyle>
    <p:otherStyle>
      <a:lvl1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1pPr>
      <a:lvl2pPr marL="0" marR="0" indent="4572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2pPr>
      <a:lvl3pPr marL="0" marR="0" indent="9144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3pPr>
      <a:lvl4pPr marL="0" marR="0" indent="13716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4pPr>
      <a:lvl5pPr marL="0" marR="0" indent="18288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5pPr>
      <a:lvl6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6pPr>
      <a:lvl7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7pPr>
      <a:lvl8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8pPr>
      <a:lvl9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p:nvPr/>
        </p:nvSpPr>
        <p:spPr>
          <a:xfrm>
            <a:off x="195802" y="7016550"/>
            <a:ext cx="11716798" cy="2425277"/>
          </a:xfrm>
          <a:prstGeom prst="rect">
            <a:avLst/>
          </a:prstGeom>
          <a:ln w="3175">
            <a:miter lim="400000"/>
          </a:ln>
          <a:extLst>
            <a:ext uri="{C572A759-6A51-4108-AA02-DFA0A04FC94B}">
              <ma14:wrappingTextBoxFlag xmlns="" xmlns:ma14="http://schemas.microsoft.com/office/mac/drawingml/2011/main" val="1"/>
            </a:ext>
          </a:extLst>
        </p:spPr>
        <p:txBody>
          <a:bodyPr wrap="square" lIns="48767" tIns="48767" rIns="48767" bIns="48767">
            <a:spAutoFit/>
          </a:bodyPr>
          <a:lstStyle/>
          <a:p>
            <a:pPr>
              <a:lnSpc>
                <a:spcPct val="120000"/>
              </a:lnSpc>
              <a:defRPr sz="5400">
                <a:solidFill>
                  <a:srgbClr val="FFFFFF"/>
                </a:solidFill>
                <a:latin typeface="Constantia"/>
                <a:ea typeface="Constantia"/>
                <a:cs typeface="Constantia"/>
                <a:sym typeface="Constantia"/>
              </a:defRPr>
            </a:pPr>
            <a:r>
              <a:rPr lang="en-US" dirty="0" smtClean="0"/>
              <a:t>Following the One with Authority</a:t>
            </a:r>
          </a:p>
          <a:p>
            <a:pPr>
              <a:lnSpc>
                <a:spcPct val="120000"/>
              </a:lnSpc>
              <a:defRPr sz="5400">
                <a:solidFill>
                  <a:srgbClr val="FFFFFF"/>
                </a:solidFill>
                <a:latin typeface="Constantia"/>
                <a:ea typeface="Constantia"/>
                <a:cs typeface="Constantia"/>
                <a:sym typeface="Constantia"/>
              </a:defRPr>
            </a:pPr>
            <a:r>
              <a:rPr sz="3600" dirty="0" smtClean="0"/>
              <a:t>Mark 1:1</a:t>
            </a:r>
            <a:r>
              <a:rPr lang="en-US" sz="3600" dirty="0" smtClean="0"/>
              <a:t>6</a:t>
            </a:r>
            <a:r>
              <a:rPr sz="3600" dirty="0" smtClean="0"/>
              <a:t>-</a:t>
            </a:r>
            <a:r>
              <a:rPr lang="en-US" sz="3600" dirty="0" smtClean="0"/>
              <a:t>39</a:t>
            </a:r>
            <a:endParaRPr sz="3600" dirty="0"/>
          </a:p>
          <a:p>
            <a:pPr>
              <a:lnSpc>
                <a:spcPct val="120000"/>
              </a:lnSpc>
              <a:defRPr sz="3600">
                <a:solidFill>
                  <a:srgbClr val="FFFFFF"/>
                </a:solidFill>
                <a:latin typeface="Constantia"/>
                <a:ea typeface="Constantia"/>
                <a:cs typeface="Constantia"/>
                <a:sym typeface="Constantia"/>
              </a:defRPr>
            </a:pPr>
            <a:r>
              <a:rPr lang="en-US" dirty="0" smtClean="0"/>
              <a:t>Michael Lim</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213105" y="1460615"/>
            <a:ext cx="9354522" cy="935591"/>
          </a:xfrm>
          <a:prstGeom prst="rect">
            <a:avLst/>
          </a:prstGeom>
        </p:spPr>
        <p:txBody>
          <a:bodyPr>
            <a:normAutofit/>
          </a:bodyPr>
          <a:lstStyle>
            <a:lvl1pPr algn="l" defTabSz="858316">
              <a:lnSpc>
                <a:spcPct val="120000"/>
              </a:lnSpc>
              <a:defRPr sz="3630">
                <a:latin typeface="Constantia"/>
                <a:ea typeface="Constantia"/>
                <a:cs typeface="Constantia"/>
                <a:sym typeface="Constantia"/>
              </a:defRPr>
            </a:lvl1pPr>
          </a:lstStyle>
          <a:p>
            <a:r>
              <a:rPr sz="4000" dirty="0" smtClean="0"/>
              <a:t>B)</a:t>
            </a:r>
            <a:r>
              <a:rPr lang="en-US" sz="4000" dirty="0" smtClean="0"/>
              <a:t> Jesus’ Authentic Authority (Mk 1:21-34)</a:t>
            </a:r>
            <a:endParaRPr sz="4000" dirty="0"/>
          </a:p>
        </p:txBody>
      </p:sp>
      <p:sp>
        <p:nvSpPr>
          <p:cNvPr id="2" name="TextBox 1"/>
          <p:cNvSpPr txBox="1"/>
          <p:nvPr/>
        </p:nvSpPr>
        <p:spPr>
          <a:xfrm>
            <a:off x="330200" y="2473888"/>
            <a:ext cx="12344400" cy="59092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200" dirty="0" smtClean="0"/>
              <a:t>People’s reaction:</a:t>
            </a:r>
            <a:endParaRPr kumimoji="0" lang="en-US" sz="3200" b="0" i="0" u="none" strike="noStrike" cap="none" spc="0" normalizeH="0" baseline="0" dirty="0">
              <a:ln>
                <a:noFill/>
              </a:ln>
              <a:solidFill>
                <a:srgbClr val="000000"/>
              </a:solidFill>
              <a:effectLst/>
              <a:uFillTx/>
              <a:latin typeface="Arial"/>
              <a:ea typeface="Arial"/>
              <a:cs typeface="Arial"/>
              <a:sym typeface="Arial"/>
            </a:endParaRPr>
          </a:p>
        </p:txBody>
      </p:sp>
      <p:sp>
        <p:nvSpPr>
          <p:cNvPr id="3" name="TextBox 2"/>
          <p:cNvSpPr txBox="1"/>
          <p:nvPr/>
        </p:nvSpPr>
        <p:spPr>
          <a:xfrm>
            <a:off x="1234141" y="3200400"/>
            <a:ext cx="10668000" cy="212981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smtClean="0">
                <a:ln>
                  <a:noFill/>
                </a:ln>
                <a:solidFill>
                  <a:srgbClr val="000000"/>
                </a:solidFill>
                <a:effectLst/>
                <a:uFillTx/>
                <a:latin typeface="Arial"/>
                <a:ea typeface="Arial"/>
                <a:cs typeface="Arial"/>
                <a:sym typeface="Arial"/>
              </a:rPr>
              <a:t>Amazed:</a:t>
            </a:r>
            <a:r>
              <a:rPr kumimoji="0" lang="en-US" sz="2400" b="0" i="0" u="none" strike="noStrike" cap="none" spc="0" normalizeH="0" dirty="0" smtClean="0">
                <a:ln>
                  <a:noFill/>
                </a:ln>
                <a:solidFill>
                  <a:srgbClr val="000000"/>
                </a:solidFill>
                <a:effectLst/>
                <a:uFillTx/>
                <a:latin typeface="Arial"/>
                <a:ea typeface="Arial"/>
                <a:cs typeface="Arial"/>
                <a:sym typeface="Arial"/>
              </a:rPr>
              <a:t> “They were all amazed, so they debated among themselves, saying, ‘What is this? A new teaching with authority! He commands even the unclean spirits, and they obey Him!’ ” (1:27)</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200" b="0" i="0" u="none" strike="noStrike" cap="none" spc="0" normalizeH="0" baseline="0" dirty="0" smtClean="0">
              <a:ln>
                <a:noFill/>
              </a:ln>
              <a:solidFill>
                <a:srgbClr val="000000"/>
              </a:solidFill>
              <a:effectLst/>
              <a:uFillTx/>
              <a:latin typeface="Arial"/>
              <a:ea typeface="Arial"/>
              <a:cs typeface="Arial"/>
              <a:sym typeface="Arial"/>
            </a:endParaRP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smtClean="0"/>
              <a:t>Flocking to Jesus for healing: “The whole city had gathered at the door” (1:33)</a:t>
            </a:r>
          </a:p>
        </p:txBody>
      </p:sp>
      <p:sp>
        <p:nvSpPr>
          <p:cNvPr id="4" name="TextBox 3"/>
          <p:cNvSpPr txBox="1"/>
          <p:nvPr/>
        </p:nvSpPr>
        <p:spPr>
          <a:xfrm>
            <a:off x="330200" y="5486400"/>
            <a:ext cx="12344400" cy="157581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rgbClr val="000000"/>
                </a:solidFill>
                <a:effectLst/>
                <a:uFillTx/>
                <a:latin typeface="Arial"/>
                <a:ea typeface="Arial"/>
                <a:cs typeface="Arial"/>
                <a:sym typeface="Arial"/>
              </a:rPr>
              <a:t>Summary: Jesus</a:t>
            </a:r>
            <a:r>
              <a:rPr lang="en-US" sz="3200" dirty="0" smtClean="0"/>
              <a:t>, the Son of God, indeed has authority over all things. His calling and message are true. His disciples need not fear knowing Jesus’ authority</a:t>
            </a:r>
            <a:endParaRPr kumimoji="0" lang="en-US" sz="3200" b="0" i="0" u="none" strike="noStrike" cap="none" spc="0" normalizeH="0" baseline="0" dirty="0">
              <a:ln>
                <a:noFill/>
              </a:ln>
              <a:solidFill>
                <a:srgbClr val="000000"/>
              </a:solidFill>
              <a:effectLst/>
              <a:uFillTx/>
              <a:latin typeface="Arial"/>
              <a:ea typeface="Arial"/>
              <a:cs typeface="Arial"/>
              <a:sym typeface="Arial"/>
            </a:endParaRPr>
          </a:p>
        </p:txBody>
      </p:sp>
      <p:sp>
        <p:nvSpPr>
          <p:cNvPr id="6" name="TextBox 5"/>
          <p:cNvSpPr txBox="1"/>
          <p:nvPr/>
        </p:nvSpPr>
        <p:spPr>
          <a:xfrm>
            <a:off x="711199" y="7315200"/>
            <a:ext cx="11190941" cy="117570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2400" dirty="0" smtClean="0"/>
              <a:t>“</a:t>
            </a:r>
            <a:r>
              <a:rPr lang="en-US" sz="2400" dirty="0">
                <a:solidFill>
                  <a:srgbClr val="C00000"/>
                </a:solidFill>
              </a:rPr>
              <a:t>I thank Christ Jesus our Lord</a:t>
            </a:r>
            <a:r>
              <a:rPr lang="en-US" sz="2400" dirty="0"/>
              <a:t>, </a:t>
            </a:r>
            <a:r>
              <a:rPr lang="en-US" sz="2400" dirty="0">
                <a:solidFill>
                  <a:srgbClr val="C00000"/>
                </a:solidFill>
              </a:rPr>
              <a:t>who has strengthened me</a:t>
            </a:r>
            <a:r>
              <a:rPr lang="en-US" sz="2400" dirty="0"/>
              <a:t>, because He considered me faithful, </a:t>
            </a:r>
            <a:r>
              <a:rPr lang="en-US" sz="2400" dirty="0">
                <a:solidFill>
                  <a:srgbClr val="C00000"/>
                </a:solidFill>
              </a:rPr>
              <a:t>putting me into His service</a:t>
            </a:r>
            <a:r>
              <a:rPr lang="en-US" sz="2400" dirty="0" smtClean="0"/>
              <a:t>.” (1 Tim 1:12)</a:t>
            </a:r>
            <a:endParaRPr lang="en-US" sz="2400" dirty="0"/>
          </a:p>
          <a:p>
            <a:pPr marL="0" marR="0" indent="0" algn="l" defTabSz="130048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2391363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213105" y="1460615"/>
            <a:ext cx="11689036" cy="1013273"/>
          </a:xfrm>
          <a:prstGeom prst="rect">
            <a:avLst/>
          </a:prstGeom>
        </p:spPr>
        <p:txBody>
          <a:bodyPr>
            <a:normAutofit/>
          </a:bodyPr>
          <a:lstStyle>
            <a:lvl1pPr algn="l" defTabSz="858316">
              <a:lnSpc>
                <a:spcPct val="120000"/>
              </a:lnSpc>
              <a:defRPr sz="3630">
                <a:latin typeface="Constantia"/>
                <a:ea typeface="Constantia"/>
                <a:cs typeface="Constantia"/>
                <a:sym typeface="Constantia"/>
              </a:defRPr>
            </a:lvl1pPr>
          </a:lstStyle>
          <a:p>
            <a:r>
              <a:rPr lang="en-US" sz="4000" dirty="0"/>
              <a:t>C</a:t>
            </a:r>
            <a:r>
              <a:rPr sz="4000" dirty="0" smtClean="0"/>
              <a:t>)</a:t>
            </a:r>
            <a:r>
              <a:rPr lang="en-US" sz="4000" dirty="0" smtClean="0"/>
              <a:t> Jesus’ Authority and Our Mission (Mk 1:35-39)</a:t>
            </a:r>
            <a:endParaRPr sz="4000" dirty="0"/>
          </a:p>
        </p:txBody>
      </p:sp>
      <p:sp>
        <p:nvSpPr>
          <p:cNvPr id="2" name="TextBox 1"/>
          <p:cNvSpPr txBox="1"/>
          <p:nvPr/>
        </p:nvSpPr>
        <p:spPr>
          <a:xfrm>
            <a:off x="330200" y="2473888"/>
            <a:ext cx="12344400" cy="157581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200" dirty="0" smtClean="0"/>
              <a:t>Prayer: “In the early morning, while it was still dark, Jesus got up, left the house, and went away to a secluded place, and was praying there.”</a:t>
            </a:r>
            <a:endParaRPr kumimoji="0" lang="en-US" sz="3200" b="0" i="0" u="none" strike="noStrike" cap="none" spc="0" normalizeH="0" baseline="0" dirty="0">
              <a:ln>
                <a:noFill/>
              </a:ln>
              <a:solidFill>
                <a:srgbClr val="000000"/>
              </a:solidFill>
              <a:effectLst/>
              <a:uFillTx/>
              <a:latin typeface="Arial"/>
              <a:ea typeface="Arial"/>
              <a:cs typeface="Arial"/>
              <a:sym typeface="Arial"/>
            </a:endParaRPr>
          </a:p>
        </p:txBody>
      </p:sp>
      <p:sp>
        <p:nvSpPr>
          <p:cNvPr id="3" name="TextBox 2"/>
          <p:cNvSpPr txBox="1"/>
          <p:nvPr/>
        </p:nvSpPr>
        <p:spPr>
          <a:xfrm>
            <a:off x="1234140" y="4144495"/>
            <a:ext cx="10668000" cy="52937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Mark mentions Jesus praying in darkness and solitude 3 times</a:t>
            </a:r>
          </a:p>
        </p:txBody>
      </p:sp>
      <p:sp>
        <p:nvSpPr>
          <p:cNvPr id="5" name="TextBox 4"/>
          <p:cNvSpPr txBox="1"/>
          <p:nvPr/>
        </p:nvSpPr>
        <p:spPr>
          <a:xfrm>
            <a:off x="1234140" y="6893664"/>
            <a:ext cx="8305800" cy="280692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indent="-342900">
              <a:buFont typeface="Arial" panose="020B0604020202020204" pitchFamily="34" charset="0"/>
              <a:buChar char="•"/>
            </a:pPr>
            <a:r>
              <a:rPr lang="en-US" sz="2800" dirty="0" smtClean="0"/>
              <a:t>Each time, Jesus is faced with the temptation to achieve His messianic mission in an easier, less costly way</a:t>
            </a:r>
          </a:p>
          <a:p>
            <a:pPr marL="342900" indent="-342900">
              <a:buFont typeface="Arial" panose="020B0604020202020204" pitchFamily="34" charset="0"/>
              <a:buChar char="•"/>
            </a:pPr>
            <a:endParaRPr lang="en-US" sz="1400" dirty="0" smtClean="0"/>
          </a:p>
          <a:p>
            <a:pPr marL="342900" indent="-342900">
              <a:buFont typeface="Arial" panose="020B0604020202020204" pitchFamily="34" charset="0"/>
              <a:buChar char="•"/>
            </a:pPr>
            <a:r>
              <a:rPr lang="en-US" sz="2800" dirty="0" smtClean="0"/>
              <a:t>What is Jesus’ messianic mission and what do we mean by less costly?</a:t>
            </a:r>
            <a:endParaRPr lang="en-US" sz="2800" dirty="0"/>
          </a:p>
          <a:p>
            <a:pPr marL="0" marR="0" indent="0" algn="l" defTabSz="130048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000000"/>
              </a:solidFill>
              <a:effectLst/>
              <a:uFillTx/>
              <a:latin typeface="Arial"/>
              <a:ea typeface="Arial"/>
              <a:cs typeface="Arial"/>
              <a:sym typeface="Arial"/>
            </a:endParaRPr>
          </a:p>
        </p:txBody>
      </p:sp>
      <p:sp>
        <p:nvSpPr>
          <p:cNvPr id="7" name="TextBox 6"/>
          <p:cNvSpPr txBox="1"/>
          <p:nvPr/>
        </p:nvSpPr>
        <p:spPr>
          <a:xfrm>
            <a:off x="1930400" y="4876800"/>
            <a:ext cx="9525000" cy="194514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smtClean="0"/>
              <a:t>Here, when large crowds of people are looking to Him for healing miracles</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smtClean="0">
                <a:ln>
                  <a:noFill/>
                </a:ln>
                <a:solidFill>
                  <a:srgbClr val="000000"/>
                </a:solidFill>
                <a:effectLst/>
                <a:uFillTx/>
                <a:sym typeface="Arial"/>
              </a:rPr>
              <a:t>After the</a:t>
            </a:r>
            <a:r>
              <a:rPr kumimoji="0" lang="en-US" sz="2400" b="0" i="0" u="none" strike="noStrike" cap="none" spc="0" normalizeH="0" dirty="0" smtClean="0">
                <a:ln>
                  <a:noFill/>
                </a:ln>
                <a:solidFill>
                  <a:srgbClr val="000000"/>
                </a:solidFill>
                <a:effectLst/>
                <a:uFillTx/>
                <a:sym typeface="Arial"/>
              </a:rPr>
              <a:t> miraculous feeding of the five thousand (</a:t>
            </a:r>
            <a:r>
              <a:rPr kumimoji="0" lang="en-US" sz="2400" b="0" i="0" u="none" strike="noStrike" cap="none" spc="0" normalizeH="0" baseline="0" dirty="0" smtClean="0">
                <a:ln>
                  <a:noFill/>
                </a:ln>
                <a:solidFill>
                  <a:srgbClr val="000000"/>
                </a:solidFill>
                <a:effectLst/>
                <a:uFillTx/>
                <a:sym typeface="Arial"/>
              </a:rPr>
              <a:t>Mk</a:t>
            </a:r>
            <a:r>
              <a:rPr kumimoji="0" lang="en-US" sz="2400" b="0" i="0" u="none" strike="noStrike" cap="none" spc="0" normalizeH="0" dirty="0" smtClean="0">
                <a:ln>
                  <a:noFill/>
                </a:ln>
                <a:solidFill>
                  <a:srgbClr val="000000"/>
                </a:solidFill>
                <a:effectLst/>
                <a:uFillTx/>
                <a:sym typeface="Arial"/>
              </a:rPr>
              <a:t> 6:45-47)</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200" b="0" i="0" u="none" strike="noStrike" cap="none" spc="0" normalizeH="0" dirty="0" smtClean="0">
              <a:ln>
                <a:noFill/>
              </a:ln>
              <a:solidFill>
                <a:srgbClr val="000000"/>
              </a:solidFill>
              <a:effectLst/>
              <a:uFillTx/>
              <a:sym typeface="Arial"/>
            </a:endParaRP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smtClean="0"/>
              <a:t>At Gethsemane just prior to His arrest (14:32-41)</a:t>
            </a:r>
            <a:endParaRPr kumimoji="0" lang="en-US" sz="2400" b="0" i="0"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3795664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177800" y="1577527"/>
            <a:ext cx="11689036" cy="1013273"/>
          </a:xfrm>
          <a:prstGeom prst="rect">
            <a:avLst/>
          </a:prstGeom>
        </p:spPr>
        <p:txBody>
          <a:bodyPr>
            <a:normAutofit/>
          </a:bodyPr>
          <a:lstStyle>
            <a:lvl1pPr algn="l" defTabSz="858316">
              <a:lnSpc>
                <a:spcPct val="120000"/>
              </a:lnSpc>
              <a:defRPr sz="3630">
                <a:latin typeface="Constantia"/>
                <a:ea typeface="Constantia"/>
                <a:cs typeface="Constantia"/>
                <a:sym typeface="Constantia"/>
              </a:defRPr>
            </a:lvl1pPr>
          </a:lstStyle>
          <a:p>
            <a:r>
              <a:rPr lang="en-US" sz="4200" dirty="0"/>
              <a:t>C</a:t>
            </a:r>
            <a:r>
              <a:rPr sz="4200" dirty="0" smtClean="0"/>
              <a:t>)</a:t>
            </a:r>
            <a:r>
              <a:rPr lang="en-US" sz="4200" dirty="0" smtClean="0"/>
              <a:t> Jesus’ Authority and Our Mission (Mk 1:35-39)</a:t>
            </a:r>
            <a:endParaRPr sz="4200" dirty="0"/>
          </a:p>
        </p:txBody>
      </p:sp>
      <p:sp>
        <p:nvSpPr>
          <p:cNvPr id="2" name="TextBox 1"/>
          <p:cNvSpPr txBox="1"/>
          <p:nvPr/>
        </p:nvSpPr>
        <p:spPr>
          <a:xfrm>
            <a:off x="330200" y="2743200"/>
            <a:ext cx="12344400" cy="542302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Jesus has come into our world in the flesh for the purpose of accomplishing the Father’s will through the cross</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And Jesus knows full well the physical suffering and separation from the Father that He will experience in taking on the sins of man</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By doing so, Jesus would indeed rule (e.g. after the resurrection, “All authority has been given to Me in heaven and on earth” Matt 28:18)</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smtClean="0">
                <a:ln>
                  <a:noFill/>
                </a:ln>
                <a:solidFill>
                  <a:srgbClr val="000000"/>
                </a:solidFill>
                <a:effectLst/>
                <a:uFillTx/>
                <a:sym typeface="Arial"/>
              </a:rPr>
              <a:t>In the face of temptations to achieve that status without going to</a:t>
            </a:r>
            <a:r>
              <a:rPr kumimoji="0" lang="en-US" sz="3000" b="0" i="0" u="none" strike="noStrike" cap="none" spc="0" normalizeH="0" dirty="0" smtClean="0">
                <a:ln>
                  <a:noFill/>
                </a:ln>
                <a:solidFill>
                  <a:srgbClr val="000000"/>
                </a:solidFill>
                <a:effectLst/>
                <a:uFillTx/>
                <a:sym typeface="Arial"/>
              </a:rPr>
              <a:t> the cross, Jesus prays so that His heart may remain focused on and steadfast in the mission, the salvation of men, </a:t>
            </a:r>
            <a:r>
              <a:rPr kumimoji="0" lang="en-US" sz="3000" b="0" i="0" u="none" strike="noStrike" cap="none" spc="0" normalizeH="0" dirty="0" smtClean="0">
                <a:ln>
                  <a:noFill/>
                </a:ln>
                <a:solidFill>
                  <a:srgbClr val="C00000"/>
                </a:solidFill>
                <a:effectLst/>
                <a:uFillTx/>
                <a:sym typeface="Arial"/>
              </a:rPr>
              <a:t>impossible without His holy sacrifice</a:t>
            </a:r>
          </a:p>
        </p:txBody>
      </p:sp>
    </p:spTree>
    <p:extLst>
      <p:ext uri="{BB962C8B-B14F-4D97-AF65-F5344CB8AC3E}">
        <p14:creationId xmlns:p14="http://schemas.microsoft.com/office/powerpoint/2010/main" val="456228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213105" y="1460615"/>
            <a:ext cx="11689036" cy="1013273"/>
          </a:xfrm>
          <a:prstGeom prst="rect">
            <a:avLst/>
          </a:prstGeom>
        </p:spPr>
        <p:txBody>
          <a:bodyPr>
            <a:normAutofit/>
          </a:bodyPr>
          <a:lstStyle>
            <a:lvl1pPr algn="l" defTabSz="858316">
              <a:lnSpc>
                <a:spcPct val="120000"/>
              </a:lnSpc>
              <a:defRPr sz="3630">
                <a:latin typeface="Constantia"/>
                <a:ea typeface="Constantia"/>
                <a:cs typeface="Constantia"/>
                <a:sym typeface="Constantia"/>
              </a:defRPr>
            </a:lvl1pPr>
          </a:lstStyle>
          <a:p>
            <a:r>
              <a:rPr lang="en-US" sz="4000" dirty="0"/>
              <a:t>C</a:t>
            </a:r>
            <a:r>
              <a:rPr sz="4000" dirty="0" smtClean="0"/>
              <a:t>)</a:t>
            </a:r>
            <a:r>
              <a:rPr lang="en-US" sz="4000" dirty="0" smtClean="0"/>
              <a:t> Jesus’ Authority and Our Mission (Mk 1:35-39)</a:t>
            </a:r>
            <a:endParaRPr sz="4000" dirty="0"/>
          </a:p>
        </p:txBody>
      </p:sp>
      <p:sp>
        <p:nvSpPr>
          <p:cNvPr id="2" name="TextBox 1"/>
          <p:cNvSpPr txBox="1"/>
          <p:nvPr/>
        </p:nvSpPr>
        <p:spPr>
          <a:xfrm>
            <a:off x="330200" y="2473888"/>
            <a:ext cx="12344400" cy="59092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200" dirty="0" smtClean="0"/>
              <a:t>How does Mark 1 fit into these temptations?</a:t>
            </a:r>
            <a:endParaRPr kumimoji="0" lang="en-US" sz="3200" b="0" i="0" u="none" strike="noStrike" cap="none" spc="0" normalizeH="0" baseline="0" dirty="0">
              <a:ln>
                <a:noFill/>
              </a:ln>
              <a:solidFill>
                <a:srgbClr val="000000"/>
              </a:solidFill>
              <a:effectLst/>
              <a:uFillTx/>
              <a:latin typeface="Arial"/>
              <a:ea typeface="Arial"/>
              <a:cs typeface="Arial"/>
              <a:sym typeface="Arial"/>
            </a:endParaRPr>
          </a:p>
        </p:txBody>
      </p:sp>
      <p:sp>
        <p:nvSpPr>
          <p:cNvPr id="3" name="TextBox 2"/>
          <p:cNvSpPr txBox="1"/>
          <p:nvPr/>
        </p:nvSpPr>
        <p:spPr>
          <a:xfrm>
            <a:off x="1168400" y="3276600"/>
            <a:ext cx="10668000" cy="616168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600" dirty="0" smtClean="0"/>
              <a:t>Jews expected a Messiah, and Jesus’ miracles (rightly) suggested that He might be the One prophesied in OT</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4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600" dirty="0" smtClean="0"/>
              <a:t>But Jesus’ kingdom was spiritual at heart, never meant for a physical (healings) or political (center)</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4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600" dirty="0" smtClean="0"/>
              <a:t>His miracles confirmed the message of the OT and of the gospel: salvation not only for Jews but for all men through the cross, a holy sacrifice acceptable to God so that people from all nations could be saved</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4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600" dirty="0" smtClean="0"/>
              <a:t>(“by [the Jews’] transgression salvation has come to the Gentiles, to make them jealous” Romans 11:11</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4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600" dirty="0" smtClean="0"/>
              <a:t>If the Jews accepted the witness of the unclean spirits or elevated Him before His time, before He could go to the cross, He fails to accomplish the Father’s will</a:t>
            </a:r>
          </a:p>
        </p:txBody>
      </p:sp>
    </p:spTree>
    <p:extLst>
      <p:ext uri="{BB962C8B-B14F-4D97-AF65-F5344CB8AC3E}">
        <p14:creationId xmlns:p14="http://schemas.microsoft.com/office/powerpoint/2010/main" val="915235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213105" y="1460615"/>
            <a:ext cx="11689036" cy="1013273"/>
          </a:xfrm>
          <a:prstGeom prst="rect">
            <a:avLst/>
          </a:prstGeom>
        </p:spPr>
        <p:txBody>
          <a:bodyPr>
            <a:normAutofit/>
          </a:bodyPr>
          <a:lstStyle>
            <a:lvl1pPr algn="l" defTabSz="858316">
              <a:lnSpc>
                <a:spcPct val="120000"/>
              </a:lnSpc>
              <a:defRPr sz="3630">
                <a:latin typeface="Constantia"/>
                <a:ea typeface="Constantia"/>
                <a:cs typeface="Constantia"/>
                <a:sym typeface="Constantia"/>
              </a:defRPr>
            </a:lvl1pPr>
          </a:lstStyle>
          <a:p>
            <a:r>
              <a:rPr lang="en-US" sz="4000" dirty="0"/>
              <a:t>C</a:t>
            </a:r>
            <a:r>
              <a:rPr sz="4000" dirty="0" smtClean="0"/>
              <a:t>)</a:t>
            </a:r>
            <a:r>
              <a:rPr lang="en-US" sz="4000" dirty="0" smtClean="0"/>
              <a:t> Jesus’ Authority and Our Mission (Mk 1:35-39)</a:t>
            </a:r>
            <a:endParaRPr sz="4000" dirty="0"/>
          </a:p>
        </p:txBody>
      </p:sp>
      <p:sp>
        <p:nvSpPr>
          <p:cNvPr id="2" name="TextBox 1"/>
          <p:cNvSpPr txBox="1"/>
          <p:nvPr/>
        </p:nvSpPr>
        <p:spPr>
          <a:xfrm>
            <a:off x="330200" y="2473888"/>
            <a:ext cx="12344400" cy="354558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baseline="0" dirty="0" smtClean="0"/>
              <a:t>Jesus places the Father’s will for</a:t>
            </a:r>
            <a:r>
              <a:rPr lang="en-US" sz="2800" dirty="0" smtClean="0"/>
              <a:t> Himself above all</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400" baseline="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baseline="0" dirty="0" smtClean="0"/>
              <a:t>Thus</a:t>
            </a:r>
            <a:r>
              <a:rPr lang="en-US" sz="2800" dirty="0" smtClean="0"/>
              <a:t> when He sees people coming to Him for physical healing even after His witness, He goes elsewhere: “Let us go somewhere else to the towns nearby, so that I may preach there also; for that is what I came for.” (1:38)</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4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He came to preach the gospel for the true salvation of men, graciously witnessing to His heavenly nature and Messianic person through His miracles</a:t>
            </a:r>
          </a:p>
        </p:txBody>
      </p:sp>
      <p:sp>
        <p:nvSpPr>
          <p:cNvPr id="4" name="TextBox 3"/>
          <p:cNvSpPr txBox="1"/>
          <p:nvPr/>
        </p:nvSpPr>
        <p:spPr>
          <a:xfrm>
            <a:off x="330200" y="6488828"/>
            <a:ext cx="12344400" cy="139114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latin typeface="Arial"/>
                <a:ea typeface="Arial"/>
                <a:cs typeface="Arial"/>
                <a:sym typeface="Arial"/>
              </a:rPr>
              <a:t>Summary: We must be similarly</a:t>
            </a:r>
            <a:r>
              <a:rPr kumimoji="0" lang="en-US" sz="2800" b="0" i="0" u="none" strike="noStrike" cap="none" spc="0" normalizeH="0" dirty="0" smtClean="0">
                <a:ln>
                  <a:noFill/>
                </a:ln>
                <a:solidFill>
                  <a:srgbClr val="000000"/>
                </a:solidFill>
                <a:effectLst/>
                <a:uFillTx/>
                <a:latin typeface="Arial"/>
                <a:ea typeface="Arial"/>
                <a:cs typeface="Arial"/>
                <a:sym typeface="Arial"/>
              </a:rPr>
              <a:t> focused on the mission. We must not be distracted but watchful and in prayer that our hearts remain focused, just as Jesus.</a:t>
            </a:r>
          </a:p>
        </p:txBody>
      </p:sp>
    </p:spTree>
    <p:extLst>
      <p:ext uri="{BB962C8B-B14F-4D97-AF65-F5344CB8AC3E}">
        <p14:creationId xmlns:p14="http://schemas.microsoft.com/office/powerpoint/2010/main" val="2918861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213105" y="1460615"/>
            <a:ext cx="11689036" cy="1013273"/>
          </a:xfrm>
          <a:prstGeom prst="rect">
            <a:avLst/>
          </a:prstGeom>
        </p:spPr>
        <p:txBody>
          <a:bodyPr>
            <a:normAutofit/>
          </a:bodyPr>
          <a:lstStyle>
            <a:lvl1pPr algn="l" defTabSz="858316">
              <a:lnSpc>
                <a:spcPct val="120000"/>
              </a:lnSpc>
              <a:defRPr sz="3630">
                <a:latin typeface="Constantia"/>
                <a:ea typeface="Constantia"/>
                <a:cs typeface="Constantia"/>
                <a:sym typeface="Constantia"/>
              </a:defRPr>
            </a:lvl1pPr>
          </a:lstStyle>
          <a:p>
            <a:r>
              <a:rPr lang="en-US" sz="4000" dirty="0" smtClean="0"/>
              <a:t>Conclusion</a:t>
            </a:r>
            <a:endParaRPr sz="4000" dirty="0"/>
          </a:p>
        </p:txBody>
      </p:sp>
      <p:sp>
        <p:nvSpPr>
          <p:cNvPr id="2" name="TextBox 1"/>
          <p:cNvSpPr txBox="1"/>
          <p:nvPr/>
        </p:nvSpPr>
        <p:spPr>
          <a:xfrm>
            <a:off x="330200" y="2473888"/>
            <a:ext cx="12344400" cy="46228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Calling: Jesus has called us purposefully to be His disciples and to follow in His mission to preach the gospel</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4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Authority: His authority is true and gives us hope, peace, and strength for the fulfillment of the mission, and we must submit to it in our lives</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4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smtClean="0">
                <a:ln>
                  <a:noFill/>
                </a:ln>
                <a:solidFill>
                  <a:srgbClr val="000000"/>
                </a:solidFill>
                <a:effectLst/>
                <a:uFillTx/>
                <a:sym typeface="Arial"/>
              </a:rPr>
              <a:t>Centrality:</a:t>
            </a:r>
            <a:r>
              <a:rPr kumimoji="0" lang="en-US" sz="2800" b="0" i="0" u="none" strike="noStrike" cap="none" spc="0" normalizeH="0" dirty="0" smtClean="0">
                <a:ln>
                  <a:noFill/>
                </a:ln>
                <a:solidFill>
                  <a:srgbClr val="000000"/>
                </a:solidFill>
                <a:effectLst/>
                <a:uFillTx/>
                <a:sym typeface="Arial"/>
              </a:rPr>
              <a:t> The gospel must be at the center of our lives and the things we do and say</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400" b="0" i="0" u="none" strike="noStrike" cap="none" spc="0" normalizeH="0" dirty="0" smtClean="0">
              <a:ln>
                <a:noFill/>
              </a:ln>
              <a:solidFill>
                <a:srgbClr val="000000"/>
              </a:solidFill>
              <a:effectLst/>
              <a:uFillTx/>
              <a:sym typeface="Arial"/>
            </a:endParaRP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baseline="0" dirty="0" smtClean="0"/>
              <a:t>Prayer: It is a monumental program and mission! We must be watchful in prayer to avoid distraction from our missional purpose in our hearts and to rely on God for the strength to submit and to endure (just as Jesus did!)</a:t>
            </a:r>
            <a:endParaRPr lang="en-US" sz="2800" dirty="0" smtClean="0"/>
          </a:p>
        </p:txBody>
      </p:sp>
    </p:spTree>
    <p:extLst>
      <p:ext uri="{BB962C8B-B14F-4D97-AF65-F5344CB8AC3E}">
        <p14:creationId xmlns:p14="http://schemas.microsoft.com/office/powerpoint/2010/main" val="1412815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4600" y="1905000"/>
            <a:ext cx="10515600" cy="52937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smtClean="0">
                <a:ln>
                  <a:noFill/>
                </a:ln>
                <a:solidFill>
                  <a:srgbClr val="000000"/>
                </a:solidFill>
                <a:effectLst/>
                <a:uFillTx/>
                <a:latin typeface="Arial"/>
                <a:ea typeface="Arial"/>
                <a:cs typeface="Arial"/>
                <a:sym typeface="Arial"/>
              </a:rPr>
              <a:t>Small Group Discussion</a:t>
            </a:r>
            <a:r>
              <a:rPr kumimoji="0" lang="en-US" sz="2800" b="1" i="0" u="none" strike="noStrike" cap="none" spc="0" normalizeH="0" dirty="0" smtClean="0">
                <a:ln>
                  <a:noFill/>
                </a:ln>
                <a:solidFill>
                  <a:srgbClr val="000000"/>
                </a:solidFill>
                <a:effectLst/>
                <a:uFillTx/>
                <a:latin typeface="Arial"/>
                <a:ea typeface="Arial"/>
                <a:cs typeface="Arial"/>
                <a:sym typeface="Arial"/>
              </a:rPr>
              <a:t> Groups</a:t>
            </a:r>
            <a:endParaRPr kumimoji="0" lang="en-US" sz="2800" b="1" i="0" u="none" strike="noStrike" cap="none" spc="0" normalizeH="0" baseline="0" dirty="0">
              <a:ln>
                <a:noFill/>
              </a:ln>
              <a:solidFill>
                <a:srgbClr val="000000"/>
              </a:solidFill>
              <a:effectLst/>
              <a:uFillTx/>
              <a:latin typeface="Arial"/>
              <a:ea typeface="Arial"/>
              <a:cs typeface="Arial"/>
              <a:sym typeface="Arial"/>
            </a:endParaRPr>
          </a:p>
        </p:txBody>
      </p:sp>
      <p:sp>
        <p:nvSpPr>
          <p:cNvPr id="7" name="Oval 6"/>
          <p:cNvSpPr/>
          <p:nvPr/>
        </p:nvSpPr>
        <p:spPr>
          <a:xfrm>
            <a:off x="787400" y="4419600"/>
            <a:ext cx="32766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Arial"/>
                <a:ea typeface="Arial"/>
                <a:cs typeface="Arial"/>
                <a:sym typeface="Arial"/>
              </a:rPr>
              <a:t>Michael</a:t>
            </a:r>
            <a:endParaRPr kumimoji="0" lang="en-US" sz="2200" b="1" i="0" u="none" strike="noStrike" cap="none" spc="0" normalizeH="0" baseline="0" dirty="0">
              <a:ln>
                <a:noFill/>
              </a:ln>
              <a:solidFill>
                <a:srgbClr val="000000"/>
              </a:solidFill>
              <a:effectLst/>
              <a:uFillTx/>
              <a:latin typeface="Arial"/>
              <a:ea typeface="Arial"/>
              <a:cs typeface="Arial"/>
              <a:sym typeface="Arial"/>
            </a:endParaRPr>
          </a:p>
        </p:txBody>
      </p:sp>
      <p:sp>
        <p:nvSpPr>
          <p:cNvPr id="9" name="Oval 8"/>
          <p:cNvSpPr/>
          <p:nvPr/>
        </p:nvSpPr>
        <p:spPr>
          <a:xfrm>
            <a:off x="635000" y="7467600"/>
            <a:ext cx="29718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Arial"/>
                <a:ea typeface="Arial"/>
                <a:cs typeface="Arial"/>
                <a:sym typeface="Arial"/>
              </a:rPr>
              <a:t>Pastor</a:t>
            </a:r>
            <a:r>
              <a:rPr kumimoji="0" lang="en-US" sz="2200" b="1" i="0" u="none" strike="noStrike" cap="none" spc="0" normalizeH="0" dirty="0" smtClean="0">
                <a:ln>
                  <a:noFill/>
                </a:ln>
                <a:solidFill>
                  <a:srgbClr val="000000"/>
                </a:solidFill>
                <a:effectLst/>
                <a:uFillTx/>
                <a:latin typeface="Arial"/>
                <a:ea typeface="Arial"/>
                <a:cs typeface="Arial"/>
                <a:sym typeface="Arial"/>
              </a:rPr>
              <a:t> Paul</a:t>
            </a:r>
            <a:endParaRPr kumimoji="0" lang="en-US" sz="2200" b="1" i="0" u="none" strike="noStrike" cap="none" spc="0" normalizeH="0" baseline="0" dirty="0">
              <a:ln>
                <a:noFill/>
              </a:ln>
              <a:solidFill>
                <a:srgbClr val="000000"/>
              </a:solidFill>
              <a:effectLst/>
              <a:uFillTx/>
              <a:latin typeface="Arial"/>
              <a:ea typeface="Arial"/>
              <a:cs typeface="Arial"/>
              <a:sym typeface="Arial"/>
            </a:endParaRPr>
          </a:p>
        </p:txBody>
      </p:sp>
      <p:sp>
        <p:nvSpPr>
          <p:cNvPr id="10" name="Oval 9"/>
          <p:cNvSpPr/>
          <p:nvPr/>
        </p:nvSpPr>
        <p:spPr>
          <a:xfrm>
            <a:off x="9321800" y="7620000"/>
            <a:ext cx="28956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Arial"/>
                <a:ea typeface="Arial"/>
                <a:cs typeface="Arial"/>
                <a:sym typeface="Arial"/>
              </a:rPr>
              <a:t>Johannes</a:t>
            </a:r>
            <a:endParaRPr kumimoji="0" lang="en-US" sz="2200" b="1" i="0" u="none" strike="noStrike" cap="none" spc="0" normalizeH="0" baseline="0" dirty="0">
              <a:ln>
                <a:noFill/>
              </a:ln>
              <a:solidFill>
                <a:srgbClr val="000000"/>
              </a:solidFill>
              <a:effectLst/>
              <a:uFillTx/>
              <a:latin typeface="Arial"/>
              <a:ea typeface="Arial"/>
              <a:cs typeface="Arial"/>
              <a:sym typeface="Arial"/>
            </a:endParaRPr>
          </a:p>
        </p:txBody>
      </p:sp>
      <p:sp>
        <p:nvSpPr>
          <p:cNvPr id="11" name="Oval 10"/>
          <p:cNvSpPr/>
          <p:nvPr/>
        </p:nvSpPr>
        <p:spPr>
          <a:xfrm>
            <a:off x="5130800" y="7620000"/>
            <a:ext cx="28956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Arial"/>
                <a:ea typeface="Arial"/>
                <a:cs typeface="Arial"/>
                <a:sym typeface="Arial"/>
              </a:rPr>
              <a:t>Josh</a:t>
            </a:r>
            <a:endParaRPr kumimoji="0" lang="en-US" sz="2200" b="1" i="0" u="none" strike="noStrike" cap="none" spc="0" normalizeH="0" baseline="0" dirty="0">
              <a:ln>
                <a:noFill/>
              </a:ln>
              <a:solidFill>
                <a:srgbClr val="000000"/>
              </a:solidFill>
              <a:effectLst/>
              <a:uFillTx/>
              <a:latin typeface="Arial"/>
              <a:ea typeface="Arial"/>
              <a:cs typeface="Arial"/>
              <a:sym typeface="Arial"/>
            </a:endParaRPr>
          </a:p>
        </p:txBody>
      </p:sp>
      <p:sp>
        <p:nvSpPr>
          <p:cNvPr id="12" name="Rectangle 11"/>
          <p:cNvSpPr/>
          <p:nvPr/>
        </p:nvSpPr>
        <p:spPr>
          <a:xfrm>
            <a:off x="3073400" y="2743200"/>
            <a:ext cx="6553200" cy="437041"/>
          </a:xfrm>
          <a:prstGeom prst="rect">
            <a:avLst/>
          </a:prstGeom>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smtClean="0">
                <a:ln>
                  <a:noFill/>
                </a:ln>
                <a:solidFill>
                  <a:srgbClr val="000000"/>
                </a:solidFill>
                <a:effectLst/>
                <a:uFillTx/>
                <a:latin typeface="Arial"/>
                <a:ea typeface="Arial"/>
                <a:cs typeface="Arial"/>
                <a:sym typeface="Arial"/>
              </a:rPr>
              <a:t>OIF Stage</a:t>
            </a:r>
            <a:endParaRPr kumimoji="0" lang="en-US" sz="2200" b="0" i="0" u="none" strike="noStrike" cap="none" spc="0" normalizeH="0" baseline="0" dirty="0">
              <a:ln>
                <a:noFill/>
              </a:ln>
              <a:solidFill>
                <a:srgbClr val="000000"/>
              </a:solidFill>
              <a:effectLst/>
              <a:uFillTx/>
              <a:latin typeface="Arial"/>
              <a:ea typeface="Arial"/>
              <a:cs typeface="Arial"/>
              <a:sym typeface="Arial"/>
            </a:endParaRPr>
          </a:p>
        </p:txBody>
      </p:sp>
      <p:sp>
        <p:nvSpPr>
          <p:cNvPr id="13" name="Oval 12"/>
          <p:cNvSpPr/>
          <p:nvPr/>
        </p:nvSpPr>
        <p:spPr>
          <a:xfrm>
            <a:off x="5207000" y="4419600"/>
            <a:ext cx="30480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sym typeface="Arial"/>
              </a:rPr>
              <a:t>Ca</a:t>
            </a:r>
            <a:r>
              <a:rPr lang="en-US" b="1" dirty="0" smtClean="0"/>
              <a:t>lvin</a:t>
            </a:r>
            <a:endParaRPr kumimoji="0" lang="en-US" sz="2200" b="1" i="0" u="none" strike="noStrike" cap="none" spc="0" normalizeH="0" baseline="0" dirty="0">
              <a:ln>
                <a:noFill/>
              </a:ln>
              <a:solidFill>
                <a:srgbClr val="000000"/>
              </a:solidFill>
              <a:effectLst/>
              <a:uFillTx/>
              <a:sym typeface="Arial"/>
            </a:endParaRPr>
          </a:p>
        </p:txBody>
      </p:sp>
      <p:sp>
        <p:nvSpPr>
          <p:cNvPr id="14" name="Oval 13"/>
          <p:cNvSpPr/>
          <p:nvPr/>
        </p:nvSpPr>
        <p:spPr>
          <a:xfrm>
            <a:off x="9398000" y="4495800"/>
            <a:ext cx="32766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Arial"/>
                <a:ea typeface="Arial"/>
                <a:cs typeface="Arial"/>
                <a:sym typeface="Arial"/>
              </a:rPr>
              <a:t>Pastor Ridge</a:t>
            </a:r>
            <a:endParaRPr kumimoji="0" lang="en-US" sz="2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249886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idx="4294967295"/>
          </p:nvPr>
        </p:nvSpPr>
        <p:spPr>
          <a:xfrm>
            <a:off x="180037" y="3964658"/>
            <a:ext cx="5807364" cy="1078433"/>
          </a:xfrm>
          <a:prstGeom prst="rect">
            <a:avLst/>
          </a:prstGeom>
        </p:spPr>
        <p:txBody>
          <a:bodyPr/>
          <a:lstStyle>
            <a:lvl1pPr algn="l" defTabSz="1131417">
              <a:lnSpc>
                <a:spcPct val="120000"/>
              </a:lnSpc>
              <a:defRPr sz="4785">
                <a:solidFill>
                  <a:srgbClr val="FFFFFF"/>
                </a:solidFill>
                <a:latin typeface="Constantia"/>
                <a:ea typeface="Constantia"/>
                <a:cs typeface="Constantia"/>
                <a:sym typeface="Constantia"/>
              </a:defRPr>
            </a:lvl1pPr>
          </a:lstStyle>
          <a:p>
            <a:r>
              <a:t>Discussion Questions</a:t>
            </a:r>
          </a:p>
        </p:txBody>
      </p:sp>
      <p:sp>
        <p:nvSpPr>
          <p:cNvPr id="136" name="Shape 136"/>
          <p:cNvSpPr>
            <a:spLocks noGrp="1"/>
          </p:cNvSpPr>
          <p:nvPr>
            <p:ph type="body" sz="half" idx="4294967295"/>
          </p:nvPr>
        </p:nvSpPr>
        <p:spPr>
          <a:xfrm>
            <a:off x="307036" y="5288279"/>
            <a:ext cx="9243363" cy="4198621"/>
          </a:xfrm>
          <a:prstGeom prst="rect">
            <a:avLst/>
          </a:prstGeom>
        </p:spPr>
        <p:txBody>
          <a:bodyPr>
            <a:normAutofit fontScale="92500" lnSpcReduction="10000"/>
          </a:bodyPr>
          <a:lstStyle/>
          <a:p>
            <a:pPr marL="381000" indent="-381000" algn="l" defTabSz="780288">
              <a:lnSpc>
                <a:spcPct val="110000"/>
              </a:lnSpc>
              <a:spcBef>
                <a:spcPts val="3100"/>
              </a:spcBef>
              <a:buSzPct val="100000"/>
              <a:buAutoNum type="arabicPeriod"/>
              <a:defRPr sz="2760">
                <a:latin typeface="Constantia"/>
                <a:ea typeface="Constantia"/>
                <a:cs typeface="Constantia"/>
                <a:sym typeface="Constantia"/>
              </a:defRPr>
            </a:pPr>
            <a:r>
              <a:rPr lang="en-US" dirty="0" smtClean="0"/>
              <a:t>Share one example where your recognition of (and submission to) Jesus’ authority impacted your faith (e.g. in a decision that you made or a thought that you had).</a:t>
            </a:r>
            <a:endParaRPr dirty="0"/>
          </a:p>
          <a:p>
            <a:pPr marL="381000" indent="-381000" algn="l" defTabSz="780288">
              <a:lnSpc>
                <a:spcPct val="110000"/>
              </a:lnSpc>
              <a:spcBef>
                <a:spcPts val="3100"/>
              </a:spcBef>
              <a:buSzPct val="100000"/>
              <a:buAutoNum type="arabicPeriod"/>
              <a:defRPr sz="2760">
                <a:latin typeface="Constantia"/>
                <a:ea typeface="Constantia"/>
                <a:cs typeface="Constantia"/>
                <a:sym typeface="Constantia"/>
              </a:defRPr>
            </a:pPr>
            <a:r>
              <a:rPr lang="en-US" dirty="0" smtClean="0"/>
              <a:t>What distractions or temptations commonly shift your focus away from His mission?</a:t>
            </a:r>
            <a:r>
              <a:rPr dirty="0" smtClean="0"/>
              <a:t> </a:t>
            </a:r>
            <a:endParaRPr lang="en-US" dirty="0" smtClean="0"/>
          </a:p>
          <a:p>
            <a:pPr marL="381000" lvl="0" indent="-381000" algn="l" defTabSz="780288">
              <a:lnSpc>
                <a:spcPct val="110000"/>
              </a:lnSpc>
              <a:spcBef>
                <a:spcPts val="3100"/>
              </a:spcBef>
              <a:buSzPct val="100000"/>
              <a:buFontTx/>
              <a:buAutoNum type="arabicPeriod"/>
              <a:defRPr sz="2760">
                <a:latin typeface="Constantia"/>
                <a:ea typeface="Constantia"/>
                <a:cs typeface="Constantia"/>
                <a:sym typeface="Constantia"/>
              </a:defRPr>
            </a:pPr>
            <a:r>
              <a:rPr lang="en-US" dirty="0" smtClean="0"/>
              <a:t>Why is it important for us to come to God in solitude to pray during the day? </a:t>
            </a:r>
            <a:r>
              <a:rPr lang="en-US" sz="2760" dirty="0">
                <a:sym typeface="Constantia"/>
              </a:rPr>
              <a:t>Pray for each other (if you have time) in your groups and also throughout the upcoming week.</a:t>
            </a:r>
          </a:p>
          <a:p>
            <a:pPr marL="381000" indent="-381000" algn="l" defTabSz="780288">
              <a:lnSpc>
                <a:spcPct val="110000"/>
              </a:lnSpc>
              <a:spcBef>
                <a:spcPts val="3100"/>
              </a:spcBef>
              <a:buSzPct val="100000"/>
              <a:buAutoNum type="arabicPeriod"/>
              <a:defRPr sz="2760">
                <a:latin typeface="Constantia"/>
                <a:ea typeface="Constantia"/>
                <a:cs typeface="Constantia"/>
                <a:sym typeface="Constantia"/>
              </a:defRPr>
            </a:pP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35"/>
                                        </p:tgtEl>
                                        <p:attrNameLst>
                                          <p:attrName>style.visibility</p:attrName>
                                        </p:attrNameLst>
                                      </p:cBhvr>
                                      <p:to>
                                        <p:strVal val="visible"/>
                                      </p:to>
                                    </p:set>
                                    <p:animEffect transition="in" filter="dissolve">
                                      <p:cBhvr>
                                        <p:cTn id="7" dur="1500"/>
                                        <p:tgtEl>
                                          <p:spTgt spid="135"/>
                                        </p:tgtEl>
                                      </p:cBhvr>
                                    </p:animEffect>
                                  </p:childTnLst>
                                </p:cTn>
                              </p:par>
                            </p:childTnLst>
                          </p:cTn>
                        </p:par>
                        <p:par>
                          <p:cTn id="8" fill="hold">
                            <p:stCondLst>
                              <p:cond delay="1500"/>
                            </p:stCondLst>
                            <p:childTnLst>
                              <p:par>
                                <p:cTn id="9" presetID="22" presetClass="entr" presetSubtype="1" fill="hold" grpId="2" nodeType="afterEffect">
                                  <p:stCondLst>
                                    <p:cond delay="200"/>
                                  </p:stCondLst>
                                  <p:iterate>
                                    <p:tmAbs val="0"/>
                                  </p:iterate>
                                  <p:childTnLst>
                                    <p:set>
                                      <p:cBhvr>
                                        <p:cTn id="10" fill="hold"/>
                                        <p:tgtEl>
                                          <p:spTgt spid="136">
                                            <p:bg/>
                                          </p:spTgt>
                                        </p:tgtEl>
                                        <p:attrNameLst>
                                          <p:attrName>style.visibility</p:attrName>
                                        </p:attrNameLst>
                                      </p:cBhvr>
                                      <p:to>
                                        <p:strVal val="visible"/>
                                      </p:to>
                                    </p:set>
                                    <p:animEffect transition="in" filter="wipe(up)">
                                      <p:cBhvr>
                                        <p:cTn id="11" dur="2000"/>
                                        <p:tgtEl>
                                          <p:spTgt spid="136">
                                            <p:bg/>
                                          </p:spTgt>
                                        </p:tgtEl>
                                      </p:cBhvr>
                                    </p:animEffect>
                                  </p:childTnLst>
                                </p:cTn>
                              </p:par>
                              <p:par>
                                <p:cTn id="12" presetID="22" presetClass="entr" presetSubtype="1" fill="hold" grpId="2" nodeType="withEffect">
                                  <p:stCondLst>
                                    <p:cond delay="200"/>
                                  </p:stCondLst>
                                  <p:iterate>
                                    <p:tmAbs val="0"/>
                                  </p:iterate>
                                  <p:childTnLst>
                                    <p:set>
                                      <p:cBhvr>
                                        <p:cTn id="13" fill="hold"/>
                                        <p:tgtEl>
                                          <p:spTgt spid="136">
                                            <p:txEl>
                                              <p:pRg st="0" end="0"/>
                                            </p:txEl>
                                          </p:spTgt>
                                        </p:tgtEl>
                                        <p:attrNameLst>
                                          <p:attrName>style.visibility</p:attrName>
                                        </p:attrNameLst>
                                      </p:cBhvr>
                                      <p:to>
                                        <p:strVal val="visible"/>
                                      </p:to>
                                    </p:set>
                                    <p:animEffect transition="in" filter="wipe(up)">
                                      <p:cBhvr>
                                        <p:cTn id="14" dur="2000"/>
                                        <p:tgtEl>
                                          <p:spTgt spid="136">
                                            <p:txEl>
                                              <p:pRg st="0" end="0"/>
                                            </p:txEl>
                                          </p:spTgt>
                                        </p:tgtEl>
                                      </p:cBhvr>
                                    </p:animEffect>
                                  </p:childTnLst>
                                </p:cTn>
                              </p:par>
                            </p:childTnLst>
                          </p:cTn>
                        </p:par>
                        <p:par>
                          <p:cTn id="15" fill="hold">
                            <p:stCondLst>
                              <p:cond delay="3700"/>
                            </p:stCondLst>
                            <p:childTnLst>
                              <p:par>
                                <p:cTn id="16" presetID="22" presetClass="entr" presetSubtype="1" fill="hold" grpId="2" nodeType="afterEffect">
                                  <p:stCondLst>
                                    <p:cond delay="200"/>
                                  </p:stCondLst>
                                  <p:iterate>
                                    <p:tmAbs val="0"/>
                                  </p:iterate>
                                  <p:childTnLst>
                                    <p:set>
                                      <p:cBhvr>
                                        <p:cTn id="17" fill="hold"/>
                                        <p:tgtEl>
                                          <p:spTgt spid="136">
                                            <p:txEl>
                                              <p:pRg st="1" end="1"/>
                                            </p:txEl>
                                          </p:spTgt>
                                        </p:tgtEl>
                                        <p:attrNameLst>
                                          <p:attrName>style.visibility</p:attrName>
                                        </p:attrNameLst>
                                      </p:cBhvr>
                                      <p:to>
                                        <p:strVal val="visible"/>
                                      </p:to>
                                    </p:set>
                                    <p:animEffect transition="in" filter="wipe(up)">
                                      <p:cBhvr>
                                        <p:cTn id="18" dur="2000"/>
                                        <p:tgtEl>
                                          <p:spTgt spid="136">
                                            <p:txEl>
                                              <p:pRg st="1" end="1"/>
                                            </p:txEl>
                                          </p:spTgt>
                                        </p:tgtEl>
                                      </p:cBhvr>
                                    </p:animEffect>
                                  </p:childTnLst>
                                </p:cTn>
                              </p:par>
                            </p:childTnLst>
                          </p:cTn>
                        </p:par>
                        <p:par>
                          <p:cTn id="19" fill="hold">
                            <p:stCondLst>
                              <p:cond delay="5900"/>
                            </p:stCondLst>
                            <p:childTnLst>
                              <p:par>
                                <p:cTn id="20" presetID="22" presetClass="entr" presetSubtype="1" fill="hold" grpId="2" nodeType="afterEffect">
                                  <p:stCondLst>
                                    <p:cond delay="200"/>
                                  </p:stCondLst>
                                  <p:iterate>
                                    <p:tmAbs val="0"/>
                                  </p:iterate>
                                  <p:childTnLst>
                                    <p:set>
                                      <p:cBhvr>
                                        <p:cTn id="21" fill="hold"/>
                                        <p:tgtEl>
                                          <p:spTgt spid="136">
                                            <p:txEl>
                                              <p:pRg st="2" end="2"/>
                                            </p:txEl>
                                          </p:spTgt>
                                        </p:tgtEl>
                                        <p:attrNameLst>
                                          <p:attrName>style.visibility</p:attrName>
                                        </p:attrNameLst>
                                      </p:cBhvr>
                                      <p:to>
                                        <p:strVal val="visible"/>
                                      </p:to>
                                    </p:set>
                                    <p:animEffect transition="in" filter="wipe(up)">
                                      <p:cBhvr>
                                        <p:cTn id="22" dur="2000"/>
                                        <p:tgtEl>
                                          <p:spTgt spid="1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1" animBg="1" advAuto="0"/>
      <p:bldP spid="136" grpId="2"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p:cNvSpPr>
          <p:nvPr>
            <p:ph type="body" sz="half" idx="4294967295"/>
          </p:nvPr>
        </p:nvSpPr>
        <p:spPr>
          <a:xfrm>
            <a:off x="330200" y="2813268"/>
            <a:ext cx="12473908" cy="6940332"/>
          </a:xfrm>
          <a:prstGeom prst="rect">
            <a:avLst/>
          </a:prstGeom>
        </p:spPr>
        <p:txBody>
          <a:bodyPr>
            <a:normAutofit/>
          </a:bodyPr>
          <a:lstStyle/>
          <a:p>
            <a:pPr marL="107441" indent="-107441" algn="l" defTabSz="611225">
              <a:spcBef>
                <a:spcPts val="2600"/>
              </a:spcBef>
              <a:buSzPct val="100000"/>
              <a:buChar char="•"/>
              <a:defRPr sz="2256">
                <a:latin typeface="Constantia"/>
                <a:ea typeface="Constantia"/>
                <a:cs typeface="Constantia"/>
                <a:sym typeface="Constantia"/>
              </a:defRPr>
            </a:pPr>
            <a:r>
              <a:rPr lang="en-US" sz="3200" dirty="0" smtClean="0"/>
              <a:t>Son of God (Mk 1:1)</a:t>
            </a:r>
            <a:endParaRPr sz="3200" dirty="0"/>
          </a:p>
          <a:p>
            <a:pPr marL="107441" indent="-107441" algn="l" defTabSz="611225">
              <a:spcBef>
                <a:spcPts val="2600"/>
              </a:spcBef>
              <a:buSzPct val="100000"/>
              <a:buChar char="•"/>
              <a:defRPr sz="2256">
                <a:latin typeface="Constantia"/>
                <a:ea typeface="Constantia"/>
                <a:cs typeface="Constantia"/>
                <a:sym typeface="Constantia"/>
              </a:defRPr>
            </a:pPr>
            <a:r>
              <a:rPr lang="en-US" sz="3200" dirty="0" smtClean="0"/>
              <a:t>The One for whom John the Baptist paved the way in fulfillment of OT prophecy (Mk 1:2-8; Isa 40:3)</a:t>
            </a:r>
          </a:p>
          <a:p>
            <a:pPr marL="107441" indent="-107441" algn="l" defTabSz="611225">
              <a:spcBef>
                <a:spcPts val="2600"/>
              </a:spcBef>
              <a:buSzPct val="100000"/>
              <a:buFontTx/>
              <a:buChar char="•"/>
              <a:defRPr sz="2256">
                <a:latin typeface="Constantia"/>
                <a:ea typeface="Constantia"/>
                <a:cs typeface="Constantia"/>
                <a:sym typeface="Constantia"/>
              </a:defRPr>
            </a:pPr>
            <a:r>
              <a:rPr lang="en-US" sz="3200" dirty="0"/>
              <a:t>The One beloved </a:t>
            </a:r>
            <a:r>
              <a:rPr lang="en-US" sz="3200" dirty="0" smtClean="0"/>
              <a:t>by God</a:t>
            </a:r>
            <a:r>
              <a:rPr lang="en-US" sz="3200" dirty="0"/>
              <a:t>, with whom God is well-pleased (Mk 1:11</a:t>
            </a:r>
            <a:r>
              <a:rPr lang="en-US" sz="3200" dirty="0" smtClean="0"/>
              <a:t>)</a:t>
            </a:r>
            <a:endParaRPr sz="3200" dirty="0"/>
          </a:p>
          <a:p>
            <a:pPr marL="107441" indent="-107441" algn="l" defTabSz="611225">
              <a:spcBef>
                <a:spcPts val="2600"/>
              </a:spcBef>
              <a:buSzPct val="100000"/>
              <a:buChar char="•"/>
              <a:defRPr sz="2256">
                <a:latin typeface="Constantia"/>
                <a:ea typeface="Constantia"/>
                <a:cs typeface="Constantia"/>
                <a:sym typeface="Constantia"/>
              </a:defRPr>
            </a:pPr>
            <a:r>
              <a:rPr lang="en-US" sz="3200" dirty="0" smtClean="0"/>
              <a:t>The One preaching the gospel of God and saying that “the time is fulfilled, and the kingdom of God is at hand; repent and believe in the gospel.” (Mk 1:14-15)</a:t>
            </a:r>
          </a:p>
          <a:p>
            <a:pPr algn="l" defTabSz="611225">
              <a:spcBef>
                <a:spcPts val="2600"/>
              </a:spcBef>
              <a:buSzPct val="100000"/>
              <a:defRPr sz="2256">
                <a:latin typeface="Constantia"/>
                <a:ea typeface="Constantia"/>
                <a:cs typeface="Constantia"/>
                <a:sym typeface="Constantia"/>
              </a:defRPr>
            </a:pPr>
            <a:endParaRPr sz="3200" dirty="0">
              <a:solidFill>
                <a:srgbClr val="535353"/>
              </a:solidFill>
            </a:endParaRPr>
          </a:p>
        </p:txBody>
      </p:sp>
      <p:sp>
        <p:nvSpPr>
          <p:cNvPr id="54" name="Shape 54"/>
          <p:cNvSpPr>
            <a:spLocks noGrp="1"/>
          </p:cNvSpPr>
          <p:nvPr>
            <p:ph type="title" idx="4294967295"/>
          </p:nvPr>
        </p:nvSpPr>
        <p:spPr>
          <a:xfrm>
            <a:off x="330200" y="1524000"/>
            <a:ext cx="12016708" cy="1177139"/>
          </a:xfrm>
          <a:prstGeom prst="rect">
            <a:avLst/>
          </a:prstGeom>
        </p:spPr>
        <p:txBody>
          <a:bodyPr>
            <a:normAutofit/>
          </a:bodyPr>
          <a:lstStyle>
            <a:lvl1pPr algn="l" defTabSz="858316">
              <a:lnSpc>
                <a:spcPct val="120000"/>
              </a:lnSpc>
              <a:defRPr sz="3630">
                <a:latin typeface="Constantia"/>
                <a:ea typeface="Constantia"/>
                <a:cs typeface="Constantia"/>
                <a:sym typeface="Constantia"/>
              </a:defRPr>
            </a:lvl1pPr>
          </a:lstStyle>
          <a:p>
            <a:r>
              <a:rPr lang="en-US" sz="4800" dirty="0" smtClean="0"/>
              <a:t>Who is Jesus?</a:t>
            </a:r>
            <a:endParaRPr sz="4800" dirty="0"/>
          </a:p>
        </p:txBody>
      </p:sp>
    </p:spTree>
    <p:extLst>
      <p:ext uri="{BB962C8B-B14F-4D97-AF65-F5344CB8AC3E}">
        <p14:creationId xmlns:p14="http://schemas.microsoft.com/office/powerpoint/2010/main" val="3642011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800" y="1676400"/>
            <a:ext cx="12649200" cy="785445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lang="en-US" sz="3600" dirty="0" smtClean="0"/>
              <a:t>16 As He was going along by the Sea of Galilee, He saw Simon and Andrew, the brother of Simon, casting a net in the sea; for they were fishermen. 17 And Jesus said to them, “Follow Me, and I will make you become fishers of men.” 18 Immediately they left their nets and followed Him. 19 Going on a little farther, He saw James the son of Zebedee, and John his brother, who were also in the boat mending the nets. 20 Immediately He called them; and they left their father Zebedee in the boat with the hired servants, and went away to follow Him. 21 They went into Capernaum; and immediately on the Sabbath He entered the synagogue and began to teach. 22 They were amazed at His teaching; for He was teaching them as one having authority, and not as the scribes. </a:t>
            </a:r>
            <a:endParaRPr kumimoji="0" lang="en-US" sz="3600" b="0" i="0"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2365305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800" y="1676400"/>
            <a:ext cx="12649200" cy="674646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3600" dirty="0"/>
              <a:t>23 Just then there was a man in their synagogue with an unclean spirit; and he cried out, 24 saying, “What business do we have with each other, Jesus of Nazareth? Have You come to destroy us? I know who You are- the Holy One of God</a:t>
            </a:r>
            <a:r>
              <a:rPr lang="en-US" sz="3600" dirty="0" smtClean="0"/>
              <a:t>!” 25 </a:t>
            </a:r>
            <a:r>
              <a:rPr lang="en-US" sz="3600" dirty="0"/>
              <a:t>And Jesus rebuked him, saying, “Be quiet, and come out of him!” 26 Throwing him into convulsions, the unclean spirit cried out with a loud voice and came out of </a:t>
            </a:r>
            <a:r>
              <a:rPr lang="en-US" sz="3600" dirty="0" smtClean="0"/>
              <a:t>him. 27 They were all amazed, so that they debated among themselves, saying, “What is this? A new teaching with authority! He commands even the unclean spirits, and they obey Him.” </a:t>
            </a:r>
            <a:r>
              <a:rPr lang="en-US" sz="3600" dirty="0"/>
              <a:t>28 Immediately the news about Him spread everywhere into all the surrounding district of Galilee. </a:t>
            </a:r>
            <a:endParaRPr kumimoji="0" lang="en-US" sz="3600" b="0" i="0"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4163756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06" y="1689847"/>
            <a:ext cx="12649200" cy="674646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3600" dirty="0" smtClean="0"/>
              <a:t>29 </a:t>
            </a:r>
            <a:r>
              <a:rPr lang="en-US" sz="3600" dirty="0"/>
              <a:t>And immediately after they came out of the synagogue, they came into the house of Simon and Andrew, with James and John. 30 Now Simon’s mother-in-law was lying sick with a fever; and immediately they spoke to Jesus about her. 31 And He came to her and raised her up, taking her by the hand, and the fever left her, and she waited on them. 32 When evening came, after the sun had set, they began bringing to Him all who were ill and those who were demon-possessed. 33 And the whole city had gathered at the door. 34 And He healed many who were ill with various diseases, and cast out many demons; and He was not permitting the demons to speak, because they knew who He was. </a:t>
            </a:r>
          </a:p>
        </p:txBody>
      </p:sp>
    </p:spTree>
    <p:extLst>
      <p:ext uri="{BB962C8B-B14F-4D97-AF65-F5344CB8AC3E}">
        <p14:creationId xmlns:p14="http://schemas.microsoft.com/office/powerpoint/2010/main" val="1033240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06" y="1689847"/>
            <a:ext cx="12649200" cy="508446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lang="en-US" sz="3600" dirty="0" smtClean="0"/>
              <a:t>35 In the early morning, while it was still dark, Jesus got up, left the house, and went away to a secluded place, and was praying there. 36 Simon and his companions searched for Him; 37 they found Him, and said to Him, “Everyone is looking for You.” 38 He said to them, “Let us go somewhere else to the towns nearby, so that I may preach there also; for that is what I came for.” 39 And He went into their synagogues throughout all Galilee, preaching and casting out the demons.</a:t>
            </a:r>
            <a:endParaRPr kumimoji="0" lang="en-US" sz="3600" b="0" i="0"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2950038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idx="4294967295"/>
          </p:nvPr>
        </p:nvSpPr>
        <p:spPr>
          <a:xfrm>
            <a:off x="213104" y="1460615"/>
            <a:ext cx="12402959" cy="935591"/>
          </a:xfrm>
          <a:prstGeom prst="rect">
            <a:avLst/>
          </a:prstGeom>
        </p:spPr>
        <p:txBody>
          <a:bodyPr>
            <a:normAutofit/>
          </a:bodyPr>
          <a:lstStyle>
            <a:lvl1pPr algn="l" defTabSz="988364">
              <a:lnSpc>
                <a:spcPct val="120000"/>
              </a:lnSpc>
              <a:defRPr sz="4180">
                <a:latin typeface="Constantia"/>
                <a:ea typeface="Constantia"/>
                <a:cs typeface="Constantia"/>
                <a:sym typeface="Constantia"/>
              </a:defRPr>
            </a:lvl1pPr>
          </a:lstStyle>
          <a:p>
            <a:r>
              <a:rPr dirty="0"/>
              <a:t>A) </a:t>
            </a:r>
            <a:r>
              <a:rPr lang="en-US" dirty="0" smtClean="0"/>
              <a:t>The Call to Discipleship- the Calling</a:t>
            </a:r>
            <a:endParaRPr dirty="0"/>
          </a:p>
        </p:txBody>
      </p:sp>
      <p:sp>
        <p:nvSpPr>
          <p:cNvPr id="2" name="TextBox 1"/>
          <p:cNvSpPr txBox="1"/>
          <p:nvPr/>
        </p:nvSpPr>
        <p:spPr>
          <a:xfrm>
            <a:off x="185271" y="2428320"/>
            <a:ext cx="12649200" cy="326858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200" dirty="0" smtClean="0"/>
              <a:t>Jesus’ ministry begins with the calling of Simon, Andrew (1:17-18), James, and John (1:19-20)</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4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200" b="0" i="0" u="none" strike="noStrike" cap="none" spc="0" normalizeH="0" baseline="0" dirty="0" smtClean="0">
                <a:ln>
                  <a:noFill/>
                </a:ln>
                <a:solidFill>
                  <a:srgbClr val="000000"/>
                </a:solidFill>
                <a:effectLst/>
                <a:uFillTx/>
                <a:sym typeface="Arial"/>
              </a:rPr>
              <a:t>“Follow</a:t>
            </a:r>
            <a:r>
              <a:rPr kumimoji="0" lang="en-US" sz="3200" b="0" i="0" u="none" strike="noStrike" cap="none" spc="0" normalizeH="0" dirty="0" smtClean="0">
                <a:ln>
                  <a:noFill/>
                </a:ln>
                <a:solidFill>
                  <a:srgbClr val="000000"/>
                </a:solidFill>
                <a:effectLst/>
                <a:uFillTx/>
                <a:sym typeface="Arial"/>
              </a:rPr>
              <a:t> Me, and I will make you become fishers of men” (1:17)</a:t>
            </a:r>
          </a:p>
          <a:p>
            <a:pPr lvl="5"/>
            <a:endParaRPr kumimoji="0" lang="en-US" sz="3200" b="0" i="0" u="none" strike="noStrike" cap="none" spc="0" normalizeH="0" dirty="0" smtClean="0">
              <a:ln>
                <a:noFill/>
              </a:ln>
              <a:solidFill>
                <a:srgbClr val="000000"/>
              </a:solidFill>
              <a:effectLst/>
              <a:uFillTx/>
              <a:sym typeface="Arial"/>
            </a:endParaRPr>
          </a:p>
          <a:p>
            <a:pPr lvl="5"/>
            <a:endParaRPr lang="en-US" sz="3200" dirty="0"/>
          </a:p>
          <a:p>
            <a:pPr lvl="5"/>
            <a:endParaRPr kumimoji="0" lang="en-US" sz="3200" b="0" i="0" u="none" strike="noStrike" cap="none" spc="0" normalizeH="0" dirty="0" smtClean="0">
              <a:ln>
                <a:noFill/>
              </a:ln>
              <a:solidFill>
                <a:srgbClr val="000000"/>
              </a:solidFill>
              <a:effectLst/>
              <a:uFillTx/>
              <a:sym typeface="Arial"/>
            </a:endParaRPr>
          </a:p>
        </p:txBody>
      </p:sp>
      <p:sp>
        <p:nvSpPr>
          <p:cNvPr id="5" name="TextBox 4"/>
          <p:cNvSpPr txBox="1"/>
          <p:nvPr/>
        </p:nvSpPr>
        <p:spPr>
          <a:xfrm>
            <a:off x="1168400" y="4303059"/>
            <a:ext cx="11049000" cy="268381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Follow Me: Go behind Me as my disciples</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1 Tim 1:12 “</a:t>
            </a:r>
            <a:r>
              <a:rPr lang="en-US" sz="2800" dirty="0" smtClean="0">
                <a:solidFill>
                  <a:srgbClr val="C00000"/>
                </a:solidFill>
              </a:rPr>
              <a:t>I thank Christ Jesus our Lord</a:t>
            </a:r>
            <a:r>
              <a:rPr lang="en-US" sz="2800" dirty="0" smtClean="0"/>
              <a:t>, who has strengthened me, because He considered me faithful, </a:t>
            </a:r>
            <a:r>
              <a:rPr lang="en-US" sz="2800" dirty="0" smtClean="0">
                <a:solidFill>
                  <a:srgbClr val="C00000"/>
                </a:solidFill>
              </a:rPr>
              <a:t>putting me into His service</a:t>
            </a:r>
            <a:r>
              <a:rPr lang="en-US" sz="2800" dirty="0" smtClean="0"/>
              <a:t>.”</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Fishers of Men: Sea often represented evil, sin, and death in OT (e.g. Isa 57:20 “But the wicked are like the tossing sea”)</a:t>
            </a:r>
            <a:endParaRPr kumimoji="0" lang="en-US" sz="2800" b="0" i="0" u="none" strike="noStrike" cap="none" spc="0" normalizeH="0" baseline="0" dirty="0">
              <a:ln>
                <a:noFill/>
              </a:ln>
              <a:solidFill>
                <a:srgbClr val="000000"/>
              </a:solidFill>
              <a:effectLst/>
              <a:uFillTx/>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idx="4294967295"/>
          </p:nvPr>
        </p:nvSpPr>
        <p:spPr>
          <a:xfrm>
            <a:off x="213104" y="1460615"/>
            <a:ext cx="12402959" cy="935591"/>
          </a:xfrm>
          <a:prstGeom prst="rect">
            <a:avLst/>
          </a:prstGeom>
        </p:spPr>
        <p:txBody>
          <a:bodyPr>
            <a:normAutofit/>
          </a:bodyPr>
          <a:lstStyle>
            <a:lvl1pPr algn="l" defTabSz="988364">
              <a:lnSpc>
                <a:spcPct val="120000"/>
              </a:lnSpc>
              <a:defRPr sz="4180">
                <a:latin typeface="Constantia"/>
                <a:ea typeface="Constantia"/>
                <a:cs typeface="Constantia"/>
                <a:sym typeface="Constantia"/>
              </a:defRPr>
            </a:lvl1pPr>
          </a:lstStyle>
          <a:p>
            <a:r>
              <a:rPr dirty="0"/>
              <a:t>A) </a:t>
            </a:r>
            <a:r>
              <a:rPr lang="en-US" dirty="0" smtClean="0"/>
              <a:t>The Call to Discipleship- The Response</a:t>
            </a:r>
            <a:endParaRPr dirty="0"/>
          </a:p>
        </p:txBody>
      </p:sp>
      <p:sp>
        <p:nvSpPr>
          <p:cNvPr id="4" name="TextBox 3"/>
          <p:cNvSpPr txBox="1"/>
          <p:nvPr/>
        </p:nvSpPr>
        <p:spPr>
          <a:xfrm>
            <a:off x="185271" y="2438400"/>
            <a:ext cx="12649200" cy="157581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lvl="3" indent="-342900">
              <a:buFont typeface="Arial" panose="020B0604020202020204" pitchFamily="34" charset="0"/>
              <a:buChar char="•"/>
            </a:pPr>
            <a:r>
              <a:rPr lang="en-US" sz="2800" dirty="0"/>
              <a:t>“Immediately they left their nets and followed Him.” (1:18</a:t>
            </a:r>
            <a:r>
              <a:rPr lang="en-US" sz="2800" dirty="0" smtClean="0"/>
              <a:t>)</a:t>
            </a:r>
          </a:p>
          <a:p>
            <a:pPr marL="342900" lvl="3" indent="-342900">
              <a:buFont typeface="Arial" panose="020B0604020202020204" pitchFamily="34" charset="0"/>
              <a:buChar char="•"/>
            </a:pPr>
            <a:endParaRPr lang="en-US" sz="1200" dirty="0"/>
          </a:p>
          <a:p>
            <a:pPr marL="342900" lvl="3" indent="-342900">
              <a:buFont typeface="Arial" panose="020B0604020202020204" pitchFamily="34" charset="0"/>
              <a:buChar char="•"/>
            </a:pPr>
            <a:r>
              <a:rPr lang="en-US" sz="2800" dirty="0"/>
              <a:t>“Immediately He called them; and they left their father Zebedee in the boat with the hired servants, and went away to follow Him.” (1:20</a:t>
            </a:r>
            <a:r>
              <a:rPr lang="en-US" sz="2800" dirty="0" smtClean="0"/>
              <a:t>)</a:t>
            </a:r>
            <a:endParaRPr lang="en-US" sz="2800" dirty="0"/>
          </a:p>
        </p:txBody>
      </p:sp>
      <p:sp>
        <p:nvSpPr>
          <p:cNvPr id="6" name="TextBox 5"/>
          <p:cNvSpPr txBox="1"/>
          <p:nvPr/>
        </p:nvSpPr>
        <p:spPr>
          <a:xfrm>
            <a:off x="1072776" y="4014214"/>
            <a:ext cx="11201400" cy="453046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smtClean="0">
                <a:ln>
                  <a:noFill/>
                </a:ln>
                <a:solidFill>
                  <a:srgbClr val="000000"/>
                </a:solidFill>
                <a:effectLst/>
                <a:uFillTx/>
                <a:sym typeface="Arial"/>
              </a:rPr>
              <a:t>All four left behind their occupations, and James and John left behind their father</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200" b="0" i="0" u="none" strike="noStrike" cap="none" spc="0" normalizeH="0" baseline="0" dirty="0" smtClean="0">
              <a:ln>
                <a:noFill/>
              </a:ln>
              <a:solidFill>
                <a:srgbClr val="000000"/>
              </a:solidFill>
              <a:effectLst/>
              <a:uFillTx/>
              <a:sym typeface="Arial"/>
            </a:endParaRP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smtClean="0"/>
              <a:t>God does not call everyone necessarily to leave behind their occupations and their families in this way</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smtClean="0"/>
              <a:t>God is after our hearts: our hearts must be for His mission and His purpose, however it may manifest itself in our lives</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dirty="0" smtClean="0">
                <a:ln>
                  <a:noFill/>
                </a:ln>
                <a:solidFill>
                  <a:srgbClr val="000000"/>
                </a:solidFill>
                <a:effectLst/>
                <a:uFillTx/>
                <a:sym typeface="Arial"/>
              </a:rPr>
              <a:t>This is submission of the heart to stay, or the submission of the heart to go, both on account of Jesus’ person</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200" b="0" i="0" u="none" strike="noStrike" cap="none" spc="0" normalizeH="0" dirty="0" smtClean="0">
              <a:ln>
                <a:noFill/>
              </a:ln>
              <a:solidFill>
                <a:srgbClr val="000000"/>
              </a:solidFill>
              <a:effectLst/>
              <a:uFillTx/>
              <a:sym typeface="Arial"/>
            </a:endParaRP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smtClean="0"/>
              <a:t>Which is His calling for you? And are you ready to follow? Are the treasures of your heart not in the world but in Christ? These are the important matters</a:t>
            </a:r>
            <a:endParaRPr kumimoji="0" lang="en-US" sz="2400" b="0" i="0" u="none" strike="noStrike" cap="none" spc="0" normalizeH="0" dirty="0" smtClean="0">
              <a:ln>
                <a:noFill/>
              </a:ln>
              <a:solidFill>
                <a:srgbClr val="000000"/>
              </a:solidFill>
              <a:effectLst/>
              <a:uFillTx/>
              <a:sym typeface="Arial"/>
            </a:endParaRPr>
          </a:p>
        </p:txBody>
      </p:sp>
      <p:sp>
        <p:nvSpPr>
          <p:cNvPr id="7" name="TextBox 6"/>
          <p:cNvSpPr txBox="1"/>
          <p:nvPr/>
        </p:nvSpPr>
        <p:spPr>
          <a:xfrm>
            <a:off x="185271" y="8544683"/>
            <a:ext cx="12649200" cy="96026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latin typeface="Arial"/>
                <a:ea typeface="Arial"/>
                <a:cs typeface="Arial"/>
                <a:sym typeface="Arial"/>
              </a:rPr>
              <a:t>Summary: Jesus’</a:t>
            </a:r>
            <a:r>
              <a:rPr kumimoji="0" lang="en-US" sz="2800" b="0" i="0" u="none" strike="noStrike" cap="none" spc="0" normalizeH="0" dirty="0" smtClean="0">
                <a:ln>
                  <a:noFill/>
                </a:ln>
                <a:solidFill>
                  <a:srgbClr val="000000"/>
                </a:solidFill>
                <a:effectLst/>
                <a:uFillTx/>
                <a:latin typeface="Arial"/>
                <a:ea typeface="Arial"/>
                <a:cs typeface="Arial"/>
                <a:sym typeface="Arial"/>
              </a:rPr>
              <a:t> call to discipleship is a calling to put Jesus and the gospel message as the central purpose of all the things which we do in our hearts.</a:t>
            </a:r>
            <a:endParaRPr kumimoji="0" lang="en-US" sz="28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4138095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213105" y="1460615"/>
            <a:ext cx="9354522" cy="935591"/>
          </a:xfrm>
          <a:prstGeom prst="rect">
            <a:avLst/>
          </a:prstGeom>
        </p:spPr>
        <p:txBody>
          <a:bodyPr>
            <a:normAutofit/>
          </a:bodyPr>
          <a:lstStyle>
            <a:lvl1pPr algn="l" defTabSz="858316">
              <a:lnSpc>
                <a:spcPct val="120000"/>
              </a:lnSpc>
              <a:defRPr sz="3630">
                <a:latin typeface="Constantia"/>
                <a:ea typeface="Constantia"/>
                <a:cs typeface="Constantia"/>
                <a:sym typeface="Constantia"/>
              </a:defRPr>
            </a:lvl1pPr>
          </a:lstStyle>
          <a:p>
            <a:r>
              <a:rPr sz="4000" dirty="0" smtClean="0"/>
              <a:t>B)</a:t>
            </a:r>
            <a:r>
              <a:rPr lang="en-US" sz="4000" dirty="0" smtClean="0"/>
              <a:t> Jesus’ Authentic Authority (Mk 1:21-34)</a:t>
            </a:r>
            <a:endParaRPr sz="4000" dirty="0"/>
          </a:p>
        </p:txBody>
      </p:sp>
      <p:sp>
        <p:nvSpPr>
          <p:cNvPr id="2" name="TextBox 1"/>
          <p:cNvSpPr txBox="1"/>
          <p:nvPr/>
        </p:nvSpPr>
        <p:spPr>
          <a:xfrm>
            <a:off x="330200" y="2473888"/>
            <a:ext cx="12344400" cy="299158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200" dirty="0" smtClean="0"/>
              <a:t>Jesus’ ministry shows that His message and His authority are both authentic</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4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200" b="0" i="0" u="none" strike="noStrike" cap="none" spc="0" normalizeH="0" baseline="0" dirty="0" smtClean="0">
                <a:ln>
                  <a:noFill/>
                </a:ln>
                <a:solidFill>
                  <a:srgbClr val="000000"/>
                </a:solidFill>
                <a:effectLst/>
                <a:uFillTx/>
                <a:latin typeface="Arial"/>
                <a:ea typeface="Arial"/>
                <a:cs typeface="Arial"/>
                <a:sym typeface="Arial"/>
              </a:rPr>
              <a:t>Jesus’ authentic teaching: “He</a:t>
            </a:r>
            <a:r>
              <a:rPr kumimoji="0" lang="en-US" sz="3200" b="0" i="0" u="none" strike="noStrike" cap="none" spc="0" normalizeH="0" dirty="0" smtClean="0">
                <a:ln>
                  <a:noFill/>
                </a:ln>
                <a:solidFill>
                  <a:srgbClr val="000000"/>
                </a:solidFill>
                <a:effectLst/>
                <a:uFillTx/>
                <a:latin typeface="Arial"/>
                <a:ea typeface="Arial"/>
                <a:cs typeface="Arial"/>
                <a:sym typeface="Arial"/>
              </a:rPr>
              <a:t> was teaching them as One with authority and not just as the scribes.” (1:22)</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400" baseline="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200" b="0" i="0" u="none" strike="noStrike" cap="none" spc="0" normalizeH="0" baseline="0" dirty="0" smtClean="0">
                <a:ln>
                  <a:noFill/>
                </a:ln>
                <a:solidFill>
                  <a:srgbClr val="000000"/>
                </a:solidFill>
                <a:effectLst/>
                <a:uFillTx/>
                <a:latin typeface="Arial"/>
                <a:ea typeface="Arial"/>
                <a:cs typeface="Arial"/>
                <a:sym typeface="Arial"/>
              </a:rPr>
              <a:t>Jesus’ authentic power:</a:t>
            </a:r>
            <a:endParaRPr kumimoji="0" lang="en-US" sz="3200" b="0" i="0" u="none" strike="noStrike" cap="none" spc="0" normalizeH="0" baseline="0" dirty="0">
              <a:ln>
                <a:noFill/>
              </a:ln>
              <a:solidFill>
                <a:srgbClr val="000000"/>
              </a:solidFill>
              <a:effectLst/>
              <a:uFillTx/>
              <a:latin typeface="Arial"/>
              <a:ea typeface="Arial"/>
              <a:cs typeface="Arial"/>
              <a:sym typeface="Arial"/>
            </a:endParaRPr>
          </a:p>
        </p:txBody>
      </p:sp>
      <p:sp>
        <p:nvSpPr>
          <p:cNvPr id="3" name="TextBox 2"/>
          <p:cNvSpPr txBox="1"/>
          <p:nvPr/>
        </p:nvSpPr>
        <p:spPr>
          <a:xfrm>
            <a:off x="1244600" y="5465474"/>
            <a:ext cx="10668000" cy="323780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smtClean="0">
                <a:ln>
                  <a:noFill/>
                </a:ln>
                <a:solidFill>
                  <a:srgbClr val="000000"/>
                </a:solidFill>
                <a:effectLst/>
                <a:uFillTx/>
                <a:latin typeface="Arial"/>
                <a:ea typeface="Arial"/>
                <a:cs typeface="Arial"/>
                <a:sym typeface="Arial"/>
              </a:rPr>
              <a:t>Witness of the unclean spirit: “You are the Holy One of God!” (1:24)</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200" b="0" i="0" u="none" strike="noStrike" cap="none" spc="0" normalizeH="0" baseline="0" dirty="0" smtClean="0">
              <a:ln>
                <a:noFill/>
              </a:ln>
              <a:solidFill>
                <a:srgbClr val="000000"/>
              </a:solidFill>
              <a:effectLst/>
              <a:uFillTx/>
              <a:latin typeface="Arial"/>
              <a:ea typeface="Arial"/>
              <a:cs typeface="Arial"/>
              <a:sym typeface="Arial"/>
            </a:endParaRP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smtClean="0"/>
              <a:t>“ ‘Be quiet, and come out of him!’ Throwing him into convulsions, the unclean spirit cried out with a loud voice and came out of him” (1:25-26)</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smtClean="0">
                <a:ln>
                  <a:noFill/>
                </a:ln>
                <a:solidFill>
                  <a:srgbClr val="000000"/>
                </a:solidFill>
                <a:effectLst/>
                <a:uFillTx/>
                <a:latin typeface="Arial"/>
                <a:ea typeface="Arial"/>
                <a:cs typeface="Arial"/>
                <a:sym typeface="Arial"/>
              </a:rPr>
              <a:t>Healing of Simon’s mother-in-law</a:t>
            </a:r>
            <a:r>
              <a:rPr lang="en-US" sz="2400" dirty="0" smtClean="0"/>
              <a:t>: “taking her by the hand, the fever left her” (1:31)</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smtClean="0">
                <a:ln>
                  <a:noFill/>
                </a:ln>
                <a:solidFill>
                  <a:srgbClr val="000000"/>
                </a:solidFill>
                <a:effectLst/>
                <a:uFillTx/>
                <a:latin typeface="Arial"/>
                <a:ea typeface="Arial"/>
                <a:cs typeface="Arial"/>
                <a:sym typeface="Arial"/>
              </a:rPr>
              <a:t>Healing of many with diseases and unclean spirits:</a:t>
            </a:r>
            <a:r>
              <a:rPr kumimoji="0" lang="en-US" sz="2400" b="0" i="0" u="none" strike="noStrike" cap="none" spc="0" normalizeH="0" dirty="0" smtClean="0">
                <a:ln>
                  <a:noFill/>
                </a:ln>
                <a:solidFill>
                  <a:srgbClr val="000000"/>
                </a:solidFill>
                <a:effectLst/>
                <a:uFillTx/>
                <a:latin typeface="Arial"/>
                <a:ea typeface="Arial"/>
                <a:cs typeface="Arial"/>
                <a:sym typeface="Arial"/>
              </a:rPr>
              <a:t> “And He healed many who were ill with various diseases, and cast out many demons” (1:34)</a:t>
            </a:r>
            <a:endParaRPr kumimoji="0" lang="en-US" sz="2400" b="0" i="0" u="none" strike="noStrike" cap="none" spc="0" normalizeH="0" baseline="0" dirty="0">
              <a:ln>
                <a:noFill/>
              </a:ln>
              <a:solidFill>
                <a:srgbClr val="000000"/>
              </a:solidFill>
              <a:effectLst/>
              <a:uFillTx/>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7DB6EF"/>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254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7DB6EF"/>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254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5539</TotalTime>
  <Words>2032</Words>
  <Application>Microsoft Office PowerPoint</Application>
  <PresentationFormat>Custom</PresentationFormat>
  <Paragraphs>111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PowerPoint Presentation</vt:lpstr>
      <vt:lpstr>Who is Jesus?</vt:lpstr>
      <vt:lpstr>PowerPoint Presentation</vt:lpstr>
      <vt:lpstr>PowerPoint Presentation</vt:lpstr>
      <vt:lpstr>PowerPoint Presentation</vt:lpstr>
      <vt:lpstr>PowerPoint Presentation</vt:lpstr>
      <vt:lpstr>A) The Call to Discipleship- the Calling</vt:lpstr>
      <vt:lpstr>A) The Call to Discipleship- The Response</vt:lpstr>
      <vt:lpstr>B) Jesus’ Authentic Authority (Mk 1:21-34)</vt:lpstr>
      <vt:lpstr>B) Jesus’ Authentic Authority (Mk 1:21-34)</vt:lpstr>
      <vt:lpstr>C) Jesus’ Authority and Our Mission (Mk 1:35-39)</vt:lpstr>
      <vt:lpstr>C) Jesus’ Authority and Our Mission (Mk 1:35-39)</vt:lpstr>
      <vt:lpstr>C) Jesus’ Authority and Our Mission (Mk 1:35-39)</vt:lpstr>
      <vt:lpstr>C) Jesus’ Authority and Our Mission (Mk 1:35-39)</vt:lpstr>
      <vt:lpstr>Conclusion</vt:lpstr>
      <vt:lpstr>PowerPoint Presentation</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myl1</dc:creator>
  <cp:lastModifiedBy>Windows User</cp:lastModifiedBy>
  <cp:revision>21</cp:revision>
  <dcterms:modified xsi:type="dcterms:W3CDTF">2016-09-13T14:29:57Z</dcterms:modified>
</cp:coreProperties>
</file>